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25"/>
  </p:notesMasterIdLst>
  <p:handoutMasterIdLst>
    <p:handoutMasterId r:id="rId37"/>
  </p:handoutMasterIdLst>
  <p:sldIdLst>
    <p:sldId id="299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6"/>
    <p:sldId id="281" r:id="rId27"/>
    <p:sldId id="282" r:id="rId28"/>
    <p:sldId id="283" r:id="rId29"/>
    <p:sldId id="288" r:id="rId30"/>
    <p:sldId id="292" r:id="rId31"/>
    <p:sldId id="294" r:id="rId32"/>
    <p:sldId id="295" r:id="rId33"/>
    <p:sldId id="296" r:id="rId34"/>
    <p:sldId id="297" r:id="rId35"/>
    <p:sldId id="298" r:id="rId36"/>
  </p:sldIdLst>
  <p:sldSz cx="12192000" cy="6858000"/>
  <p:notesSz cx="9143365" cy="6857365"/>
  <p:custDataLst>
    <p:tags r:id="rId42"/>
  </p:custDataLst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marL="0" indent="0" algn="l" defTabSz="914400" eaLnBrk="1" fontAlgn="auto" latinLnBrk="0" hangingPunct="1"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1pPr>
    <a:lvl2pPr marL="457200" indent="0" algn="l" defTabSz="914400" eaLnBrk="1" fontAlgn="auto" latinLnBrk="0" hangingPunct="1"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2pPr>
    <a:lvl3pPr marL="914400" indent="0" algn="l" defTabSz="914400" eaLnBrk="1" fontAlgn="auto" latinLnBrk="0" hangingPunct="1"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3pPr>
    <a:lvl4pPr marL="1371600" indent="0" algn="l" defTabSz="914400" eaLnBrk="1" fontAlgn="auto" latinLnBrk="0" hangingPunct="1"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4pPr>
    <a:lvl5pPr marL="1828800" indent="0" algn="l" defTabSz="914400" eaLnBrk="1" fontAlgn="auto" latinLnBrk="0" hangingPunct="1"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5pPr>
    <a:lvl6pPr marL="2286000" indent="0" algn="l" defTabSz="914400" eaLnBrk="1" fontAlgn="auto" latinLnBrk="0" hangingPunct="1"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6pPr>
    <a:lvl7pPr marL="2743200" indent="0" algn="l" defTabSz="914400" eaLnBrk="1" fontAlgn="auto" latinLnBrk="0" hangingPunct="1"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7pPr>
    <a:lvl8pPr marL="3200400" indent="0" algn="l" defTabSz="914400" eaLnBrk="1" fontAlgn="auto" latinLnBrk="0" hangingPunct="1"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8pPr>
    <a:lvl9pPr marL="3200400" indent="0" algn="l" defTabSz="914400" eaLnBrk="1" fontAlgn="auto" latinLnBrk="0" hangingPunct="1"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57" userDrawn="1">
          <p15:clr>
            <a:srgbClr val="A4A3A4"/>
          </p15:clr>
        </p15:guide>
        <p15:guide id="2" pos="21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howGuides="1">
      <p:cViewPr varScale="1">
        <p:scale>
          <a:sx n="96" d="100"/>
          <a:sy n="96" d="100"/>
        </p:scale>
        <p:origin x="0" y="0"/>
      </p:cViewPr>
      <p:guideLst>
        <p:guide orient="horz" pos="2857"/>
        <p:guide pos="21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0" y="0"/>
      </p:cViewPr>
      <p:guideLst/>
    </p:cSldViewPr>
  </p:notesViewPr>
  <p:gridSpacing cx="72009" cy="7200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01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2466" cy="258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6905020" y="0"/>
            <a:ext cx="5282466" cy="258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67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4884528"/>
            <a:ext cx="5282466" cy="258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6905020" y="4884528"/>
            <a:ext cx="5282466" cy="258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2466" cy="258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020" y="0"/>
            <a:ext cx="5282466" cy="258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389" y="642818"/>
            <a:ext cx="3085529" cy="173561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031" y="2474851"/>
            <a:ext cx="9752245" cy="20248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4528"/>
            <a:ext cx="5282466" cy="258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020" y="4884528"/>
            <a:ext cx="5282466" cy="2580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4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tags" Target="../tags/tag4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tags" Target="../tags/tag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9.png"/><Relationship Id="rId2" Type="http://schemas.openxmlformats.org/officeDocument/2006/relationships/tags" Target="../tags/tag5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tags" Target="../tags/tag11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tags" Target="../tags/tag13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5.xml"/><Relationship Id="rId3" Type="http://schemas.openxmlformats.org/officeDocument/2006/relationships/image" Target="../media/image10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tags" Target="../tags/tag17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tags" Target="../tags/tag19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tags" Target="../tags/tag21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4.jpeg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tags" Target="../tags/tag26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tags" Target="../tags/tag25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tags" Target="../tags/tag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tags" Target="../tags/tag41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tags" Target="../tags/tag50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tags" Target="../tags/tag59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tags" Target="../tags/tag68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tags" Target="../tags/tag79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标题"/>
          <p:cNvSpPr>
            <a:spLocks noGrp="1"/>
          </p:cNvSpPr>
          <p:nvPr>
            <p:ph type="ctrTitle"/>
          </p:nvPr>
        </p:nvSpPr>
        <p:spPr>
          <a:xfrm>
            <a:off x="1522761" y="1123182"/>
            <a:ext cx="9143771" cy="2386763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algn="ctr" defTabSz="914400" fontAlgn="base" hangingPunct="0">
              <a:buNone/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44" name="文本"/>
          <p:cNvSpPr>
            <a:spLocks noGrp="1"/>
          </p:cNvSpPr>
          <p:nvPr>
            <p:ph type="subTitle" idx="1"/>
          </p:nvPr>
        </p:nvSpPr>
        <p:spPr>
          <a:xfrm>
            <a:off x="1522761" y="3603545"/>
            <a:ext cx="9143771" cy="165597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algn="ctr" defTabSz="914400" fontAlgn="base" hangingPunct="0">
              <a:buNone/>
              <a:defRPr sz="2400"/>
            </a:lvl1pPr>
            <a:lvl2pPr marL="457200" indent="0" algn="ctr" defTabSz="914400" fontAlgn="base" hangingPunct="0">
              <a:buNone/>
              <a:defRPr sz="2000"/>
            </a:lvl2pPr>
            <a:lvl3pPr marL="914400" indent="0" algn="ctr" defTabSz="914400" fontAlgn="base" hangingPunct="0">
              <a:buNone/>
              <a:defRPr sz="1800"/>
            </a:lvl3pPr>
            <a:lvl4pPr marL="1371600" indent="0" algn="ctr" defTabSz="914400" fontAlgn="base" hangingPunct="0">
              <a:buNone/>
              <a:defRPr sz="1800"/>
            </a:lvl4pPr>
            <a:lvl5pPr marL="1828800" indent="0" algn="ctr" defTabSz="914400" fontAlgn="base" hangingPunct="0">
              <a:buNone/>
              <a:defRPr sz="1800"/>
            </a:lvl5pPr>
            <a:lvl6pPr marL="2222500" indent="0" algn="ctr" defTabSz="914400" fontAlgn="base" hangingPunct="0">
              <a:buNone/>
              <a:defRPr sz="1800"/>
            </a:lvl6pPr>
            <a:lvl7pPr marL="2654300" indent="0" algn="ctr" defTabSz="914400" fontAlgn="base" hangingPunct="0">
              <a:buNone/>
              <a:defRPr sz="1800"/>
            </a:lvl7pPr>
            <a:lvl8pPr marL="3048000" indent="0" algn="ctr" defTabSz="914400" fontAlgn="base" hangingPunct="0">
              <a:buNone/>
              <a:defRPr sz="1800"/>
            </a:lvl8pPr>
            <a:lvl9pPr marL="3048000" indent="0" algn="ctr" defTabSz="914400" fontAlgn="base" hangingPunct="0">
              <a:buNone/>
              <a:defRPr sz="1800"/>
            </a:lvl9pPr>
          </a:lstStyle>
          <a:p>
            <a:pPr marL="0" indent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145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pPr marL="0" indent="0"/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46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47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6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77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78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9" name="标题"/>
          <p:cNvSpPr>
            <a:spLocks noGrp="1"/>
          </p:cNvSpPr>
          <p:nvPr>
            <p:ph type="title"/>
          </p:nvPr>
        </p:nvSpPr>
        <p:spPr>
          <a:xfrm>
            <a:off x="838779" y="457193"/>
            <a:ext cx="3931101" cy="160197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fontAlgn="base" hangingPunct="0">
              <a:buNone/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80" name="内容占位符"/>
          <p:cNvSpPr>
            <a:spLocks noGrp="1"/>
          </p:cNvSpPr>
          <p:nvPr>
            <p:ph idx="1"/>
          </p:nvPr>
        </p:nvSpPr>
        <p:spPr>
          <a:xfrm>
            <a:off x="5183869" y="986385"/>
            <a:ext cx="6173845" cy="487432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231140" indent="-231140" defTabSz="914400" fontAlgn="base" hangingPunct="0">
              <a:defRPr sz="3200"/>
            </a:lvl1pPr>
            <a:lvl2pPr marL="688340" indent="-231140" defTabSz="914400" fontAlgn="base" hangingPunct="0">
              <a:defRPr sz="2800"/>
            </a:lvl2pPr>
            <a:lvl3pPr marL="1145540" indent="-231140" defTabSz="914400" fontAlgn="base" hangingPunct="0">
              <a:defRPr sz="2400"/>
            </a:lvl3pPr>
            <a:lvl4pPr marL="1602740" indent="-231140" defTabSz="914400" fontAlgn="base" hangingPunct="0">
              <a:defRPr sz="2000"/>
            </a:lvl4pPr>
            <a:lvl5pPr marL="2059940" indent="-231140" defTabSz="914400" fontAlgn="base" hangingPunct="0">
              <a:defRPr sz="2000"/>
            </a:lvl5pPr>
            <a:lvl6pPr marL="2453640" indent="-231140" defTabSz="914400" fontAlgn="base" hangingPunct="0">
              <a:defRPr sz="2000"/>
            </a:lvl6pPr>
            <a:lvl7pPr marL="2885440" indent="-231140" defTabSz="914400" fontAlgn="base" hangingPunct="0">
              <a:defRPr sz="2000"/>
            </a:lvl7pPr>
            <a:lvl8pPr marL="3279140" indent="-231140" defTabSz="914400" fontAlgn="base" hangingPunct="0">
              <a:defRPr sz="2000"/>
            </a:lvl8pPr>
          </a:lstStyle>
          <a:p>
            <a:pPr marL="231140" indent="-231140"/>
            <a:r>
              <a:rPr lang="zh-CN" altLang="en-US"/>
              <a:t>单击此处编辑母版文本样式</a:t>
            </a:r>
            <a:endParaRPr lang="en-US" altLang="zh-CN"/>
          </a:p>
          <a:p>
            <a:pPr marL="688340" lvl="1" indent="-231140"/>
            <a:r>
              <a:rPr lang="zh-CN" altLang="en-US"/>
              <a:t>第二级</a:t>
            </a:r>
            <a:endParaRPr lang="en-US" altLang="zh-CN"/>
          </a:p>
          <a:p>
            <a:pPr marL="1145540" lvl="2" indent="-231140"/>
            <a:r>
              <a:rPr lang="zh-CN" altLang="en-US"/>
              <a:t>第三级</a:t>
            </a:r>
            <a:endParaRPr lang="en-US" altLang="zh-CN"/>
          </a:p>
          <a:p>
            <a:pPr marL="1602740" lvl="3" indent="-231140"/>
            <a:r>
              <a:rPr lang="zh-CN" altLang="en-US"/>
              <a:t>第四级</a:t>
            </a:r>
            <a:endParaRPr lang="en-US" altLang="zh-CN"/>
          </a:p>
          <a:p>
            <a:pPr marL="2059940" lvl="4" indent="-231140"/>
            <a:r>
              <a:rPr lang="zh-CN" altLang="en-US"/>
              <a:t>第五级</a:t>
            </a:r>
            <a:endParaRPr lang="en-US" altLang="zh-CN"/>
          </a:p>
          <a:p>
            <a:pPr marL="2453640" lvl="5" indent="-231140"/>
            <a:r>
              <a:rPr lang="zh-CN" altLang="en-US"/>
              <a:t>第六级</a:t>
            </a:r>
            <a:endParaRPr lang="en-US" altLang="zh-CN"/>
          </a:p>
          <a:p>
            <a:pPr marL="2885440" lvl="6" indent="-231140"/>
            <a:r>
              <a:rPr lang="zh-CN" altLang="en-US"/>
              <a:t>第七级</a:t>
            </a:r>
            <a:endParaRPr lang="en-US" altLang="zh-CN"/>
          </a:p>
          <a:p>
            <a:pPr marL="3279140" lvl="7" indent="-231140"/>
            <a:r>
              <a:rPr lang="zh-CN" altLang="en-US"/>
              <a:t>第八级</a:t>
            </a:r>
            <a:endParaRPr lang="zh-CN" altLang="en-US"/>
          </a:p>
        </p:txBody>
      </p:sp>
      <p:sp>
        <p:nvSpPr>
          <p:cNvPr id="4181" name="文本"/>
          <p:cNvSpPr>
            <a:spLocks noGrp="1"/>
          </p:cNvSpPr>
          <p:nvPr>
            <p:ph type="body" idx="2"/>
          </p:nvPr>
        </p:nvSpPr>
        <p:spPr>
          <a:xfrm>
            <a:off x="838779" y="2059168"/>
            <a:ext cx="3931101" cy="3812342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fontAlgn="base" hangingPunct="0">
              <a:buNone/>
              <a:defRPr sz="1600"/>
            </a:lvl1pPr>
            <a:lvl2pPr marL="457200" indent="0" defTabSz="914400" fontAlgn="base" hangingPunct="0">
              <a:buNone/>
              <a:defRPr sz="1400"/>
            </a:lvl2pPr>
            <a:lvl3pPr marL="914400" indent="0" defTabSz="914400" fontAlgn="base" hangingPunct="0">
              <a:buNone/>
              <a:defRPr sz="1200"/>
            </a:lvl3pPr>
            <a:lvl4pPr marL="1371600" indent="0" defTabSz="914400" fontAlgn="base" hangingPunct="0">
              <a:buNone/>
              <a:defRPr sz="1000"/>
            </a:lvl4pPr>
            <a:lvl5pPr marL="1828800" indent="0" defTabSz="914400" fontAlgn="base" hangingPunct="0">
              <a:buNone/>
              <a:defRPr sz="1000"/>
            </a:lvl5pPr>
            <a:lvl6pPr marL="2222500" indent="0" defTabSz="914400" fontAlgn="base" hangingPunct="0">
              <a:buNone/>
              <a:defRPr sz="1000"/>
            </a:lvl6pPr>
            <a:lvl7pPr marL="2654300" indent="0" defTabSz="914400" fontAlgn="base" hangingPunct="0">
              <a:buNone/>
              <a:defRPr sz="1000"/>
            </a:lvl7pPr>
            <a:lvl8pPr marL="3048000" indent="0" defTabSz="914400" fontAlgn="base" hangingPunct="0">
              <a:buNone/>
              <a:defRPr sz="1000"/>
            </a:lvl8pPr>
            <a:lvl9pPr marL="3048000" indent="0" defTabSz="914400" fontAlgn="base" hangingPunct="0">
              <a:buNone/>
              <a:defRPr sz="1000"/>
            </a:lvl9pPr>
          </a:lstStyle>
          <a:p>
            <a:pPr marL="0" indent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182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pPr marL="0" indent="0"/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83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84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标题"/>
          <p:cNvSpPr>
            <a:spLocks noGrp="1"/>
          </p:cNvSpPr>
          <p:nvPr>
            <p:ph type="title"/>
          </p:nvPr>
        </p:nvSpPr>
        <p:spPr>
          <a:xfrm>
            <a:off x="838779" y="457193"/>
            <a:ext cx="3931101" cy="160197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fontAlgn="base" hangingPunct="0">
              <a:buNone/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86" name="图片"/>
          <p:cNvSpPr>
            <a:spLocks noGrp="1"/>
          </p:cNvSpPr>
          <p:nvPr>
            <p:ph type="pic" idx="1"/>
          </p:nvPr>
        </p:nvSpPr>
        <p:spPr>
          <a:xfrm>
            <a:off x="5183869" y="986385"/>
            <a:ext cx="6173845" cy="487432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p/>
        </p:txBody>
      </p:sp>
      <p:sp>
        <p:nvSpPr>
          <p:cNvPr id="4187" name="文本"/>
          <p:cNvSpPr>
            <a:spLocks noGrp="1"/>
          </p:cNvSpPr>
          <p:nvPr>
            <p:ph type="body" idx="2"/>
          </p:nvPr>
        </p:nvSpPr>
        <p:spPr>
          <a:xfrm>
            <a:off x="838779" y="2059168"/>
            <a:ext cx="3931101" cy="3812342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fontAlgn="base" hangingPunct="0">
              <a:buNone/>
              <a:defRPr sz="1600"/>
            </a:lvl1pPr>
            <a:lvl2pPr marL="457200" indent="0" defTabSz="914400" fontAlgn="base" hangingPunct="0">
              <a:buNone/>
              <a:defRPr sz="1400"/>
            </a:lvl2pPr>
            <a:lvl3pPr marL="914400" indent="0" defTabSz="914400" fontAlgn="base" hangingPunct="0">
              <a:buNone/>
              <a:defRPr sz="1200"/>
            </a:lvl3pPr>
            <a:lvl4pPr marL="1371600" indent="0" defTabSz="914400" fontAlgn="base" hangingPunct="0">
              <a:buNone/>
              <a:defRPr sz="1000"/>
            </a:lvl4pPr>
            <a:lvl5pPr marL="1828800" indent="0" defTabSz="914400" fontAlgn="base" hangingPunct="0">
              <a:buNone/>
              <a:defRPr sz="1000"/>
            </a:lvl5pPr>
            <a:lvl6pPr marL="2222500" indent="0" defTabSz="914400" fontAlgn="base" hangingPunct="0">
              <a:buNone/>
              <a:defRPr sz="1000"/>
            </a:lvl6pPr>
            <a:lvl7pPr marL="2654300" indent="0" defTabSz="914400" fontAlgn="base" hangingPunct="0">
              <a:buNone/>
              <a:defRPr sz="1000"/>
            </a:lvl7pPr>
            <a:lvl8pPr marL="3048000" indent="0" defTabSz="914400" fontAlgn="base" hangingPunct="0">
              <a:buNone/>
              <a:defRPr sz="1000"/>
            </a:lvl8pPr>
            <a:lvl9pPr marL="3048000" indent="0" defTabSz="914400" fontAlgn="base" hangingPunct="0">
              <a:buNone/>
              <a:defRPr sz="1000"/>
            </a:lvl9pPr>
          </a:lstStyle>
          <a:p>
            <a:pPr marL="0" indent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188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pPr marL="0" indent="0"/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89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0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与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标题"/>
          <p:cNvSpPr>
            <a:spLocks noGrp="1"/>
          </p:cNvSpPr>
          <p:nvPr>
            <p:ph type="title"/>
          </p:nvPr>
        </p:nvSpPr>
        <p:spPr>
          <a:xfrm>
            <a:off x="838779" y="363594"/>
            <a:ext cx="10515336" cy="1324779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92" name="竖排文字占位符"/>
          <p:cNvSpPr>
            <a:spLocks noGrp="1"/>
          </p:cNvSpPr>
          <p:nvPr>
            <p:ph type="body" orient="vert" idx="1"/>
          </p:nvPr>
        </p:nvSpPr>
        <p:spPr>
          <a:xfrm>
            <a:off x="838779" y="1825172"/>
            <a:ext cx="10515336" cy="4352333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eaVert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  <a:p>
            <a:pPr lvl="5"/>
            <a:r>
              <a:rPr lang="zh-CN" altLang="en-US"/>
              <a:t>第六级</a:t>
            </a:r>
            <a:endParaRPr lang="en-US" altLang="zh-CN"/>
          </a:p>
          <a:p>
            <a:pPr lvl="6"/>
            <a:r>
              <a:rPr lang="zh-CN" altLang="en-US"/>
              <a:t>第七级</a:t>
            </a:r>
            <a:endParaRPr lang="en-US" altLang="zh-CN"/>
          </a:p>
          <a:p>
            <a:pPr lvl="7"/>
            <a:r>
              <a:rPr lang="zh-CN" altLang="en-US"/>
              <a:t>第八级</a:t>
            </a:r>
            <a:endParaRPr lang="zh-CN" altLang="en-US"/>
          </a:p>
        </p:txBody>
      </p:sp>
      <p:sp>
        <p:nvSpPr>
          <p:cNvPr id="4193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94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5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竖排标题"/>
          <p:cNvSpPr>
            <a:spLocks noGrp="1"/>
          </p:cNvSpPr>
          <p:nvPr>
            <p:ph type="title" orient="vert"/>
          </p:nvPr>
        </p:nvSpPr>
        <p:spPr>
          <a:xfrm>
            <a:off x="8726181" y="363594"/>
            <a:ext cx="2627934" cy="581031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97" name="竖排文字占位符"/>
          <p:cNvSpPr>
            <a:spLocks noGrp="1"/>
          </p:cNvSpPr>
          <p:nvPr>
            <p:ph type="body" orient="vert" idx="1"/>
          </p:nvPr>
        </p:nvSpPr>
        <p:spPr>
          <a:xfrm>
            <a:off x="838779" y="363594"/>
            <a:ext cx="7732605" cy="5810311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eaVert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  <a:p>
            <a:pPr lvl="5"/>
            <a:r>
              <a:rPr lang="zh-CN" altLang="en-US"/>
              <a:t>第六级</a:t>
            </a:r>
            <a:endParaRPr lang="en-US" altLang="zh-CN"/>
          </a:p>
          <a:p>
            <a:pPr lvl="6"/>
            <a:r>
              <a:rPr lang="zh-CN" altLang="en-US"/>
              <a:t>第七级</a:t>
            </a:r>
            <a:endParaRPr lang="en-US" altLang="zh-CN"/>
          </a:p>
          <a:p>
            <a:pPr lvl="7"/>
            <a:r>
              <a:rPr lang="zh-CN" altLang="en-US"/>
              <a:t>第八级</a:t>
            </a:r>
            <a:endParaRPr lang="zh-CN" altLang="en-US"/>
          </a:p>
        </p:txBody>
      </p:sp>
      <p:sp>
        <p:nvSpPr>
          <p:cNvPr id="4198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99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00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3"/>
          <p:cNvSpPr/>
          <p:nvPr>
            <p:ph type="ctrTitle" idx="2" hasCustomPrompt="1"/>
            <p:custDataLst>
              <p:tags r:id="rId4"/>
            </p:custDataLst>
          </p:nvPr>
        </p:nvSpPr>
        <p:spPr>
          <a:xfrm>
            <a:off x="6299250" y="2063392"/>
            <a:ext cx="4826038" cy="1784985"/>
          </a:xfrm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5400" b="1" i="0" u="none" strike="noStrike" kern="1200" cap="none" spc="60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5153" y="2493029"/>
            <a:ext cx="3235350" cy="1871931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副标题 2"/>
          <p:cNvSpPr/>
          <p:nvPr>
            <p:ph type="subTitle" idx="3" hasCustomPrompt="1"/>
            <p:custDataLst>
              <p:tags r:id="rId10"/>
            </p:custDataLst>
          </p:nvPr>
        </p:nvSpPr>
        <p:spPr>
          <a:xfrm>
            <a:off x="4521236" y="2976598"/>
            <a:ext cx="6857365" cy="825334"/>
          </a:xfr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3" name="标题 3"/>
          <p:cNvSpPr/>
          <p:nvPr>
            <p:ph type="ctrTitle" idx="2" hasCustomPrompt="1"/>
            <p:custDataLst>
              <p:tags r:id="rId11"/>
            </p:custDataLst>
          </p:nvPr>
        </p:nvSpPr>
        <p:spPr>
          <a:xfrm>
            <a:off x="4521236" y="2000603"/>
            <a:ext cx="6858000" cy="845820"/>
          </a:xfrm>
        </p:spPr>
        <p:txBody>
          <a:bodyPr vert="horz" wrap="square" lIns="0" tIns="0" rIns="0" bIns="0" rtlCol="0" anchor="b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5500" b="1" i="0" u="none" strike="noStrike" kern="1200" cap="none" spc="50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8" name="标题"/>
          <p:cNvSpPr>
            <a:spLocks noGrp="1"/>
          </p:cNvSpPr>
          <p:nvPr>
            <p:ph type="title"/>
          </p:nvPr>
        </p:nvSpPr>
        <p:spPr>
          <a:xfrm>
            <a:off x="838779" y="363594"/>
            <a:ext cx="10515336" cy="1324779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49" name="内容占位符"/>
          <p:cNvSpPr>
            <a:spLocks noGrp="1"/>
          </p:cNvSpPr>
          <p:nvPr>
            <p:ph idx="1"/>
          </p:nvPr>
        </p:nvSpPr>
        <p:spPr>
          <a:xfrm>
            <a:off x="838779" y="1825172"/>
            <a:ext cx="10515336" cy="4352333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  <a:p>
            <a:pPr lvl="5"/>
            <a:r>
              <a:rPr lang="zh-CN" altLang="en-US"/>
              <a:t>第六级</a:t>
            </a:r>
            <a:endParaRPr lang="en-US" altLang="zh-CN"/>
          </a:p>
          <a:p>
            <a:pPr lvl="6"/>
            <a:r>
              <a:rPr lang="zh-CN" altLang="en-US"/>
              <a:t>第七级</a:t>
            </a:r>
            <a:endParaRPr lang="en-US" altLang="zh-CN"/>
          </a:p>
          <a:p>
            <a:pPr lvl="7"/>
            <a:r>
              <a:rPr lang="zh-CN" altLang="en-US"/>
              <a:t>第八级</a:t>
            </a:r>
            <a:endParaRPr lang="zh-CN" altLang="en-US"/>
          </a:p>
        </p:txBody>
      </p:sp>
      <p:sp>
        <p:nvSpPr>
          <p:cNvPr id="4150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51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52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98080" y="2159257"/>
            <a:ext cx="4389120" cy="2539487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占位符 4"/>
          <p:cNvSpPr/>
          <p:nvPr>
            <p:ph type="body" idx="1" hasCustomPrompt="1"/>
            <p:custDataLst>
              <p:tags r:id="rId4"/>
            </p:custDataLst>
          </p:nvPr>
        </p:nvSpPr>
        <p:spPr>
          <a:xfrm>
            <a:off x="6604687" y="2463322"/>
            <a:ext cx="4825403" cy="640394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6" name="标题 5"/>
          <p:cNvSpPr/>
          <p:nvPr>
            <p:ph type="title" hasCustomPrompt="1"/>
            <p:custDataLst>
              <p:tags r:id="rId5"/>
            </p:custDataLst>
          </p:nvPr>
        </p:nvSpPr>
        <p:spPr>
          <a:xfrm>
            <a:off x="6604053" y="3256115"/>
            <a:ext cx="4826038" cy="1138555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6600" b="1" i="0" u="none" strike="noStrike" kern="1200" cap="none" spc="70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6" name="图形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6" name="图形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6" name="图形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 0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矩形"/>
          <p:cNvSpPr/>
          <p:nvPr userDrawn="1"/>
        </p:nvSpPr>
        <p:spPr>
          <a:xfrm>
            <a:off x="9910915" y="196924"/>
            <a:ext cx="2281084" cy="400236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202" name="矩形"/>
          <p:cNvSpPr/>
          <p:nvPr userDrawn="1"/>
        </p:nvSpPr>
        <p:spPr>
          <a:xfrm>
            <a:off x="384730" y="213101"/>
            <a:ext cx="11422539" cy="689608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/>
          </a:ln>
        </p:spPr>
        <p:txBody>
          <a:bodyPr vert="horz" wrap="square" lIns="49529" tIns="49529" rIns="49529" bIns="49529" anchor="ctr" anchorCtr="0">
            <a:spAutoFit/>
          </a:bodyPr>
          <a:lstStyle/>
          <a:p>
            <a:pPr marL="0" indent="0" algn="l" defTabSz="9906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950" b="0" i="0" u="none" strike="noStrike" kern="1200" cap="none" spc="0" baseline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Calibri" panose="020F0502020204030204" charset="0"/>
            </a:endParaRPr>
          </a:p>
          <a:p>
            <a:pPr marL="0" indent="0" algn="l" defTabSz="9906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950" b="0" i="0" u="none" strike="noStrike" kern="1200" cap="none" spc="0" baseline="0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Calibri" panose="020F0502020204030204" charset="0"/>
            </a:endParaRP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6" name="图形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6" name="图形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9510" y="-10800"/>
            <a:ext cx="720090" cy="72009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6" name="图形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8461" y="5104461"/>
            <a:ext cx="1753527" cy="1753527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-10802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5" name="矩形"/>
          <p:cNvSpPr/>
          <p:nvPr userDrawn="1"/>
        </p:nvSpPr>
        <p:spPr>
          <a:xfrm>
            <a:off x="5253859" y="6356184"/>
            <a:ext cx="1645029" cy="400235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4206" name="图片" descr="图片包含 物体&#10;&#10;&#10;&#10;自动生成的说明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743819" y="5689611"/>
            <a:ext cx="2710459" cy="162589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4207" name="编号占位符"/>
          <p:cNvSpPr>
            <a:spLocks noGrp="1"/>
          </p:cNvSpPr>
          <p:nvPr>
            <p:ph type="sldNum" idx="10"/>
          </p:nvPr>
        </p:nvSpPr>
        <p:spPr>
          <a:xfrm>
            <a:off x="11375548" y="6230733"/>
            <a:ext cx="317607" cy="3231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lIns="91440" tIns="45720" rIns="91440" bIns="45720"/>
          <a:lstStyle>
            <a:lvl1pPr marL="0" indent="0" algn="r" defTabSz="914400" fontAlgn="auto" hangingPunct="1">
              <a:defRPr sz="1200">
                <a:solidFill>
                  <a:schemeClr val="tx1"/>
                </a:solidFill>
              </a:defRPr>
            </a:lvl1pPr>
          </a:lstStyle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  <p:pic>
        <p:nvPicPr>
          <p:cNvPr id="4208" name="图片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243157" y="6293181"/>
            <a:ext cx="1705686" cy="44523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3" name="标题"/>
          <p:cNvSpPr>
            <a:spLocks noGrp="1"/>
          </p:cNvSpPr>
          <p:nvPr>
            <p:ph type="title"/>
          </p:nvPr>
        </p:nvSpPr>
        <p:spPr>
          <a:xfrm>
            <a:off x="831579" y="1709974"/>
            <a:ext cx="10515336" cy="2851156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fontAlgn="base" hangingPunct="0">
              <a:buNone/>
              <a:defRPr sz="6000"/>
            </a:lvl1pPr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54" name="文本"/>
          <p:cNvSpPr>
            <a:spLocks noGrp="1"/>
          </p:cNvSpPr>
          <p:nvPr>
            <p:ph type="body" idx="1"/>
          </p:nvPr>
        </p:nvSpPr>
        <p:spPr>
          <a:xfrm>
            <a:off x="831579" y="4589930"/>
            <a:ext cx="10515336" cy="1501177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>
            <a:lvl1pPr marL="0" indent="0" defTabSz="914400" fontAlgn="base" hangingPunct="0">
              <a:buNone/>
              <a:defRPr sz="2400"/>
            </a:lvl1pPr>
            <a:lvl2pPr marL="457200" indent="0" defTabSz="914400" fontAlgn="base" hangingPunct="0">
              <a:buNone/>
              <a:defRPr sz="2000"/>
            </a:lvl2pPr>
            <a:lvl3pPr marL="914400" indent="0" defTabSz="914400" fontAlgn="base" hangingPunct="0">
              <a:buNone/>
              <a:defRPr sz="1800"/>
            </a:lvl3pPr>
            <a:lvl4pPr marL="1371600" indent="0" defTabSz="914400" fontAlgn="base" hangingPunct="0">
              <a:buNone/>
              <a:defRPr sz="1600"/>
            </a:lvl4pPr>
            <a:lvl5pPr marL="1828800" indent="0" defTabSz="914400" fontAlgn="base" hangingPunct="0">
              <a:buNone/>
              <a:defRPr sz="1600"/>
            </a:lvl5pPr>
            <a:lvl6pPr marL="2222500" indent="0" defTabSz="914400" fontAlgn="base" hangingPunct="0">
              <a:buNone/>
              <a:defRPr sz="1600"/>
            </a:lvl6pPr>
            <a:lvl7pPr marL="2654300" indent="0" defTabSz="914400" fontAlgn="base" hangingPunct="0">
              <a:buNone/>
              <a:defRPr sz="1600"/>
            </a:lvl7pPr>
            <a:lvl8pPr marL="3048000" indent="0" defTabSz="914400" fontAlgn="base" hangingPunct="0">
              <a:buNone/>
              <a:defRPr sz="1600"/>
            </a:lvl8pPr>
            <a:lvl9pPr marL="3048000" indent="0" defTabSz="914400" fontAlgn="base" hangingPunct="0">
              <a:buNone/>
              <a:defRPr sz="1600"/>
            </a:lvl9pPr>
          </a:lstStyle>
          <a:p>
            <a:pPr marL="0" indent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155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pPr marL="0" indent="0"/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56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57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8" name="标题"/>
          <p:cNvSpPr>
            <a:spLocks noGrp="1"/>
          </p:cNvSpPr>
          <p:nvPr>
            <p:ph type="title"/>
          </p:nvPr>
        </p:nvSpPr>
        <p:spPr>
          <a:xfrm>
            <a:off x="838779" y="363594"/>
            <a:ext cx="10515336" cy="1324779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59" name="内容占位符"/>
          <p:cNvSpPr>
            <a:spLocks noGrp="1"/>
          </p:cNvSpPr>
          <p:nvPr>
            <p:ph idx="1"/>
          </p:nvPr>
        </p:nvSpPr>
        <p:spPr>
          <a:xfrm>
            <a:off x="838779" y="1825172"/>
            <a:ext cx="5180270" cy="4352333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  <a:p>
            <a:pPr lvl="5"/>
            <a:r>
              <a:rPr lang="zh-CN" altLang="en-US"/>
              <a:t>第六级</a:t>
            </a:r>
            <a:endParaRPr lang="en-US" altLang="zh-CN"/>
          </a:p>
          <a:p>
            <a:pPr lvl="6"/>
            <a:r>
              <a:rPr lang="zh-CN" altLang="en-US"/>
              <a:t>第七级</a:t>
            </a:r>
            <a:endParaRPr lang="en-US" altLang="zh-CN"/>
          </a:p>
          <a:p>
            <a:pPr lvl="7"/>
            <a:r>
              <a:rPr lang="zh-CN" altLang="en-US"/>
              <a:t>第八级</a:t>
            </a:r>
            <a:endParaRPr lang="zh-CN" altLang="en-US"/>
          </a:p>
        </p:txBody>
      </p:sp>
      <p:sp>
        <p:nvSpPr>
          <p:cNvPr id="4160" name="内容占位符"/>
          <p:cNvSpPr>
            <a:spLocks noGrp="1"/>
          </p:cNvSpPr>
          <p:nvPr>
            <p:ph idx="2"/>
          </p:nvPr>
        </p:nvSpPr>
        <p:spPr>
          <a:xfrm>
            <a:off x="6173845" y="1825172"/>
            <a:ext cx="5180270" cy="4352333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  <a:p>
            <a:pPr lvl="5"/>
            <a:r>
              <a:rPr lang="zh-CN" altLang="en-US"/>
              <a:t>第六级</a:t>
            </a:r>
            <a:endParaRPr lang="en-US" altLang="zh-CN"/>
          </a:p>
          <a:p>
            <a:pPr lvl="6"/>
            <a:r>
              <a:rPr lang="zh-CN" altLang="en-US"/>
              <a:t>第七级</a:t>
            </a:r>
            <a:endParaRPr lang="en-US" altLang="zh-CN"/>
          </a:p>
          <a:p>
            <a:pPr lvl="7"/>
            <a:r>
              <a:rPr lang="zh-CN" altLang="en-US"/>
              <a:t>第八级</a:t>
            </a:r>
            <a:endParaRPr lang="zh-CN" altLang="en-US"/>
          </a:p>
        </p:txBody>
      </p:sp>
      <p:sp>
        <p:nvSpPr>
          <p:cNvPr id="4161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62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63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4" name="标题"/>
          <p:cNvSpPr>
            <a:spLocks noGrp="1"/>
          </p:cNvSpPr>
          <p:nvPr>
            <p:ph type="title"/>
          </p:nvPr>
        </p:nvSpPr>
        <p:spPr>
          <a:xfrm>
            <a:off x="838779" y="363594"/>
            <a:ext cx="10515336" cy="1324779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65" name="文本"/>
          <p:cNvSpPr>
            <a:spLocks noGrp="1"/>
          </p:cNvSpPr>
          <p:nvPr>
            <p:ph type="body" idx="1"/>
          </p:nvPr>
        </p:nvSpPr>
        <p:spPr>
          <a:xfrm>
            <a:off x="838779" y="1681174"/>
            <a:ext cx="5158670" cy="824387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fontAlgn="base" hangingPunct="0">
              <a:buNone/>
              <a:defRPr sz="2400" b="1"/>
            </a:lvl1pPr>
            <a:lvl2pPr marL="457200" indent="0" defTabSz="914400" fontAlgn="base" hangingPunct="0">
              <a:buNone/>
              <a:defRPr sz="2000" b="1"/>
            </a:lvl2pPr>
            <a:lvl3pPr marL="914400" indent="0" defTabSz="914400" fontAlgn="base" hangingPunct="0">
              <a:buNone/>
              <a:defRPr sz="1800" b="1"/>
            </a:lvl3pPr>
            <a:lvl4pPr marL="1371600" indent="0" defTabSz="914400" fontAlgn="base" hangingPunct="0">
              <a:buNone/>
              <a:defRPr sz="1600" b="1"/>
            </a:lvl4pPr>
            <a:lvl5pPr marL="1828800" indent="0" defTabSz="914400" fontAlgn="base" hangingPunct="0">
              <a:buNone/>
              <a:defRPr sz="1600" b="1"/>
            </a:lvl5pPr>
            <a:lvl6pPr marL="2222500" indent="0" defTabSz="914400" fontAlgn="base" hangingPunct="0">
              <a:buNone/>
              <a:defRPr sz="1600" b="1"/>
            </a:lvl6pPr>
            <a:lvl7pPr marL="2654300" indent="0" defTabSz="914400" fontAlgn="base" hangingPunct="0">
              <a:buNone/>
              <a:defRPr sz="1600" b="1"/>
            </a:lvl7pPr>
            <a:lvl8pPr marL="3048000" indent="0" defTabSz="914400" fontAlgn="base" hangingPunct="0">
              <a:buNone/>
              <a:defRPr sz="1600" b="1"/>
            </a:lvl8pPr>
            <a:lvl9pPr marL="3048000" indent="0" defTabSz="914400" fontAlgn="base" hangingPunct="0">
              <a:buNone/>
              <a:defRPr sz="1600" b="1"/>
            </a:lvl9pPr>
          </a:lstStyle>
          <a:p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166" name="内容占位符"/>
          <p:cNvSpPr>
            <a:spLocks noGrp="1"/>
          </p:cNvSpPr>
          <p:nvPr>
            <p:ph idx="2"/>
          </p:nvPr>
        </p:nvSpPr>
        <p:spPr>
          <a:xfrm>
            <a:off x="838779" y="2505562"/>
            <a:ext cx="5158670" cy="3686343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pPr marL="231140" indent="-23114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  <a:p>
            <a:pPr lvl="5"/>
            <a:r>
              <a:rPr lang="zh-CN" altLang="en-US"/>
              <a:t>第六级</a:t>
            </a:r>
            <a:endParaRPr lang="en-US" altLang="zh-CN"/>
          </a:p>
          <a:p>
            <a:pPr lvl="6"/>
            <a:r>
              <a:rPr lang="zh-CN" altLang="en-US"/>
              <a:t>第七级</a:t>
            </a:r>
            <a:endParaRPr lang="en-US" altLang="zh-CN"/>
          </a:p>
          <a:p>
            <a:pPr lvl="7"/>
            <a:r>
              <a:rPr lang="zh-CN" altLang="en-US"/>
              <a:t>第八级</a:t>
            </a:r>
            <a:endParaRPr lang="zh-CN" altLang="en-US"/>
          </a:p>
        </p:txBody>
      </p:sp>
      <p:sp>
        <p:nvSpPr>
          <p:cNvPr id="4167" name="文本"/>
          <p:cNvSpPr>
            <a:spLocks noGrp="1"/>
          </p:cNvSpPr>
          <p:nvPr>
            <p:ph type="body" idx="3"/>
          </p:nvPr>
        </p:nvSpPr>
        <p:spPr>
          <a:xfrm>
            <a:off x="6173845" y="1681174"/>
            <a:ext cx="5183869" cy="824387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anchor="b" anchorCtr="0"/>
          <a:lstStyle>
            <a:lvl1pPr marL="0" indent="0" defTabSz="914400" fontAlgn="base" hangingPunct="0">
              <a:buNone/>
              <a:defRPr sz="2400" b="1"/>
            </a:lvl1pPr>
            <a:lvl2pPr marL="457200" indent="0" defTabSz="914400" fontAlgn="base" hangingPunct="0">
              <a:buNone/>
              <a:defRPr sz="2000" b="1"/>
            </a:lvl2pPr>
            <a:lvl3pPr marL="914400" indent="0" defTabSz="914400" fontAlgn="base" hangingPunct="0">
              <a:buNone/>
              <a:defRPr sz="1800" b="1"/>
            </a:lvl3pPr>
            <a:lvl4pPr marL="1371600" indent="0" defTabSz="914400" fontAlgn="base" hangingPunct="0">
              <a:buNone/>
              <a:defRPr sz="1600" b="1"/>
            </a:lvl4pPr>
            <a:lvl5pPr marL="1828800" indent="0" defTabSz="914400" fontAlgn="base" hangingPunct="0">
              <a:buNone/>
              <a:defRPr sz="1600" b="1"/>
            </a:lvl5pPr>
            <a:lvl6pPr marL="2222500" indent="0" defTabSz="914400" fontAlgn="base" hangingPunct="0">
              <a:buNone/>
              <a:defRPr sz="1600" b="1"/>
            </a:lvl6pPr>
            <a:lvl7pPr marL="2654300" indent="0" defTabSz="914400" fontAlgn="base" hangingPunct="0">
              <a:buNone/>
              <a:defRPr sz="1600" b="1"/>
            </a:lvl7pPr>
            <a:lvl8pPr marL="3048000" indent="0" defTabSz="914400" fontAlgn="base" hangingPunct="0">
              <a:buNone/>
              <a:defRPr sz="1600" b="1"/>
            </a:lvl8pPr>
            <a:lvl9pPr marL="3048000" indent="0" defTabSz="914400" fontAlgn="base" hangingPunct="0">
              <a:buNone/>
              <a:defRPr sz="1600" b="1"/>
            </a:lvl9pPr>
          </a:lstStyle>
          <a:p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168" name="内容占位符"/>
          <p:cNvSpPr>
            <a:spLocks noGrp="1"/>
          </p:cNvSpPr>
          <p:nvPr>
            <p:ph idx="4"/>
          </p:nvPr>
        </p:nvSpPr>
        <p:spPr>
          <a:xfrm>
            <a:off x="6173845" y="2505562"/>
            <a:ext cx="5183869" cy="3686343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pPr marL="231140" indent="-23114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  <a:p>
            <a:pPr lvl="5"/>
            <a:r>
              <a:rPr lang="zh-CN" altLang="en-US"/>
              <a:t>第六级</a:t>
            </a:r>
            <a:endParaRPr lang="en-US" altLang="zh-CN"/>
          </a:p>
          <a:p>
            <a:pPr lvl="6"/>
            <a:r>
              <a:rPr lang="zh-CN" altLang="en-US"/>
              <a:t>第七级</a:t>
            </a:r>
            <a:endParaRPr lang="en-US" altLang="zh-CN"/>
          </a:p>
          <a:p>
            <a:pPr lvl="7"/>
            <a:r>
              <a:rPr lang="zh-CN" altLang="en-US"/>
              <a:t>第八级</a:t>
            </a:r>
            <a:endParaRPr lang="zh-CN" altLang="en-US"/>
          </a:p>
        </p:txBody>
      </p:sp>
      <p:sp>
        <p:nvSpPr>
          <p:cNvPr id="4169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70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71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2" name="标题"/>
          <p:cNvSpPr>
            <a:spLocks noGrp="1"/>
          </p:cNvSpPr>
          <p:nvPr>
            <p:ph type="title"/>
          </p:nvPr>
        </p:nvSpPr>
        <p:spPr>
          <a:xfrm>
            <a:off x="838779" y="363594"/>
            <a:ext cx="10515336" cy="1324779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73" name="日期占位符"/>
          <p:cNvSpPr>
            <a:spLocks noGrp="1"/>
          </p:cNvSpPr>
          <p:nvPr>
            <p:ph type="dt" idx="10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74" name="页脚占位符"/>
          <p:cNvSpPr>
            <a:spLocks noGrp="1"/>
          </p:cNvSpPr>
          <p:nvPr>
            <p:ph type="ftr" idx="11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75" name="编号占位符"/>
          <p:cNvSpPr>
            <a:spLocks noGrp="1"/>
          </p:cNvSpPr>
          <p:nvPr>
            <p:ph type="sldNum" idx="12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/>
          <a:lstStyle/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2" Type="http://schemas.openxmlformats.org/officeDocument/2006/relationships/theme" Target="../theme/theme2.xml"/><Relationship Id="rId21" Type="http://schemas.openxmlformats.org/officeDocument/2006/relationships/tags" Target="../tags/tag87.xml"/><Relationship Id="rId20" Type="http://schemas.openxmlformats.org/officeDocument/2006/relationships/tags" Target="../tags/tag86.xml"/><Relationship Id="rId2" Type="http://schemas.openxmlformats.org/officeDocument/2006/relationships/slideLayout" Target="../slideLayouts/slideLayout16.xml"/><Relationship Id="rId19" Type="http://schemas.openxmlformats.org/officeDocument/2006/relationships/tags" Target="../tags/tag85.xml"/><Relationship Id="rId18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标题"/>
          <p:cNvSpPr>
            <a:spLocks noGrp="1"/>
          </p:cNvSpPr>
          <p:nvPr>
            <p:ph type="title"/>
          </p:nvPr>
        </p:nvSpPr>
        <p:spPr>
          <a:xfrm>
            <a:off x="838779" y="363594"/>
            <a:ext cx="10515336" cy="132477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139" name="文本"/>
          <p:cNvSpPr>
            <a:spLocks noGrp="1"/>
          </p:cNvSpPr>
          <p:nvPr>
            <p:ph type="body" idx="1"/>
          </p:nvPr>
        </p:nvSpPr>
        <p:spPr>
          <a:xfrm>
            <a:off x="838779" y="1825172"/>
            <a:ext cx="10515336" cy="435233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  <a:p>
            <a:pPr lvl="5"/>
            <a:r>
              <a:rPr lang="zh-CN" altLang="en-US"/>
              <a:t>第六级</a:t>
            </a:r>
            <a:endParaRPr lang="en-US" altLang="zh-CN"/>
          </a:p>
          <a:p>
            <a:pPr lvl="6"/>
            <a:r>
              <a:rPr lang="zh-CN" altLang="en-US"/>
              <a:t>第七级</a:t>
            </a:r>
            <a:endParaRPr lang="en-US" altLang="zh-CN"/>
          </a:p>
          <a:p>
            <a:pPr lvl="7"/>
            <a:r>
              <a:rPr lang="zh-CN" altLang="en-US"/>
              <a:t>第八级</a:t>
            </a:r>
            <a:endParaRPr lang="zh-CN" altLang="en-US"/>
          </a:p>
        </p:txBody>
      </p:sp>
      <p:sp>
        <p:nvSpPr>
          <p:cNvPr id="4140" name="日期占位符"/>
          <p:cNvSpPr>
            <a:spLocks noGrp="1"/>
          </p:cNvSpPr>
          <p:nvPr>
            <p:ph type="dt" idx="2"/>
          </p:nvPr>
        </p:nvSpPr>
        <p:spPr>
          <a:xfrm>
            <a:off x="838779" y="6357503"/>
            <a:ext cx="2743131" cy="3635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0170" tIns="46990" rIns="90170" bIns="46990" anchor="ctr" anchorCtr="0"/>
          <a:lstStyle>
            <a:lvl1pPr algn="l" defTabSz="914400" fontAlgn="base" hangingPunct="0">
              <a:defRPr sz="1200">
                <a:solidFill>
                  <a:srgbClr val="898989"/>
                </a:solidFill>
              </a:defRPr>
            </a:lvl1pPr>
          </a:lstStyle>
          <a:p>
            <a:fld id="{CAD2D6BD-DE1B-4B5F-8B41-2702339687B9}" type="datetime5">
              <a:rPr lang="zh-CN" altLang="en-US"/>
            </a:fld>
            <a:endParaRPr lang="zh-CN" altLang="en-US"/>
          </a:p>
        </p:txBody>
      </p:sp>
      <p:sp>
        <p:nvSpPr>
          <p:cNvPr id="4141" name="页脚占位符"/>
          <p:cNvSpPr>
            <a:spLocks noGrp="1"/>
          </p:cNvSpPr>
          <p:nvPr>
            <p:ph type="ftr" idx="3"/>
          </p:nvPr>
        </p:nvSpPr>
        <p:spPr>
          <a:xfrm>
            <a:off x="4039098" y="6357503"/>
            <a:ext cx="4114696" cy="3635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0170" tIns="46990" rIns="90170" bIns="46990" anchor="ctr" anchorCtr="0"/>
          <a:lstStyle>
            <a:lvl1pPr algn="ctr" defTabSz="914400" fontAlgn="base" hangingPunct="0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142" name="编号占位符"/>
          <p:cNvSpPr>
            <a:spLocks noGrp="1"/>
          </p:cNvSpPr>
          <p:nvPr>
            <p:ph type="sldNum" idx="4"/>
          </p:nvPr>
        </p:nvSpPr>
        <p:spPr>
          <a:xfrm>
            <a:off x="8610984" y="6357503"/>
            <a:ext cx="2743131" cy="3635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0170" tIns="46990" rIns="90170" bIns="46990" anchor="ctr" anchorCtr="0"/>
          <a:lstStyle>
            <a:lvl1pPr algn="r" defTabSz="914400" fontAlgn="base" hangingPunct="0">
              <a:defRPr sz="1200">
                <a:solidFill>
                  <a:srgbClr val="898989"/>
                </a:solidFill>
              </a:defRPr>
            </a:lvl1pPr>
          </a:lstStyle>
          <a:p>
            <a:fld id="{CAD2D6BD-DE1B-4B5F-8B41-2702339687B9}" type="slidenum">
              <a:rPr lang="en-US" altLang="zh-CN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defTabSz="914400" fontAlgn="base" hangingPunct="0">
        <a:buNone/>
        <a:defRPr sz="44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1pPr>
    </p:titleStyle>
    <p:bodyStyle>
      <a:lvl1pPr marL="231140" indent="-231140" defTabSz="914400" fontAlgn="base" hangingPunct="0">
        <a:spcBef>
          <a:spcPct val="20000"/>
        </a:spcBef>
        <a:buFont typeface="宋体" panose="02010600030101010101" pitchFamily="2" charset="-122"/>
        <a:buChar char="•"/>
        <a:defRPr sz="2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1pPr>
      <a:lvl2pPr marL="688340" indent="-231140" defTabSz="914400" fontAlgn="base" hangingPunct="0">
        <a:spcBef>
          <a:spcPct val="20000"/>
        </a:spcBef>
        <a:buFont typeface="宋体" panose="02010600030101010101" pitchFamily="2" charset="-122"/>
        <a:buChar char="•"/>
        <a:defRPr sz="24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2pPr>
      <a:lvl3pPr marL="1145540" indent="-231140" defTabSz="914400" fontAlgn="base" hangingPunct="0">
        <a:spcBef>
          <a:spcPct val="20000"/>
        </a:spcBef>
        <a:buFont typeface="宋体" panose="02010600030101010101" pitchFamily="2" charset="-122"/>
        <a:buChar char="•"/>
        <a:defRPr sz="20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3pPr>
      <a:lvl4pPr marL="1602740" indent="-231140" defTabSz="914400" fontAlgn="base" hangingPunct="0">
        <a:spcBef>
          <a:spcPct val="20000"/>
        </a:spcBef>
        <a:buFont typeface="宋体" panose="02010600030101010101" pitchFamily="2" charset="-122"/>
        <a:buChar char="•"/>
        <a:defRPr sz="1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4pPr>
      <a:lvl5pPr marL="2059940" indent="-231140" defTabSz="914400" fontAlgn="base" hangingPunct="0">
        <a:spcBef>
          <a:spcPct val="20000"/>
        </a:spcBef>
        <a:buFont typeface="宋体" panose="02010600030101010101" pitchFamily="2" charset="-122"/>
        <a:buChar char="•"/>
        <a:defRPr sz="1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5pPr>
      <a:lvl6pPr marL="2453640" indent="-231140" defTabSz="914400" fontAlgn="base" hangingPunct="0">
        <a:spcBef>
          <a:spcPct val="20000"/>
        </a:spcBef>
        <a:buFont typeface="宋体" panose="02010600030101010101" pitchFamily="2" charset="-122"/>
        <a:buChar char="•"/>
        <a:defRPr sz="1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6pPr>
      <a:lvl7pPr marL="2885440" indent="-231140" defTabSz="914400" fontAlgn="base" hangingPunct="0">
        <a:spcBef>
          <a:spcPct val="20000"/>
        </a:spcBef>
        <a:buFont typeface="宋体" panose="02010600030101010101" pitchFamily="2" charset="-122"/>
        <a:buChar char="•"/>
        <a:defRPr sz="1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7pPr>
      <a:lvl8pPr marL="3279140" indent="-231140" defTabSz="914400" fontAlgn="base" hangingPunct="0">
        <a:spcBef>
          <a:spcPct val="20000"/>
        </a:spcBef>
        <a:buFont typeface="宋体" panose="02010600030101010101" pitchFamily="2" charset="-122"/>
        <a:buChar char="•"/>
        <a:defRPr sz="1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8pPr>
      <a:lvl9pPr marL="3279140" indent="-231140" defTabSz="914400" fontAlgn="base" hangingPunct="0">
        <a:spcBef>
          <a:spcPct val="20000"/>
        </a:spcBef>
        <a:buFont typeface="宋体" panose="02010600030101010101" pitchFamily="2" charset="-122"/>
        <a:buChar char="•"/>
        <a:defRPr sz="1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Times New Roman" panose="0202060305040502030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91.xml"/><Relationship Id="rId4" Type="http://schemas.openxmlformats.org/officeDocument/2006/relationships/image" Target="../media/image11.png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jpeg"/><Relationship Id="rId8" Type="http://schemas.openxmlformats.org/officeDocument/2006/relationships/image" Target="../media/image95.jpeg"/><Relationship Id="rId7" Type="http://schemas.openxmlformats.org/officeDocument/2006/relationships/image" Target="../media/image94.jpe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png"/><Relationship Id="rId8" Type="http://schemas.openxmlformats.org/officeDocument/2006/relationships/image" Target="../media/image103.png"/><Relationship Id="rId7" Type="http://schemas.openxmlformats.org/officeDocument/2006/relationships/image" Target="../media/image102.png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107.png"/><Relationship Id="rId11" Type="http://schemas.openxmlformats.org/officeDocument/2006/relationships/image" Target="../media/image106.png"/><Relationship Id="rId10" Type="http://schemas.openxmlformats.org/officeDocument/2006/relationships/image" Target="../media/image105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0.png"/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15.jpeg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3" Type="http://schemas.openxmlformats.org/officeDocument/2006/relationships/tags" Target="../tags/tag96.xml"/><Relationship Id="rId2" Type="http://schemas.openxmlformats.org/officeDocument/2006/relationships/image" Target="../media/image111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27.jpeg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34.png"/><Relationship Id="rId7" Type="http://schemas.openxmlformats.org/officeDocument/2006/relationships/image" Target="../media/image133.png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jpeg"/><Relationship Id="rId8" Type="http://schemas.openxmlformats.org/officeDocument/2006/relationships/image" Target="../media/image141.jpeg"/><Relationship Id="rId7" Type="http://schemas.openxmlformats.org/officeDocument/2006/relationships/image" Target="../media/image140.jpeg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0.png"/><Relationship Id="rId8" Type="http://schemas.openxmlformats.org/officeDocument/2006/relationships/image" Target="../media/image149.png"/><Relationship Id="rId7" Type="http://schemas.openxmlformats.org/officeDocument/2006/relationships/image" Target="../media/image148.png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98.xml"/><Relationship Id="rId14" Type="http://schemas.openxmlformats.org/officeDocument/2006/relationships/image" Target="../media/image12.png"/><Relationship Id="rId13" Type="http://schemas.openxmlformats.org/officeDocument/2006/relationships/tags" Target="../tags/tag97.xml"/><Relationship Id="rId12" Type="http://schemas.openxmlformats.org/officeDocument/2006/relationships/image" Target="../media/image153.jpeg"/><Relationship Id="rId11" Type="http://schemas.openxmlformats.org/officeDocument/2006/relationships/image" Target="../media/image152.png"/><Relationship Id="rId10" Type="http://schemas.openxmlformats.org/officeDocument/2006/relationships/image" Target="../media/image151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8.jpeg"/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5.jpe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6.jpe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71.jpe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3.xml"/><Relationship Id="rId3" Type="http://schemas.openxmlformats.org/officeDocument/2006/relationships/image" Target="../media/image12.png"/><Relationship Id="rId2" Type="http://schemas.openxmlformats.org/officeDocument/2006/relationships/tags" Target="../tags/tag9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2.jpeg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0.xml"/><Relationship Id="rId2" Type="http://schemas.openxmlformats.org/officeDocument/2006/relationships/image" Target="../media/image12.png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6" Type="http://schemas.openxmlformats.org/officeDocument/2006/relationships/slideLayout" Target="../slideLayouts/slideLayout4.xml"/><Relationship Id="rId25" Type="http://schemas.openxmlformats.org/officeDocument/2006/relationships/image" Target="../media/image36.png"/><Relationship Id="rId24" Type="http://schemas.openxmlformats.org/officeDocument/2006/relationships/image" Target="../media/image35.png"/><Relationship Id="rId23" Type="http://schemas.openxmlformats.org/officeDocument/2006/relationships/image" Target="../media/image34.png"/><Relationship Id="rId22" Type="http://schemas.openxmlformats.org/officeDocument/2006/relationships/image" Target="../media/image33.png"/><Relationship Id="rId21" Type="http://schemas.openxmlformats.org/officeDocument/2006/relationships/image" Target="../media/image32.png"/><Relationship Id="rId20" Type="http://schemas.openxmlformats.org/officeDocument/2006/relationships/image" Target="../media/image31.png"/><Relationship Id="rId2" Type="http://schemas.openxmlformats.org/officeDocument/2006/relationships/image" Target="../media/image13.png"/><Relationship Id="rId19" Type="http://schemas.openxmlformats.org/officeDocument/2006/relationships/image" Target="../media/image30.png"/><Relationship Id="rId18" Type="http://schemas.openxmlformats.org/officeDocument/2006/relationships/image" Target="../media/image29.png"/><Relationship Id="rId17" Type="http://schemas.openxmlformats.org/officeDocument/2006/relationships/image" Target="../media/image28.png"/><Relationship Id="rId16" Type="http://schemas.openxmlformats.org/officeDocument/2006/relationships/image" Target="../media/image27.pn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3" Type="http://schemas.openxmlformats.org/officeDocument/2006/relationships/slideLayout" Target="../slideLayouts/slideLayout4.xml"/><Relationship Id="rId32" Type="http://schemas.openxmlformats.org/officeDocument/2006/relationships/image" Target="../media/image68.png"/><Relationship Id="rId31" Type="http://schemas.openxmlformats.org/officeDocument/2006/relationships/image" Target="../media/image67.png"/><Relationship Id="rId30" Type="http://schemas.openxmlformats.org/officeDocument/2006/relationships/image" Target="../media/image66.png"/><Relationship Id="rId3" Type="http://schemas.openxmlformats.org/officeDocument/2006/relationships/image" Target="../media/image39.png"/><Relationship Id="rId29" Type="http://schemas.openxmlformats.org/officeDocument/2006/relationships/image" Target="../media/image65.png"/><Relationship Id="rId28" Type="http://schemas.openxmlformats.org/officeDocument/2006/relationships/image" Target="../media/image64.png"/><Relationship Id="rId27" Type="http://schemas.openxmlformats.org/officeDocument/2006/relationships/image" Target="../media/image63.png"/><Relationship Id="rId26" Type="http://schemas.openxmlformats.org/officeDocument/2006/relationships/image" Target="../media/image62.png"/><Relationship Id="rId25" Type="http://schemas.openxmlformats.org/officeDocument/2006/relationships/image" Target="../media/image61.png"/><Relationship Id="rId24" Type="http://schemas.openxmlformats.org/officeDocument/2006/relationships/image" Target="../media/image60.png"/><Relationship Id="rId23" Type="http://schemas.openxmlformats.org/officeDocument/2006/relationships/image" Target="../media/image59.png"/><Relationship Id="rId22" Type="http://schemas.openxmlformats.org/officeDocument/2006/relationships/image" Target="../media/image58.png"/><Relationship Id="rId21" Type="http://schemas.openxmlformats.org/officeDocument/2006/relationships/image" Target="../media/image57.png"/><Relationship Id="rId20" Type="http://schemas.openxmlformats.org/officeDocument/2006/relationships/image" Target="../media/image56.png"/><Relationship Id="rId2" Type="http://schemas.openxmlformats.org/officeDocument/2006/relationships/image" Target="../media/image38.png"/><Relationship Id="rId19" Type="http://schemas.openxmlformats.org/officeDocument/2006/relationships/image" Target="../media/image55.png"/><Relationship Id="rId18" Type="http://schemas.openxmlformats.org/officeDocument/2006/relationships/image" Target="../media/image54.png"/><Relationship Id="rId17" Type="http://schemas.openxmlformats.org/officeDocument/2006/relationships/image" Target="../media/image53.png"/><Relationship Id="rId16" Type="http://schemas.openxmlformats.org/officeDocument/2006/relationships/image" Target="../media/image52.png"/><Relationship Id="rId15" Type="http://schemas.openxmlformats.org/officeDocument/2006/relationships/image" Target="../media/image51.png"/><Relationship Id="rId14" Type="http://schemas.openxmlformats.org/officeDocument/2006/relationships/image" Target="../media/image50.png"/><Relationship Id="rId13" Type="http://schemas.openxmlformats.org/officeDocument/2006/relationships/image" Target="../media/image49.png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tags" Target="../tags/tag94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5" Type="http://schemas.openxmlformats.org/officeDocument/2006/relationships/slideLayout" Target="../slideLayouts/slideLayout4.xml"/><Relationship Id="rId14" Type="http://schemas.openxmlformats.org/officeDocument/2006/relationships/image" Target="../media/image84.png"/><Relationship Id="rId13" Type="http://schemas.openxmlformats.org/officeDocument/2006/relationships/image" Target="../media/image83.png"/><Relationship Id="rId12" Type="http://schemas.openxmlformats.org/officeDocument/2006/relationships/image" Target="../media/image82.png"/><Relationship Id="rId11" Type="http://schemas.openxmlformats.org/officeDocument/2006/relationships/image" Target="../media/image81.png"/><Relationship Id="rId10" Type="http://schemas.openxmlformats.org/officeDocument/2006/relationships/image" Target="../media/image80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 idx="2"/>
            <p:custDataLst>
              <p:tags r:id="rId1"/>
            </p:custDataLst>
          </p:nvPr>
        </p:nvSpPr>
        <p:spPr>
          <a:xfrm>
            <a:off x="2135505" y="1988820"/>
            <a:ext cx="7766050" cy="1963420"/>
          </a:xfrm>
        </p:spPr>
        <p:txBody>
          <a:bodyPr>
            <a:normAutofit fontScale="90000"/>
          </a:bodyPr>
          <a:p>
            <a:pPr marL="0" indent="0" algn="ctr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zh-CN" altLang="en-US" sz="5200" spc="36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安全智慧工地管理平台</a:t>
            </a:r>
            <a:br>
              <a:rPr lang="zh-CN" altLang="en-US" sz="5200" spc="36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5200" spc="36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解决方案</a:t>
            </a:r>
            <a:endParaRPr lang="zh-CN" altLang="en-US" sz="5200" spc="36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4"/>
          <p:cNvSpPr txBox="1"/>
          <p:nvPr>
            <p:custDataLst>
              <p:tags r:id="rId2"/>
            </p:custDataLst>
          </p:nvPr>
        </p:nvSpPr>
        <p:spPr>
          <a:xfrm>
            <a:off x="3575735" y="5516655"/>
            <a:ext cx="4826035" cy="65589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>
              <a:lnSpc>
                <a:spcPct val="10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kumimoji="0" lang="zh-CN" altLang="en-US" sz="2800" b="0" i="0" u="none" strike="noStrike" baseline="0" noProof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cs typeface="+mn-cs"/>
              </a:rPr>
              <a:t>安全 科技 智慧 环保</a:t>
            </a:r>
            <a:endParaRPr kumimoji="0" lang="zh-CN" altLang="en-US" sz="2800" b="0" i="0" u="none" strike="noStrike" baseline="0" noProof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effectLst/>
              <a:cs typeface="+mn-cs"/>
            </a:endParaRPr>
          </a:p>
        </p:txBody>
      </p:sp>
      <p:pic>
        <p:nvPicPr>
          <p:cNvPr id="16" name="图片 15" descr="7393e6d2fc74159836bb16d23f5ad70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6045200" y="-20955"/>
            <a:ext cx="6147435" cy="61899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21583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数据指挥中</a:t>
            </a:r>
            <a:r>
              <a:rPr lang="zh-CN" altLang="en-US" sz="2800" spc="-5">
                <a:ea typeface="微软雅黑" panose="020B0503020204020204" charset="-122"/>
              </a:rPr>
              <a:t>心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591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13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92" name="矩形"/>
          <p:cNvSpPr/>
          <p:nvPr/>
        </p:nvSpPr>
        <p:spPr>
          <a:xfrm>
            <a:off x="1984248" y="5055108"/>
            <a:ext cx="2263140" cy="293368"/>
          </a:xfrm>
          <a:prstGeom prst="rect">
            <a:avLst/>
          </a:pr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6669" rIns="0" bIns="0" anchor="t" anchorCtr="0">
            <a:spAutoFit/>
          </a:bodyPr>
          <a:lstStyle/>
          <a:p>
            <a:pPr marL="718185" indent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人员管理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93" name="矩形"/>
          <p:cNvSpPr/>
          <p:nvPr/>
        </p:nvSpPr>
        <p:spPr>
          <a:xfrm>
            <a:off x="8063482" y="5055108"/>
            <a:ext cx="2030095" cy="293368"/>
          </a:xfrm>
          <a:prstGeom prst="rect">
            <a:avLst/>
          </a:pr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6669" rIns="0" bIns="0" anchor="t" anchorCtr="0">
            <a:spAutoFit/>
          </a:bodyPr>
          <a:lstStyle/>
          <a:p>
            <a:pPr marL="603250" indent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安质管理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94" name="矩形"/>
          <p:cNvSpPr/>
          <p:nvPr/>
        </p:nvSpPr>
        <p:spPr>
          <a:xfrm>
            <a:off x="474726" y="5385193"/>
            <a:ext cx="5393690" cy="6318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417830" indent="-405765" algn="l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动态展示现场出勤情况变化趋势以及历史出勤记录，并可根 据现场人员年龄、工种、籍贯等多参数进行统计分析。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95" name="矩形"/>
          <p:cNvSpPr/>
          <p:nvPr/>
        </p:nvSpPr>
        <p:spPr>
          <a:xfrm>
            <a:off x="6642937" y="5385193"/>
            <a:ext cx="4988559" cy="6318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518795" indent="-506095" algn="l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对现场安质检查及整改情况、安全日志交底提交记录、 重大危险源实施情况等参数进行统计分析。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96" name="矩形"/>
          <p:cNvSpPr/>
          <p:nvPr/>
        </p:nvSpPr>
        <p:spPr>
          <a:xfrm>
            <a:off x="1612633" y="1094892"/>
            <a:ext cx="8938260" cy="65214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464310" indent="-1451610" algn="l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对项目端收集到的资料进行多参数、多维度的统计分析，并以看板的形式清晰直观的展现出来，为集团端监管人员的决策安排提供数据支持，真正体现数据的“智慧化”。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97" name="矩形"/>
          <p:cNvSpPr/>
          <p:nvPr/>
        </p:nvSpPr>
        <p:spPr>
          <a:xfrm>
            <a:off x="475487" y="1876043"/>
            <a:ext cx="5413248" cy="300685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98" name="矩形"/>
          <p:cNvSpPr/>
          <p:nvPr/>
        </p:nvSpPr>
        <p:spPr>
          <a:xfrm>
            <a:off x="6156959" y="1876043"/>
            <a:ext cx="5408675" cy="300685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4291964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人的不安全行为：视频监</a:t>
            </a:r>
            <a:r>
              <a:rPr lang="zh-CN" altLang="en-US" sz="2800" spc="-5">
                <a:ea typeface="微软雅黑" panose="020B0503020204020204" charset="-122"/>
              </a:rPr>
              <a:t>控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601" name="矩形"/>
          <p:cNvSpPr/>
          <p:nvPr/>
        </p:nvSpPr>
        <p:spPr>
          <a:xfrm>
            <a:off x="11287759" y="6274657"/>
            <a:ext cx="70485" cy="1396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l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02" name="矩形"/>
          <p:cNvSpPr/>
          <p:nvPr/>
        </p:nvSpPr>
        <p:spPr>
          <a:xfrm>
            <a:off x="11345544" y="6249987"/>
            <a:ext cx="95884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03" name="曲线"/>
          <p:cNvSpPr/>
          <p:nvPr/>
        </p:nvSpPr>
        <p:spPr>
          <a:xfrm>
            <a:off x="0" y="1066012"/>
            <a:ext cx="12192000" cy="13995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2"/>
                </a:lnTo>
                <a:lnTo>
                  <a:pt x="0" y="21592"/>
                </a:lnTo>
                <a:lnTo>
                  <a:pt x="0" y="0"/>
                </a:lnTo>
                <a:close/>
              </a:path>
            </a:pathLst>
          </a:cu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04" name="矩形"/>
          <p:cNvSpPr/>
          <p:nvPr/>
        </p:nvSpPr>
        <p:spPr>
          <a:xfrm>
            <a:off x="2756661" y="1183893"/>
            <a:ext cx="6493510" cy="10871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8270" rIns="0" bIns="0" anchor="t" anchorCtr="0">
            <a:spAutoFit/>
          </a:bodyPr>
          <a:lstStyle/>
          <a:p>
            <a:pPr marL="401955" indent="-287020" algn="l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401320" algn="l"/>
                <a:tab pos="401955" algn="l"/>
              </a:tabLst>
            </a:pP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支持单</a:t>
            </a:r>
            <a:r>
              <a:rPr lang="en-US" altLang="zh-CN" sz="1600" b="0" i="0" u="none" strike="noStrike" kern="1200" cap="none" spc="-1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/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多屏自由切换，方便用户快速选择所需要的分屏模式；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14120" lvl="1" indent="-287020" algn="l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213485" algn="l"/>
                <a:tab pos="1214120" algn="l"/>
              </a:tabLst>
            </a:pP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实现球机云台远程操控、历史视频回放、截图整改等功能；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9720" indent="-287020" algn="l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同时，手机</a:t>
            </a:r>
            <a:r>
              <a:rPr lang="en-US" altLang="zh-CN" sz="1600" b="0" i="0" u="none" strike="noStrike" kern="1200" cap="none" spc="-1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APP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端也可随时随地查看现场视频。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605" name="矩形"/>
          <p:cNvSpPr/>
          <p:nvPr/>
        </p:nvSpPr>
        <p:spPr>
          <a:xfrm>
            <a:off x="5705855" y="2709672"/>
            <a:ext cx="5660136" cy="377342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06" name="曲线"/>
          <p:cNvSpPr/>
          <p:nvPr/>
        </p:nvSpPr>
        <p:spPr>
          <a:xfrm>
            <a:off x="5696330" y="2700147"/>
            <a:ext cx="5679439" cy="379285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0" y="21597"/>
                </a:moveTo>
                <a:lnTo>
                  <a:pt x="18" y="21597"/>
                </a:lnTo>
                <a:lnTo>
                  <a:pt x="12" y="21596"/>
                </a:lnTo>
                <a:lnTo>
                  <a:pt x="7" y="21592"/>
                </a:lnTo>
                <a:lnTo>
                  <a:pt x="3" y="21586"/>
                </a:lnTo>
                <a:lnTo>
                  <a:pt x="0" y="21579"/>
                </a:lnTo>
                <a:lnTo>
                  <a:pt x="0" y="21570"/>
                </a:lnTo>
                <a:lnTo>
                  <a:pt x="0" y="27"/>
                </a:lnTo>
                <a:lnTo>
                  <a:pt x="18" y="0"/>
                </a:lnTo>
                <a:lnTo>
                  <a:pt x="21580" y="0"/>
                </a:lnTo>
                <a:lnTo>
                  <a:pt x="21599" y="27"/>
                </a:lnTo>
                <a:lnTo>
                  <a:pt x="36" y="27"/>
                </a:lnTo>
                <a:lnTo>
                  <a:pt x="18" y="54"/>
                </a:lnTo>
                <a:lnTo>
                  <a:pt x="36" y="54"/>
                </a:lnTo>
                <a:lnTo>
                  <a:pt x="36" y="21543"/>
                </a:lnTo>
                <a:lnTo>
                  <a:pt x="18" y="21543"/>
                </a:lnTo>
                <a:lnTo>
                  <a:pt x="36" y="21570"/>
                </a:lnTo>
                <a:lnTo>
                  <a:pt x="21599" y="21570"/>
                </a:lnTo>
                <a:lnTo>
                  <a:pt x="21598" y="21579"/>
                </a:lnTo>
                <a:lnTo>
                  <a:pt x="21595" y="21586"/>
                </a:lnTo>
                <a:lnTo>
                  <a:pt x="21591" y="21592"/>
                </a:lnTo>
                <a:lnTo>
                  <a:pt x="21586" y="21596"/>
                </a:lnTo>
                <a:lnTo>
                  <a:pt x="21580" y="2159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07" name="曲线"/>
          <p:cNvSpPr/>
          <p:nvPr/>
        </p:nvSpPr>
        <p:spPr>
          <a:xfrm>
            <a:off x="5701093" y="2704909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47"/>
                </a:moveTo>
                <a:lnTo>
                  <a:pt x="0" y="20247"/>
                </a:lnTo>
                <a:lnTo>
                  <a:pt x="20252" y="0"/>
                </a:lnTo>
                <a:lnTo>
                  <a:pt x="20252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08" name="曲线"/>
          <p:cNvSpPr/>
          <p:nvPr/>
        </p:nvSpPr>
        <p:spPr>
          <a:xfrm>
            <a:off x="5705855" y="2707290"/>
            <a:ext cx="566039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09" name="曲线"/>
          <p:cNvSpPr/>
          <p:nvPr/>
        </p:nvSpPr>
        <p:spPr>
          <a:xfrm>
            <a:off x="11370754" y="2704909"/>
            <a:ext cx="0" cy="3783328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599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0" name="曲线"/>
          <p:cNvSpPr/>
          <p:nvPr/>
        </p:nvSpPr>
        <p:spPr>
          <a:xfrm>
            <a:off x="5701093" y="6483096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52"/>
                </a:moveTo>
                <a:lnTo>
                  <a:pt x="0" y="0"/>
                </a:lnTo>
                <a:lnTo>
                  <a:pt x="20252" y="0"/>
                </a:lnTo>
                <a:lnTo>
                  <a:pt x="20252" y="2025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1" name="曲线"/>
          <p:cNvSpPr/>
          <p:nvPr/>
        </p:nvSpPr>
        <p:spPr>
          <a:xfrm>
            <a:off x="5705855" y="6485476"/>
            <a:ext cx="566039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2" name="矩形"/>
          <p:cNvSpPr/>
          <p:nvPr/>
        </p:nvSpPr>
        <p:spPr>
          <a:xfrm>
            <a:off x="10401934" y="4607280"/>
            <a:ext cx="244475" cy="22351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3" name="矩形"/>
          <p:cNvSpPr/>
          <p:nvPr/>
        </p:nvSpPr>
        <p:spPr>
          <a:xfrm>
            <a:off x="7544434" y="3354425"/>
            <a:ext cx="244474" cy="22351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4" name="矩形"/>
          <p:cNvSpPr/>
          <p:nvPr/>
        </p:nvSpPr>
        <p:spPr>
          <a:xfrm>
            <a:off x="8324214" y="5750280"/>
            <a:ext cx="244474" cy="22351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5" name="矩形"/>
          <p:cNvSpPr/>
          <p:nvPr/>
        </p:nvSpPr>
        <p:spPr>
          <a:xfrm>
            <a:off x="4953000" y="3122726"/>
            <a:ext cx="114108" cy="11415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6" name="曲线"/>
          <p:cNvSpPr/>
          <p:nvPr/>
        </p:nvSpPr>
        <p:spPr>
          <a:xfrm>
            <a:off x="5003406" y="3179800"/>
            <a:ext cx="126491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7" name="曲线"/>
          <p:cNvSpPr/>
          <p:nvPr/>
        </p:nvSpPr>
        <p:spPr>
          <a:xfrm>
            <a:off x="4984597" y="3168827"/>
            <a:ext cx="19050" cy="222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327"/>
                </a:moveTo>
                <a:lnTo>
                  <a:pt x="0" y="0"/>
                </a:lnTo>
                <a:lnTo>
                  <a:pt x="21325" y="10663"/>
                </a:lnTo>
                <a:lnTo>
                  <a:pt x="0" y="21327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8" name="曲线"/>
          <p:cNvSpPr/>
          <p:nvPr/>
        </p:nvSpPr>
        <p:spPr>
          <a:xfrm>
            <a:off x="4984597" y="3168827"/>
            <a:ext cx="38100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662" y="20734"/>
                </a:moveTo>
                <a:lnTo>
                  <a:pt x="0" y="0"/>
                </a:lnTo>
                <a:lnTo>
                  <a:pt x="21326" y="0"/>
                </a:lnTo>
                <a:lnTo>
                  <a:pt x="10662" y="20734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19" name="曲线"/>
          <p:cNvSpPr/>
          <p:nvPr/>
        </p:nvSpPr>
        <p:spPr>
          <a:xfrm>
            <a:off x="4984597" y="3179800"/>
            <a:ext cx="38100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26" y="20734"/>
                </a:moveTo>
                <a:lnTo>
                  <a:pt x="0" y="20734"/>
                </a:lnTo>
                <a:lnTo>
                  <a:pt x="10662" y="0"/>
                </a:lnTo>
                <a:lnTo>
                  <a:pt x="21326" y="20734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0" name="曲线"/>
          <p:cNvSpPr/>
          <p:nvPr/>
        </p:nvSpPr>
        <p:spPr>
          <a:xfrm>
            <a:off x="6242684" y="3179800"/>
            <a:ext cx="1314449" cy="37528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9" y="21600"/>
                </a:moveTo>
                <a:lnTo>
                  <a:pt x="208" y="21600"/>
                </a:lnTo>
                <a:lnTo>
                  <a:pt x="167" y="21586"/>
                </a:lnTo>
                <a:lnTo>
                  <a:pt x="0" y="20869"/>
                </a:lnTo>
                <a:lnTo>
                  <a:pt x="0" y="0"/>
                </a:lnTo>
                <a:lnTo>
                  <a:pt x="208" y="730"/>
                </a:lnTo>
                <a:lnTo>
                  <a:pt x="417" y="730"/>
                </a:lnTo>
                <a:lnTo>
                  <a:pt x="417" y="20138"/>
                </a:lnTo>
                <a:lnTo>
                  <a:pt x="208" y="20138"/>
                </a:lnTo>
                <a:lnTo>
                  <a:pt x="417" y="20869"/>
                </a:lnTo>
                <a:lnTo>
                  <a:pt x="21599" y="20869"/>
                </a:lnTo>
                <a:lnTo>
                  <a:pt x="21599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1" name="曲线"/>
          <p:cNvSpPr/>
          <p:nvPr/>
        </p:nvSpPr>
        <p:spPr>
          <a:xfrm>
            <a:off x="6242684" y="3179800"/>
            <a:ext cx="253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10800" y="21600"/>
                </a:ln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2" name="曲线"/>
          <p:cNvSpPr/>
          <p:nvPr/>
        </p:nvSpPr>
        <p:spPr>
          <a:xfrm>
            <a:off x="6255384" y="3529685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3" name="曲线"/>
          <p:cNvSpPr/>
          <p:nvPr/>
        </p:nvSpPr>
        <p:spPr>
          <a:xfrm>
            <a:off x="6268084" y="3536035"/>
            <a:ext cx="128904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4" name="矩形"/>
          <p:cNvSpPr/>
          <p:nvPr/>
        </p:nvSpPr>
        <p:spPr>
          <a:xfrm>
            <a:off x="4953000" y="4494314"/>
            <a:ext cx="114108" cy="11417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5" name="曲线"/>
          <p:cNvSpPr/>
          <p:nvPr/>
        </p:nvSpPr>
        <p:spPr>
          <a:xfrm>
            <a:off x="5003419" y="4551400"/>
            <a:ext cx="269367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6" name="曲线"/>
          <p:cNvSpPr/>
          <p:nvPr/>
        </p:nvSpPr>
        <p:spPr>
          <a:xfrm>
            <a:off x="4984610" y="4540427"/>
            <a:ext cx="19050" cy="222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327"/>
                </a:moveTo>
                <a:lnTo>
                  <a:pt x="0" y="0"/>
                </a:lnTo>
                <a:lnTo>
                  <a:pt x="21325" y="10663"/>
                </a:lnTo>
                <a:lnTo>
                  <a:pt x="0" y="21327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7" name="曲线"/>
          <p:cNvSpPr/>
          <p:nvPr/>
        </p:nvSpPr>
        <p:spPr>
          <a:xfrm>
            <a:off x="4984610" y="4540427"/>
            <a:ext cx="38100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662" y="20736"/>
                </a:moveTo>
                <a:lnTo>
                  <a:pt x="0" y="0"/>
                </a:lnTo>
                <a:lnTo>
                  <a:pt x="21326" y="0"/>
                </a:lnTo>
                <a:lnTo>
                  <a:pt x="10662" y="20736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8" name="曲线"/>
          <p:cNvSpPr/>
          <p:nvPr/>
        </p:nvSpPr>
        <p:spPr>
          <a:xfrm>
            <a:off x="4984610" y="4551400"/>
            <a:ext cx="38100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26" y="20736"/>
                </a:moveTo>
                <a:lnTo>
                  <a:pt x="0" y="20736"/>
                </a:lnTo>
                <a:lnTo>
                  <a:pt x="10662" y="0"/>
                </a:lnTo>
                <a:lnTo>
                  <a:pt x="21326" y="20736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29" name="曲线"/>
          <p:cNvSpPr/>
          <p:nvPr/>
        </p:nvSpPr>
        <p:spPr>
          <a:xfrm>
            <a:off x="7671448" y="4551400"/>
            <a:ext cx="2743199" cy="2565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9" y="21600"/>
                </a:moveTo>
                <a:lnTo>
                  <a:pt x="100" y="21600"/>
                </a:lnTo>
                <a:lnTo>
                  <a:pt x="80" y="21579"/>
                </a:lnTo>
                <a:lnTo>
                  <a:pt x="0" y="20530"/>
                </a:lnTo>
                <a:lnTo>
                  <a:pt x="0" y="0"/>
                </a:lnTo>
                <a:lnTo>
                  <a:pt x="100" y="1069"/>
                </a:lnTo>
                <a:lnTo>
                  <a:pt x="199" y="1069"/>
                </a:lnTo>
                <a:lnTo>
                  <a:pt x="199" y="19461"/>
                </a:lnTo>
                <a:lnTo>
                  <a:pt x="100" y="19461"/>
                </a:lnTo>
                <a:lnTo>
                  <a:pt x="199" y="20530"/>
                </a:lnTo>
                <a:lnTo>
                  <a:pt x="21599" y="20530"/>
                </a:lnTo>
                <a:lnTo>
                  <a:pt x="21599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0" name="曲线"/>
          <p:cNvSpPr/>
          <p:nvPr/>
        </p:nvSpPr>
        <p:spPr>
          <a:xfrm>
            <a:off x="7671448" y="4551400"/>
            <a:ext cx="253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10800" y="21600"/>
                </a:ln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1" name="曲线"/>
          <p:cNvSpPr/>
          <p:nvPr/>
        </p:nvSpPr>
        <p:spPr>
          <a:xfrm>
            <a:off x="7684148" y="4782540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2" name="曲线"/>
          <p:cNvSpPr/>
          <p:nvPr/>
        </p:nvSpPr>
        <p:spPr>
          <a:xfrm>
            <a:off x="7696848" y="4788890"/>
            <a:ext cx="271779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3" name="矩形"/>
          <p:cNvSpPr/>
          <p:nvPr/>
        </p:nvSpPr>
        <p:spPr>
          <a:xfrm>
            <a:off x="4953000" y="5713513"/>
            <a:ext cx="114108" cy="114173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4" name="曲线"/>
          <p:cNvSpPr/>
          <p:nvPr/>
        </p:nvSpPr>
        <p:spPr>
          <a:xfrm>
            <a:off x="5003406" y="5770600"/>
            <a:ext cx="165480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5" name="曲线"/>
          <p:cNvSpPr/>
          <p:nvPr/>
        </p:nvSpPr>
        <p:spPr>
          <a:xfrm>
            <a:off x="4984597" y="5759627"/>
            <a:ext cx="19050" cy="222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327"/>
                </a:moveTo>
                <a:lnTo>
                  <a:pt x="0" y="0"/>
                </a:lnTo>
                <a:lnTo>
                  <a:pt x="21325" y="10663"/>
                </a:lnTo>
                <a:lnTo>
                  <a:pt x="0" y="21327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6" name="曲线"/>
          <p:cNvSpPr/>
          <p:nvPr/>
        </p:nvSpPr>
        <p:spPr>
          <a:xfrm>
            <a:off x="4984597" y="5759627"/>
            <a:ext cx="38100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662" y="20736"/>
                </a:moveTo>
                <a:lnTo>
                  <a:pt x="0" y="0"/>
                </a:lnTo>
                <a:lnTo>
                  <a:pt x="21326" y="0"/>
                </a:lnTo>
                <a:lnTo>
                  <a:pt x="10662" y="20736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7" name="曲线"/>
          <p:cNvSpPr/>
          <p:nvPr/>
        </p:nvSpPr>
        <p:spPr>
          <a:xfrm>
            <a:off x="4984597" y="5770600"/>
            <a:ext cx="38100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26" y="20736"/>
                </a:moveTo>
                <a:lnTo>
                  <a:pt x="0" y="20736"/>
                </a:lnTo>
                <a:lnTo>
                  <a:pt x="10662" y="0"/>
                </a:lnTo>
                <a:lnTo>
                  <a:pt x="21326" y="20736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8" name="曲线"/>
          <p:cNvSpPr/>
          <p:nvPr/>
        </p:nvSpPr>
        <p:spPr>
          <a:xfrm>
            <a:off x="6632562" y="5770600"/>
            <a:ext cx="1704975" cy="18033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2" y="21600"/>
                </a:moveTo>
                <a:lnTo>
                  <a:pt x="160" y="21600"/>
                </a:lnTo>
                <a:lnTo>
                  <a:pt x="129" y="21571"/>
                </a:lnTo>
                <a:lnTo>
                  <a:pt x="0" y="20078"/>
                </a:lnTo>
                <a:lnTo>
                  <a:pt x="0" y="0"/>
                </a:lnTo>
                <a:lnTo>
                  <a:pt x="160" y="1521"/>
                </a:lnTo>
                <a:lnTo>
                  <a:pt x="321" y="1521"/>
                </a:lnTo>
                <a:lnTo>
                  <a:pt x="321" y="18557"/>
                </a:lnTo>
                <a:lnTo>
                  <a:pt x="160" y="18557"/>
                </a:lnTo>
                <a:lnTo>
                  <a:pt x="321" y="20078"/>
                </a:lnTo>
                <a:lnTo>
                  <a:pt x="21592" y="20078"/>
                </a:lnTo>
                <a:lnTo>
                  <a:pt x="21592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39" name="曲线"/>
          <p:cNvSpPr/>
          <p:nvPr/>
        </p:nvSpPr>
        <p:spPr>
          <a:xfrm>
            <a:off x="6632562" y="5770600"/>
            <a:ext cx="2539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10800" y="21600"/>
                </a:ln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40" name="曲线"/>
          <p:cNvSpPr/>
          <p:nvPr/>
        </p:nvSpPr>
        <p:spPr>
          <a:xfrm>
            <a:off x="6645262" y="5925540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41" name="曲线"/>
          <p:cNvSpPr/>
          <p:nvPr/>
        </p:nvSpPr>
        <p:spPr>
          <a:xfrm>
            <a:off x="6657962" y="5931890"/>
            <a:ext cx="167957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42" name="矩形"/>
          <p:cNvSpPr/>
          <p:nvPr/>
        </p:nvSpPr>
        <p:spPr>
          <a:xfrm>
            <a:off x="3840392" y="5442030"/>
            <a:ext cx="1050630" cy="668253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43" name="矩形"/>
          <p:cNvSpPr/>
          <p:nvPr/>
        </p:nvSpPr>
        <p:spPr>
          <a:xfrm>
            <a:off x="3797934" y="3078746"/>
            <a:ext cx="101600" cy="2025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l">
              <a:lnSpc>
                <a:spcPts val="15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44" name="矩形"/>
          <p:cNvSpPr/>
          <p:nvPr/>
        </p:nvSpPr>
        <p:spPr>
          <a:xfrm>
            <a:off x="163068" y="2689860"/>
            <a:ext cx="3674745" cy="853440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31750" rIns="0" bIns="0" anchor="t" anchorCtr="0">
            <a:spAutoFit/>
          </a:bodyPr>
          <a:lstStyle/>
          <a:p>
            <a:pPr marL="202565" indent="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None/>
            </a:pPr>
            <a:r>
              <a:rPr lang="zh-CN" altLang="en-US" sz="1650" b="1" i="0" u="none" strike="noStrike" kern="1200" cap="none" spc="-57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球</a:t>
            </a:r>
            <a:r>
              <a:rPr lang="en-US" altLang="zh-CN" sz="1650" b="1" i="0" u="none" strike="noStrike" kern="1200" cap="none" spc="819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50" b="1" i="0" u="none" strike="noStrike" kern="1200" cap="none" spc="-57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机（</a:t>
            </a:r>
            <a:r>
              <a:rPr lang="en-US" altLang="zh-CN" sz="1650" b="1" i="0" u="none" strike="noStrike" kern="1200" cap="none" spc="-229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50" b="1" i="0" u="none" strike="noStrike" kern="1200" cap="none" spc="-57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鹰</a:t>
            </a:r>
            <a:r>
              <a:rPr lang="en-US" altLang="zh-CN" sz="1650" b="1" i="0" u="none" strike="noStrike" kern="1200" cap="none" spc="29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50" b="1" i="0" u="none" strike="noStrike" kern="1200" cap="none" spc="-57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眼</a:t>
            </a:r>
            <a:r>
              <a:rPr lang="en-US" altLang="zh-CN" sz="1650" b="1" i="0" u="none" strike="noStrike" kern="1200" cap="none" spc="-229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50" b="1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）</a:t>
            </a:r>
            <a:endParaRPr lang="en-US" altLang="zh-CN" sz="165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85750" indent="-285750" algn="l">
              <a:lnSpc>
                <a:spcPts val="1870"/>
              </a:lnSpc>
              <a:spcBef>
                <a:spcPts val="70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85750" algn="l"/>
                <a:tab pos="286385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部署在制高点，</a:t>
            </a:r>
            <a:r>
              <a:rPr lang="en-US" altLang="zh-CN" sz="1600" b="0" i="0" u="none" strike="noStrike" kern="1200" cap="none" spc="-2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公里检测范围清晰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展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示项目实时情况，支持远程控制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645" name="矩形"/>
          <p:cNvSpPr/>
          <p:nvPr/>
        </p:nvSpPr>
        <p:spPr>
          <a:xfrm>
            <a:off x="149352" y="3976115"/>
            <a:ext cx="3674745" cy="837564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42544" rIns="0" bIns="0" anchor="t" anchorCtr="0">
            <a:spAutoFit/>
          </a:bodyPr>
          <a:lstStyle/>
          <a:p>
            <a:pPr marL="230505" indent="0" algn="l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None/>
            </a:pPr>
            <a:r>
              <a:rPr lang="zh-CN" altLang="en-US" sz="1650" b="1" i="0" u="none" strike="noStrike" kern="1200" cap="none" spc="-57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球</a:t>
            </a:r>
            <a:r>
              <a:rPr lang="en-US" altLang="zh-CN" sz="1650" b="1" i="0" u="none" strike="noStrike" kern="1200" cap="none" spc="819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50" b="1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机</a:t>
            </a:r>
            <a:endParaRPr lang="en-US" altLang="zh-CN" sz="165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313690" indent="-287020" algn="l">
              <a:lnSpc>
                <a:spcPct val="100000"/>
              </a:lnSpc>
              <a:spcBef>
                <a:spcPts val="48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313690" algn="l"/>
                <a:tab pos="314325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部署在制高点，可拍摄整个项目现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场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情况，支持远程控制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646" name="矩形"/>
          <p:cNvSpPr/>
          <p:nvPr/>
        </p:nvSpPr>
        <p:spPr>
          <a:xfrm>
            <a:off x="149352" y="5320283"/>
            <a:ext cx="3674745" cy="836930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41910" rIns="0" bIns="0" anchor="t" anchorCtr="0">
            <a:spAutoFit/>
          </a:bodyPr>
          <a:lstStyle/>
          <a:p>
            <a:pPr marL="230505" indent="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None/>
            </a:pPr>
            <a:r>
              <a:rPr lang="zh-CN" altLang="en-US" sz="1650" b="1" i="0" u="none" strike="noStrike" kern="1200" cap="none" spc="-57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枪</a:t>
            </a:r>
            <a:r>
              <a:rPr lang="en-US" altLang="zh-CN" sz="1650" b="1" i="0" u="none" strike="noStrike" kern="1200" cap="none" spc="819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50" b="1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机</a:t>
            </a:r>
            <a:endParaRPr lang="en-US" altLang="zh-CN" sz="165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313690" indent="-287020" algn="l">
              <a:lnSpc>
                <a:spcPct val="100000"/>
              </a:lnSpc>
              <a:spcBef>
                <a:spcPts val="48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313690" algn="l"/>
                <a:tab pos="314325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可根据管理需求部署在施工区、生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活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区、办公区等地点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647" name="矩形"/>
          <p:cNvSpPr/>
          <p:nvPr/>
        </p:nvSpPr>
        <p:spPr>
          <a:xfrm>
            <a:off x="3925747" y="4066611"/>
            <a:ext cx="962177" cy="77270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48" name="矩形"/>
          <p:cNvSpPr/>
          <p:nvPr/>
        </p:nvSpPr>
        <p:spPr>
          <a:xfrm>
            <a:off x="3837432" y="2689860"/>
            <a:ext cx="1121664" cy="894587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5003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人的不安全行为：管理人员考</a:t>
            </a:r>
            <a:r>
              <a:rPr lang="zh-CN" altLang="en-US" sz="2800" spc="-5">
                <a:ea typeface="微软雅黑" panose="020B0503020204020204" charset="-122"/>
              </a:rPr>
              <a:t>勤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651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15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52" name="矩形"/>
          <p:cNvSpPr/>
          <p:nvPr/>
        </p:nvSpPr>
        <p:spPr>
          <a:xfrm>
            <a:off x="294131" y="3839449"/>
            <a:ext cx="3326890" cy="217882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53" name="曲线"/>
          <p:cNvSpPr/>
          <p:nvPr/>
        </p:nvSpPr>
        <p:spPr>
          <a:xfrm>
            <a:off x="880744" y="1523363"/>
            <a:ext cx="5829935" cy="6794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519"/>
                </a:moveTo>
                <a:lnTo>
                  <a:pt x="21599" y="21519"/>
                </a:lnTo>
                <a:lnTo>
                  <a:pt x="21599" y="0"/>
                </a:lnTo>
                <a:lnTo>
                  <a:pt x="0" y="0"/>
                </a:lnTo>
                <a:lnTo>
                  <a:pt x="0" y="21519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54" name="矩形"/>
          <p:cNvSpPr/>
          <p:nvPr/>
        </p:nvSpPr>
        <p:spPr>
          <a:xfrm>
            <a:off x="880744" y="1590165"/>
            <a:ext cx="5842634" cy="1430655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4445" rIns="0" bIns="0" anchor="t" anchorCtr="0">
            <a:spAutoFit/>
          </a:bodyPr>
          <a:lstStyle/>
          <a:p>
            <a:pPr marL="243205" indent="0" algn="l">
              <a:lnSpc>
                <a:spcPts val="272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需实现施工现场施工和监理单位关键岗位人员在岗考勤管理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  对加</a:t>
            </a: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强</a:t>
            </a: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两场</a:t>
            </a: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联动监管，防止质量安全事故发生，提升</a:t>
            </a:r>
            <a:r>
              <a:rPr lang="zh-CN" altLang="en-US" sz="16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工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程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43205" indent="0" algn="l">
              <a:lnSpc>
                <a:spcPts val="288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建设</a:t>
            </a: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管理水平，督促建筑市场各方主体诚信履职，打击</a:t>
            </a:r>
            <a:r>
              <a:rPr lang="zh-CN" altLang="en-US" sz="16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挂</a:t>
            </a:r>
            <a:r>
              <a:rPr lang="en-US" altLang="zh-CN" sz="1600" b="0" i="0" u="none" strike="noStrike" kern="1200" cap="none" spc="23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靠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、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转包和违法分包行为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655" name="曲线"/>
          <p:cNvSpPr/>
          <p:nvPr/>
        </p:nvSpPr>
        <p:spPr>
          <a:xfrm>
            <a:off x="881380" y="1189355"/>
            <a:ext cx="1336675" cy="4013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5" y="0"/>
                </a:lnTo>
                <a:lnTo>
                  <a:pt x="21595" y="21572"/>
                </a:lnTo>
                <a:lnTo>
                  <a:pt x="0" y="21572"/>
                </a:lnTo>
                <a:lnTo>
                  <a:pt x="0" y="0"/>
                </a:lnTo>
                <a:close/>
              </a:path>
            </a:pathLst>
          </a:cu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56" name="矩形"/>
          <p:cNvSpPr/>
          <p:nvPr/>
        </p:nvSpPr>
        <p:spPr>
          <a:xfrm>
            <a:off x="880744" y="1189355"/>
            <a:ext cx="1337309" cy="316864"/>
          </a:xfrm>
          <a:prstGeom prst="rect">
            <a:avLst/>
          </a:pr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vert="horz" wrap="square" lIns="0" tIns="2540" rIns="0" bIns="0" anchor="t" anchorCtr="0">
            <a:spAutoFit/>
          </a:bodyPr>
          <a:lstStyle/>
          <a:p>
            <a:pPr marL="81915" indent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100" b="1" i="0" u="none" strike="noStrike" kern="1200" cap="none" spc="19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</a:t>
            </a:r>
            <a:r>
              <a:rPr lang="zh-CN" altLang="en-US" sz="2100" b="1" i="0" u="none" strike="noStrike" kern="1200" cap="none" spc="20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户需</a:t>
            </a:r>
            <a:r>
              <a:rPr lang="zh-CN" altLang="en-US" sz="21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求</a:t>
            </a:r>
            <a:endParaRPr lang="zh-CN" altLang="en-US" sz="21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657" name="矩形"/>
          <p:cNvSpPr/>
          <p:nvPr/>
        </p:nvSpPr>
        <p:spPr>
          <a:xfrm>
            <a:off x="7261643" y="1670383"/>
            <a:ext cx="4545965" cy="14636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7145" rIns="0" bIns="0" anchor="t" anchorCtr="0">
            <a:spAutoFit/>
          </a:bodyPr>
          <a:lstStyle/>
          <a:p>
            <a:pPr marL="12065" indent="0" algn="l">
              <a:lnSpc>
                <a:spcPct val="170000"/>
              </a:lnSpc>
              <a:spcBef>
                <a:spcPts val="135"/>
              </a:spcBef>
              <a:spcAft>
                <a:spcPts val="0"/>
              </a:spcAft>
              <a:buNone/>
              <a:tabLst>
                <a:tab pos="299085" algn="l"/>
              </a:tabLst>
            </a:pPr>
            <a:r>
              <a:rPr lang="zh-CN" altLang="en-US" sz="180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集团指定项目管理人员出勤考核标准；</a:t>
            </a:r>
            <a:endParaRPr lang="en-US" altLang="zh-CN" sz="180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65" indent="0" algn="l">
              <a:lnSpc>
                <a:spcPct val="170000"/>
              </a:lnSpc>
              <a:spcBef>
                <a:spcPts val="135"/>
              </a:spcBef>
              <a:spcAft>
                <a:spcPts val="0"/>
              </a:spcAft>
              <a:buNone/>
              <a:tabLst>
                <a:tab pos="299085" algn="l"/>
              </a:tabLst>
            </a:pPr>
            <a:r>
              <a:rPr lang="zh-CN" altLang="en-US" sz="180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项目管理人员考勤数据直接上传至平台；</a:t>
            </a:r>
            <a:endParaRPr lang="en-US" altLang="zh-CN" sz="180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65" indent="0" algn="l">
              <a:lnSpc>
                <a:spcPct val="170000"/>
              </a:lnSpc>
              <a:spcBef>
                <a:spcPts val="135"/>
              </a:spcBef>
              <a:spcAft>
                <a:spcPts val="0"/>
              </a:spcAft>
              <a:buNone/>
              <a:tabLst>
                <a:tab pos="299085" algn="l"/>
              </a:tabLst>
            </a:pPr>
            <a:r>
              <a:rPr lang="zh-CN" altLang="en-US" sz="180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平台根据考核标准对考勤数据进行统计分析。</a:t>
            </a:r>
            <a:endParaRPr lang="zh-CN" altLang="en-US" sz="180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658" name="矩形"/>
          <p:cNvSpPr/>
          <p:nvPr/>
        </p:nvSpPr>
        <p:spPr>
          <a:xfrm>
            <a:off x="7261859" y="1179575"/>
            <a:ext cx="1235709" cy="302895"/>
          </a:xfrm>
          <a:prstGeom prst="rect">
            <a:avLst/>
          </a:prstGeom>
          <a:solidFill>
            <a:srgbClr val="4F6C93"/>
          </a:solidFill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81280" indent="0" algn="l">
              <a:lnSpc>
                <a:spcPts val="23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100" b="1" i="0" u="none" strike="noStrike" kern="1200" cap="none" spc="19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解</a:t>
            </a:r>
            <a:r>
              <a:rPr lang="zh-CN" altLang="en-US" sz="2100" b="1" i="0" u="none" strike="noStrike" kern="1200" cap="none" spc="20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决方</a:t>
            </a:r>
            <a:r>
              <a:rPr lang="zh-CN" altLang="en-US" sz="21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</a:t>
            </a:r>
            <a:endParaRPr lang="zh-CN" altLang="en-US" sz="21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659" name="曲线"/>
          <p:cNvSpPr/>
          <p:nvPr/>
        </p:nvSpPr>
        <p:spPr>
          <a:xfrm>
            <a:off x="4244340" y="3573778"/>
            <a:ext cx="2517775" cy="64198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87"/>
                </a:lnTo>
                <a:lnTo>
                  <a:pt x="0" y="2158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60" name="曲线"/>
          <p:cNvSpPr/>
          <p:nvPr/>
        </p:nvSpPr>
        <p:spPr>
          <a:xfrm>
            <a:off x="4231004" y="3561715"/>
            <a:ext cx="2543175" cy="6661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92" y="21600"/>
                </a:moveTo>
                <a:lnTo>
                  <a:pt x="107" y="21600"/>
                </a:lnTo>
                <a:lnTo>
                  <a:pt x="86" y="21592"/>
                </a:lnTo>
                <a:lnTo>
                  <a:pt x="0" y="21188"/>
                </a:lnTo>
                <a:lnTo>
                  <a:pt x="0" y="411"/>
                </a:lnTo>
                <a:lnTo>
                  <a:pt x="107" y="0"/>
                </a:lnTo>
                <a:lnTo>
                  <a:pt x="21492" y="0"/>
                </a:lnTo>
                <a:lnTo>
                  <a:pt x="21600" y="411"/>
                </a:lnTo>
                <a:lnTo>
                  <a:pt x="215" y="411"/>
                </a:lnTo>
                <a:lnTo>
                  <a:pt x="107" y="823"/>
                </a:lnTo>
                <a:lnTo>
                  <a:pt x="215" y="823"/>
                </a:lnTo>
                <a:lnTo>
                  <a:pt x="215" y="20776"/>
                </a:lnTo>
                <a:lnTo>
                  <a:pt x="107" y="20776"/>
                </a:lnTo>
                <a:lnTo>
                  <a:pt x="215" y="21188"/>
                </a:lnTo>
                <a:lnTo>
                  <a:pt x="21600" y="21188"/>
                </a:lnTo>
                <a:lnTo>
                  <a:pt x="21597" y="21268"/>
                </a:lnTo>
                <a:lnTo>
                  <a:pt x="21513" y="21592"/>
                </a:lnTo>
                <a:lnTo>
                  <a:pt x="21492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61" name="曲线"/>
          <p:cNvSpPr/>
          <p:nvPr/>
        </p:nvSpPr>
        <p:spPr>
          <a:xfrm>
            <a:off x="4243704" y="3574414"/>
            <a:ext cx="126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62" name="曲线"/>
          <p:cNvSpPr/>
          <p:nvPr/>
        </p:nvSpPr>
        <p:spPr>
          <a:xfrm>
            <a:off x="4256404" y="3580765"/>
            <a:ext cx="249237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63" name="曲线"/>
          <p:cNvSpPr/>
          <p:nvPr/>
        </p:nvSpPr>
        <p:spPr>
          <a:xfrm>
            <a:off x="6761480" y="3574414"/>
            <a:ext cx="0" cy="64071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64" name="曲线"/>
          <p:cNvSpPr/>
          <p:nvPr/>
        </p:nvSpPr>
        <p:spPr>
          <a:xfrm>
            <a:off x="4243704" y="4202429"/>
            <a:ext cx="126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65" name="曲线"/>
          <p:cNvSpPr/>
          <p:nvPr/>
        </p:nvSpPr>
        <p:spPr>
          <a:xfrm>
            <a:off x="4256404" y="4208779"/>
            <a:ext cx="249237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66" name="矩形"/>
          <p:cNvSpPr/>
          <p:nvPr/>
        </p:nvSpPr>
        <p:spPr>
          <a:xfrm>
            <a:off x="4570095" y="3726815"/>
            <a:ext cx="1854200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未录入实名制信息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667" name="曲线"/>
          <p:cNvSpPr/>
          <p:nvPr/>
        </p:nvSpPr>
        <p:spPr>
          <a:xfrm>
            <a:off x="4244340" y="4215384"/>
            <a:ext cx="2517775" cy="6235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1"/>
                </a:lnTo>
                <a:lnTo>
                  <a:pt x="0" y="21591"/>
                </a:lnTo>
                <a:lnTo>
                  <a:pt x="0" y="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68" name="曲线"/>
          <p:cNvSpPr/>
          <p:nvPr/>
        </p:nvSpPr>
        <p:spPr>
          <a:xfrm>
            <a:off x="4231004" y="4202429"/>
            <a:ext cx="2543810" cy="64833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92" y="21600"/>
                </a:moveTo>
                <a:lnTo>
                  <a:pt x="107" y="21600"/>
                </a:lnTo>
                <a:lnTo>
                  <a:pt x="86" y="21591"/>
                </a:lnTo>
                <a:lnTo>
                  <a:pt x="0" y="21176"/>
                </a:lnTo>
                <a:lnTo>
                  <a:pt x="0" y="423"/>
                </a:lnTo>
                <a:lnTo>
                  <a:pt x="107" y="0"/>
                </a:lnTo>
                <a:lnTo>
                  <a:pt x="21492" y="0"/>
                </a:lnTo>
                <a:lnTo>
                  <a:pt x="21600" y="423"/>
                </a:lnTo>
                <a:lnTo>
                  <a:pt x="215" y="423"/>
                </a:lnTo>
                <a:lnTo>
                  <a:pt x="107" y="846"/>
                </a:lnTo>
                <a:lnTo>
                  <a:pt x="215" y="846"/>
                </a:lnTo>
                <a:lnTo>
                  <a:pt x="215" y="20753"/>
                </a:lnTo>
                <a:lnTo>
                  <a:pt x="107" y="20753"/>
                </a:lnTo>
                <a:lnTo>
                  <a:pt x="215" y="21176"/>
                </a:lnTo>
                <a:lnTo>
                  <a:pt x="21600" y="21176"/>
                </a:lnTo>
                <a:lnTo>
                  <a:pt x="21597" y="21259"/>
                </a:lnTo>
                <a:lnTo>
                  <a:pt x="21513" y="21591"/>
                </a:lnTo>
                <a:lnTo>
                  <a:pt x="21492" y="2160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69" name="曲线"/>
          <p:cNvSpPr/>
          <p:nvPr/>
        </p:nvSpPr>
        <p:spPr>
          <a:xfrm>
            <a:off x="4243704" y="4215129"/>
            <a:ext cx="126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70" name="曲线"/>
          <p:cNvSpPr/>
          <p:nvPr/>
        </p:nvSpPr>
        <p:spPr>
          <a:xfrm>
            <a:off x="4256404" y="4221479"/>
            <a:ext cx="249301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E26C0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71" name="曲线"/>
          <p:cNvSpPr/>
          <p:nvPr/>
        </p:nvSpPr>
        <p:spPr>
          <a:xfrm>
            <a:off x="6762115" y="4215129"/>
            <a:ext cx="0" cy="62293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E26C0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72" name="曲线"/>
          <p:cNvSpPr/>
          <p:nvPr/>
        </p:nvSpPr>
        <p:spPr>
          <a:xfrm>
            <a:off x="4243704" y="4825365"/>
            <a:ext cx="126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73" name="曲线"/>
          <p:cNvSpPr/>
          <p:nvPr/>
        </p:nvSpPr>
        <p:spPr>
          <a:xfrm>
            <a:off x="4256404" y="4831715"/>
            <a:ext cx="249301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E26C0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74" name="矩形"/>
          <p:cNvSpPr/>
          <p:nvPr/>
        </p:nvSpPr>
        <p:spPr>
          <a:xfrm>
            <a:off x="4716145" y="4357370"/>
            <a:ext cx="1565274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考勤率低于</a:t>
            </a:r>
            <a:r>
              <a:rPr lang="en-US" altLang="zh-CN" sz="1800" b="1" i="0" u="none" strike="noStrike" kern="1200" cap="none" spc="-10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40</a:t>
            </a:r>
            <a:r>
              <a:rPr lang="en-US" altLang="zh-CN" sz="1800" b="1" i="0" u="none" strike="noStrike" kern="1200" cap="none" spc="0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%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675" name="曲线"/>
          <p:cNvSpPr/>
          <p:nvPr/>
        </p:nvSpPr>
        <p:spPr>
          <a:xfrm>
            <a:off x="4244340" y="4838700"/>
            <a:ext cx="2517775" cy="6007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0"/>
                </a:lnTo>
                <a:lnTo>
                  <a:pt x="0" y="2159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76" name="曲线"/>
          <p:cNvSpPr/>
          <p:nvPr/>
        </p:nvSpPr>
        <p:spPr>
          <a:xfrm>
            <a:off x="4231004" y="4825365"/>
            <a:ext cx="2543810" cy="62610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92" y="21600"/>
                </a:moveTo>
                <a:lnTo>
                  <a:pt x="107" y="21600"/>
                </a:lnTo>
                <a:lnTo>
                  <a:pt x="86" y="21591"/>
                </a:lnTo>
                <a:lnTo>
                  <a:pt x="0" y="21161"/>
                </a:lnTo>
                <a:lnTo>
                  <a:pt x="0" y="438"/>
                </a:lnTo>
                <a:lnTo>
                  <a:pt x="107" y="0"/>
                </a:lnTo>
                <a:lnTo>
                  <a:pt x="21492" y="0"/>
                </a:lnTo>
                <a:lnTo>
                  <a:pt x="21600" y="438"/>
                </a:lnTo>
                <a:lnTo>
                  <a:pt x="215" y="438"/>
                </a:lnTo>
                <a:lnTo>
                  <a:pt x="107" y="876"/>
                </a:lnTo>
                <a:lnTo>
                  <a:pt x="215" y="876"/>
                </a:lnTo>
                <a:lnTo>
                  <a:pt x="215" y="20723"/>
                </a:lnTo>
                <a:lnTo>
                  <a:pt x="107" y="20723"/>
                </a:lnTo>
                <a:lnTo>
                  <a:pt x="215" y="21161"/>
                </a:lnTo>
                <a:lnTo>
                  <a:pt x="21600" y="21161"/>
                </a:lnTo>
                <a:lnTo>
                  <a:pt x="21597" y="21247"/>
                </a:lnTo>
                <a:lnTo>
                  <a:pt x="21513" y="21591"/>
                </a:lnTo>
                <a:lnTo>
                  <a:pt x="21492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77" name="曲线"/>
          <p:cNvSpPr/>
          <p:nvPr/>
        </p:nvSpPr>
        <p:spPr>
          <a:xfrm>
            <a:off x="4243704" y="4838065"/>
            <a:ext cx="126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78" name="曲线"/>
          <p:cNvSpPr/>
          <p:nvPr/>
        </p:nvSpPr>
        <p:spPr>
          <a:xfrm>
            <a:off x="4256404" y="4844415"/>
            <a:ext cx="249301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C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79" name="曲线"/>
          <p:cNvSpPr/>
          <p:nvPr/>
        </p:nvSpPr>
        <p:spPr>
          <a:xfrm>
            <a:off x="6762115" y="4838065"/>
            <a:ext cx="0" cy="60070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FFC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80" name="曲线"/>
          <p:cNvSpPr/>
          <p:nvPr/>
        </p:nvSpPr>
        <p:spPr>
          <a:xfrm>
            <a:off x="4243704" y="5426075"/>
            <a:ext cx="1269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81" name="曲线"/>
          <p:cNvSpPr/>
          <p:nvPr/>
        </p:nvSpPr>
        <p:spPr>
          <a:xfrm>
            <a:off x="4256404" y="5432424"/>
            <a:ext cx="249301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C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82" name="矩形"/>
          <p:cNvSpPr/>
          <p:nvPr/>
        </p:nvSpPr>
        <p:spPr>
          <a:xfrm>
            <a:off x="4518025" y="4969509"/>
            <a:ext cx="1960245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低于</a:t>
            </a:r>
            <a:r>
              <a:rPr lang="en-US" altLang="zh-CN" sz="1800" b="1" i="0" u="none" strike="noStrike" kern="1200" cap="none" spc="-10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80%</a:t>
            </a:r>
            <a:r>
              <a:rPr lang="zh-CN" altLang="en-US" sz="1800" b="1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大于</a:t>
            </a:r>
            <a:r>
              <a:rPr lang="en-US" altLang="zh-CN" sz="1800" b="1" i="0" u="none" strike="noStrike" kern="1200" cap="none" spc="-10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40</a:t>
            </a:r>
            <a:r>
              <a:rPr lang="en-US" altLang="zh-CN" sz="1800" b="1" i="0" u="none" strike="noStrike" kern="1200" cap="none" spc="0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%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683" name="曲线"/>
          <p:cNvSpPr/>
          <p:nvPr/>
        </p:nvSpPr>
        <p:spPr>
          <a:xfrm>
            <a:off x="4244340" y="5439155"/>
            <a:ext cx="2517775" cy="5473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89"/>
                </a:lnTo>
                <a:lnTo>
                  <a:pt x="0" y="21589"/>
                </a:lnTo>
                <a:lnTo>
                  <a:pt x="0" y="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84" name="曲线"/>
          <p:cNvSpPr/>
          <p:nvPr/>
        </p:nvSpPr>
        <p:spPr>
          <a:xfrm>
            <a:off x="4231004" y="5426075"/>
            <a:ext cx="2543175" cy="5734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92" y="21600"/>
                </a:moveTo>
                <a:lnTo>
                  <a:pt x="107" y="21600"/>
                </a:lnTo>
                <a:lnTo>
                  <a:pt x="86" y="21590"/>
                </a:lnTo>
                <a:lnTo>
                  <a:pt x="0" y="21121"/>
                </a:lnTo>
                <a:lnTo>
                  <a:pt x="0" y="478"/>
                </a:lnTo>
                <a:lnTo>
                  <a:pt x="107" y="0"/>
                </a:lnTo>
                <a:lnTo>
                  <a:pt x="21492" y="0"/>
                </a:lnTo>
                <a:lnTo>
                  <a:pt x="21600" y="478"/>
                </a:lnTo>
                <a:lnTo>
                  <a:pt x="215" y="478"/>
                </a:lnTo>
                <a:lnTo>
                  <a:pt x="107" y="956"/>
                </a:lnTo>
                <a:lnTo>
                  <a:pt x="215" y="956"/>
                </a:lnTo>
                <a:lnTo>
                  <a:pt x="215" y="20643"/>
                </a:lnTo>
                <a:lnTo>
                  <a:pt x="107" y="20643"/>
                </a:lnTo>
                <a:lnTo>
                  <a:pt x="215" y="21121"/>
                </a:lnTo>
                <a:lnTo>
                  <a:pt x="21600" y="21121"/>
                </a:lnTo>
                <a:lnTo>
                  <a:pt x="21597" y="21214"/>
                </a:lnTo>
                <a:lnTo>
                  <a:pt x="21513" y="21590"/>
                </a:lnTo>
                <a:lnTo>
                  <a:pt x="21492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85" name="曲线"/>
          <p:cNvSpPr/>
          <p:nvPr/>
        </p:nvSpPr>
        <p:spPr>
          <a:xfrm>
            <a:off x="4243704" y="5438775"/>
            <a:ext cx="1269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86" name="曲线"/>
          <p:cNvSpPr/>
          <p:nvPr/>
        </p:nvSpPr>
        <p:spPr>
          <a:xfrm>
            <a:off x="4256404" y="5445125"/>
            <a:ext cx="249237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87" name="曲线"/>
          <p:cNvSpPr/>
          <p:nvPr/>
        </p:nvSpPr>
        <p:spPr>
          <a:xfrm>
            <a:off x="6761480" y="5438775"/>
            <a:ext cx="0" cy="548004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88" name="曲线"/>
          <p:cNvSpPr/>
          <p:nvPr/>
        </p:nvSpPr>
        <p:spPr>
          <a:xfrm>
            <a:off x="4243704" y="5974079"/>
            <a:ext cx="1269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89" name="曲线"/>
          <p:cNvSpPr/>
          <p:nvPr/>
        </p:nvSpPr>
        <p:spPr>
          <a:xfrm>
            <a:off x="4256404" y="5980429"/>
            <a:ext cx="249237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90" name="矩形"/>
          <p:cNvSpPr/>
          <p:nvPr/>
        </p:nvSpPr>
        <p:spPr>
          <a:xfrm>
            <a:off x="4244340" y="5543550"/>
            <a:ext cx="250444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22733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低于</a:t>
            </a:r>
            <a:r>
              <a:rPr lang="en-US" altLang="zh-CN" sz="1800" b="1" i="0" u="none" strike="noStrike" kern="1200" cap="none" spc="-10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100%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大于</a:t>
            </a:r>
            <a:r>
              <a:rPr lang="en-US" altLang="zh-CN" sz="1800" b="1" i="0" u="none" strike="noStrike" kern="1200" cap="none" spc="-10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80%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691" name="曲线"/>
          <p:cNvSpPr/>
          <p:nvPr/>
        </p:nvSpPr>
        <p:spPr>
          <a:xfrm>
            <a:off x="3398520" y="4536947"/>
            <a:ext cx="489584" cy="2806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97" y="21580"/>
                </a:moveTo>
                <a:lnTo>
                  <a:pt x="15397" y="16185"/>
                </a:lnTo>
                <a:lnTo>
                  <a:pt x="0" y="16185"/>
                </a:lnTo>
                <a:lnTo>
                  <a:pt x="0" y="5395"/>
                </a:lnTo>
                <a:lnTo>
                  <a:pt x="15397" y="5395"/>
                </a:lnTo>
                <a:lnTo>
                  <a:pt x="15397" y="0"/>
                </a:lnTo>
                <a:lnTo>
                  <a:pt x="21583" y="10790"/>
                </a:lnTo>
                <a:lnTo>
                  <a:pt x="15397" y="2158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92" name="矩形"/>
          <p:cNvSpPr/>
          <p:nvPr/>
        </p:nvSpPr>
        <p:spPr>
          <a:xfrm>
            <a:off x="3734751" y="4523778"/>
            <a:ext cx="162330" cy="15331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93" name="曲线"/>
          <p:cNvSpPr/>
          <p:nvPr/>
        </p:nvSpPr>
        <p:spPr>
          <a:xfrm>
            <a:off x="3385820" y="4594072"/>
            <a:ext cx="349250" cy="1663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0" y="21558"/>
                </a:moveTo>
                <a:lnTo>
                  <a:pt x="785" y="21558"/>
                </a:lnTo>
                <a:lnTo>
                  <a:pt x="632" y="21525"/>
                </a:lnTo>
                <a:lnTo>
                  <a:pt x="0" y="19909"/>
                </a:lnTo>
                <a:lnTo>
                  <a:pt x="0" y="1648"/>
                </a:lnTo>
                <a:lnTo>
                  <a:pt x="785" y="0"/>
                </a:lnTo>
                <a:lnTo>
                  <a:pt x="21580" y="0"/>
                </a:lnTo>
                <a:lnTo>
                  <a:pt x="21580" y="1648"/>
                </a:lnTo>
                <a:lnTo>
                  <a:pt x="1570" y="1648"/>
                </a:lnTo>
                <a:lnTo>
                  <a:pt x="785" y="3297"/>
                </a:lnTo>
                <a:lnTo>
                  <a:pt x="1570" y="3297"/>
                </a:lnTo>
                <a:lnTo>
                  <a:pt x="1570" y="18260"/>
                </a:lnTo>
                <a:lnTo>
                  <a:pt x="785" y="18260"/>
                </a:lnTo>
                <a:lnTo>
                  <a:pt x="1570" y="19909"/>
                </a:lnTo>
                <a:lnTo>
                  <a:pt x="21580" y="19909"/>
                </a:lnTo>
                <a:lnTo>
                  <a:pt x="21580" y="2155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94" name="曲线"/>
          <p:cNvSpPr/>
          <p:nvPr/>
        </p:nvSpPr>
        <p:spPr>
          <a:xfrm>
            <a:off x="3411220" y="4606772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95" name="曲线"/>
          <p:cNvSpPr/>
          <p:nvPr/>
        </p:nvSpPr>
        <p:spPr>
          <a:xfrm>
            <a:off x="3398520" y="4606772"/>
            <a:ext cx="126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96" name="矩形"/>
          <p:cNvSpPr/>
          <p:nvPr/>
        </p:nvSpPr>
        <p:spPr>
          <a:xfrm>
            <a:off x="3760152" y="4668113"/>
            <a:ext cx="140652" cy="14963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97" name="曲线"/>
          <p:cNvSpPr/>
          <p:nvPr/>
        </p:nvSpPr>
        <p:spPr>
          <a:xfrm>
            <a:off x="3398520" y="4734724"/>
            <a:ext cx="126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98" name="曲线"/>
          <p:cNvSpPr/>
          <p:nvPr/>
        </p:nvSpPr>
        <p:spPr>
          <a:xfrm>
            <a:off x="3411220" y="4747424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699" name="曲线"/>
          <p:cNvSpPr/>
          <p:nvPr/>
        </p:nvSpPr>
        <p:spPr>
          <a:xfrm>
            <a:off x="3734751" y="4747424"/>
            <a:ext cx="31115" cy="8318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8190" y="21547"/>
                </a:moveTo>
                <a:lnTo>
                  <a:pt x="0" y="18259"/>
                </a:lnTo>
                <a:lnTo>
                  <a:pt x="0" y="0"/>
                </a:lnTo>
                <a:lnTo>
                  <a:pt x="8816" y="3297"/>
                </a:lnTo>
                <a:lnTo>
                  <a:pt x="17633" y="3297"/>
                </a:lnTo>
                <a:lnTo>
                  <a:pt x="17633" y="10298"/>
                </a:lnTo>
                <a:lnTo>
                  <a:pt x="2583" y="15927"/>
                </a:lnTo>
                <a:lnTo>
                  <a:pt x="17633" y="18259"/>
                </a:lnTo>
                <a:lnTo>
                  <a:pt x="21282" y="18259"/>
                </a:lnTo>
                <a:lnTo>
                  <a:pt x="15049" y="20590"/>
                </a:lnTo>
                <a:lnTo>
                  <a:pt x="13586" y="21032"/>
                </a:lnTo>
                <a:lnTo>
                  <a:pt x="11893" y="21349"/>
                </a:lnTo>
                <a:lnTo>
                  <a:pt x="10068" y="21523"/>
                </a:lnTo>
                <a:lnTo>
                  <a:pt x="8190" y="21547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0" name="曲线"/>
          <p:cNvSpPr/>
          <p:nvPr/>
        </p:nvSpPr>
        <p:spPr>
          <a:xfrm>
            <a:off x="3738473" y="4787087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68" y="21282"/>
                </a:moveTo>
                <a:lnTo>
                  <a:pt x="0" y="15049"/>
                </a:lnTo>
                <a:lnTo>
                  <a:pt x="21068" y="0"/>
                </a:lnTo>
                <a:lnTo>
                  <a:pt x="21068" y="2128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1" name="曲线"/>
          <p:cNvSpPr/>
          <p:nvPr/>
        </p:nvSpPr>
        <p:spPr>
          <a:xfrm>
            <a:off x="7623046" y="3573778"/>
            <a:ext cx="3756660" cy="64198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87"/>
                </a:lnTo>
                <a:lnTo>
                  <a:pt x="0" y="2158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2" name="曲线"/>
          <p:cNvSpPr/>
          <p:nvPr/>
        </p:nvSpPr>
        <p:spPr>
          <a:xfrm>
            <a:off x="7609840" y="3561715"/>
            <a:ext cx="3782694" cy="6661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7" y="21600"/>
                </a:moveTo>
                <a:lnTo>
                  <a:pt x="72" y="21600"/>
                </a:lnTo>
                <a:lnTo>
                  <a:pt x="58" y="21592"/>
                </a:lnTo>
                <a:lnTo>
                  <a:pt x="0" y="21188"/>
                </a:lnTo>
                <a:lnTo>
                  <a:pt x="0" y="411"/>
                </a:lnTo>
                <a:lnTo>
                  <a:pt x="72" y="0"/>
                </a:lnTo>
                <a:lnTo>
                  <a:pt x="21527" y="0"/>
                </a:lnTo>
                <a:lnTo>
                  <a:pt x="21599" y="411"/>
                </a:lnTo>
                <a:lnTo>
                  <a:pt x="145" y="411"/>
                </a:lnTo>
                <a:lnTo>
                  <a:pt x="72" y="823"/>
                </a:lnTo>
                <a:lnTo>
                  <a:pt x="145" y="823"/>
                </a:lnTo>
                <a:lnTo>
                  <a:pt x="145" y="20776"/>
                </a:lnTo>
                <a:lnTo>
                  <a:pt x="72" y="20776"/>
                </a:lnTo>
                <a:lnTo>
                  <a:pt x="145" y="21188"/>
                </a:lnTo>
                <a:lnTo>
                  <a:pt x="21599" y="21188"/>
                </a:lnTo>
                <a:lnTo>
                  <a:pt x="21598" y="21268"/>
                </a:lnTo>
                <a:lnTo>
                  <a:pt x="21541" y="21592"/>
                </a:lnTo>
                <a:lnTo>
                  <a:pt x="21527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3" name="曲线"/>
          <p:cNvSpPr/>
          <p:nvPr/>
        </p:nvSpPr>
        <p:spPr>
          <a:xfrm>
            <a:off x="7622539" y="3574414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4" name="曲线"/>
          <p:cNvSpPr/>
          <p:nvPr/>
        </p:nvSpPr>
        <p:spPr>
          <a:xfrm>
            <a:off x="7635240" y="3580765"/>
            <a:ext cx="37318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5" name="曲线"/>
          <p:cNvSpPr/>
          <p:nvPr/>
        </p:nvSpPr>
        <p:spPr>
          <a:xfrm>
            <a:off x="11379835" y="3574414"/>
            <a:ext cx="0" cy="64071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6" name="曲线"/>
          <p:cNvSpPr/>
          <p:nvPr/>
        </p:nvSpPr>
        <p:spPr>
          <a:xfrm>
            <a:off x="7622539" y="4202429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7" name="曲线"/>
          <p:cNvSpPr/>
          <p:nvPr/>
        </p:nvSpPr>
        <p:spPr>
          <a:xfrm>
            <a:off x="7635240" y="4208779"/>
            <a:ext cx="37318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8" name="曲线"/>
          <p:cNvSpPr/>
          <p:nvPr/>
        </p:nvSpPr>
        <p:spPr>
          <a:xfrm>
            <a:off x="7623046" y="4215384"/>
            <a:ext cx="3756660" cy="6235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1"/>
                </a:lnTo>
                <a:lnTo>
                  <a:pt x="0" y="21591"/>
                </a:lnTo>
                <a:lnTo>
                  <a:pt x="0" y="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09" name="曲线"/>
          <p:cNvSpPr/>
          <p:nvPr/>
        </p:nvSpPr>
        <p:spPr>
          <a:xfrm>
            <a:off x="7609840" y="4202429"/>
            <a:ext cx="3782694" cy="64833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7" y="21600"/>
                </a:moveTo>
                <a:lnTo>
                  <a:pt x="72" y="21600"/>
                </a:lnTo>
                <a:lnTo>
                  <a:pt x="58" y="21591"/>
                </a:lnTo>
                <a:lnTo>
                  <a:pt x="0" y="21176"/>
                </a:lnTo>
                <a:lnTo>
                  <a:pt x="0" y="423"/>
                </a:lnTo>
                <a:lnTo>
                  <a:pt x="72" y="0"/>
                </a:lnTo>
                <a:lnTo>
                  <a:pt x="21527" y="0"/>
                </a:lnTo>
                <a:lnTo>
                  <a:pt x="21599" y="423"/>
                </a:lnTo>
                <a:lnTo>
                  <a:pt x="145" y="423"/>
                </a:lnTo>
                <a:lnTo>
                  <a:pt x="72" y="846"/>
                </a:lnTo>
                <a:lnTo>
                  <a:pt x="145" y="846"/>
                </a:lnTo>
                <a:lnTo>
                  <a:pt x="145" y="20753"/>
                </a:lnTo>
                <a:lnTo>
                  <a:pt x="72" y="20753"/>
                </a:lnTo>
                <a:lnTo>
                  <a:pt x="145" y="21176"/>
                </a:lnTo>
                <a:lnTo>
                  <a:pt x="21599" y="21176"/>
                </a:lnTo>
                <a:lnTo>
                  <a:pt x="21598" y="21259"/>
                </a:lnTo>
                <a:lnTo>
                  <a:pt x="21541" y="21591"/>
                </a:lnTo>
                <a:lnTo>
                  <a:pt x="21527" y="2160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0" name="曲线"/>
          <p:cNvSpPr/>
          <p:nvPr/>
        </p:nvSpPr>
        <p:spPr>
          <a:xfrm>
            <a:off x="7622539" y="4215129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1" name="曲线"/>
          <p:cNvSpPr/>
          <p:nvPr/>
        </p:nvSpPr>
        <p:spPr>
          <a:xfrm>
            <a:off x="7635240" y="4221479"/>
            <a:ext cx="37318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E26C0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2" name="曲线"/>
          <p:cNvSpPr/>
          <p:nvPr/>
        </p:nvSpPr>
        <p:spPr>
          <a:xfrm>
            <a:off x="11379835" y="4215129"/>
            <a:ext cx="0" cy="62293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E26C0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3" name="曲线"/>
          <p:cNvSpPr/>
          <p:nvPr/>
        </p:nvSpPr>
        <p:spPr>
          <a:xfrm>
            <a:off x="7622539" y="4825365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4" name="曲线"/>
          <p:cNvSpPr/>
          <p:nvPr/>
        </p:nvSpPr>
        <p:spPr>
          <a:xfrm>
            <a:off x="7635240" y="4831715"/>
            <a:ext cx="37318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E26C0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5" name="曲线"/>
          <p:cNvSpPr/>
          <p:nvPr/>
        </p:nvSpPr>
        <p:spPr>
          <a:xfrm>
            <a:off x="7623046" y="4838700"/>
            <a:ext cx="3756660" cy="6007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0"/>
                </a:lnTo>
                <a:lnTo>
                  <a:pt x="0" y="2159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6" name="曲线"/>
          <p:cNvSpPr/>
          <p:nvPr/>
        </p:nvSpPr>
        <p:spPr>
          <a:xfrm>
            <a:off x="7609840" y="4825365"/>
            <a:ext cx="3782694" cy="62610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7" y="21600"/>
                </a:moveTo>
                <a:lnTo>
                  <a:pt x="72" y="21600"/>
                </a:lnTo>
                <a:lnTo>
                  <a:pt x="58" y="21591"/>
                </a:lnTo>
                <a:lnTo>
                  <a:pt x="0" y="21161"/>
                </a:lnTo>
                <a:lnTo>
                  <a:pt x="0" y="438"/>
                </a:lnTo>
                <a:lnTo>
                  <a:pt x="72" y="0"/>
                </a:lnTo>
                <a:lnTo>
                  <a:pt x="21527" y="0"/>
                </a:lnTo>
                <a:lnTo>
                  <a:pt x="21599" y="438"/>
                </a:lnTo>
                <a:lnTo>
                  <a:pt x="145" y="438"/>
                </a:lnTo>
                <a:lnTo>
                  <a:pt x="72" y="876"/>
                </a:lnTo>
                <a:lnTo>
                  <a:pt x="145" y="876"/>
                </a:lnTo>
                <a:lnTo>
                  <a:pt x="145" y="20723"/>
                </a:lnTo>
                <a:lnTo>
                  <a:pt x="72" y="20723"/>
                </a:lnTo>
                <a:lnTo>
                  <a:pt x="145" y="21161"/>
                </a:lnTo>
                <a:lnTo>
                  <a:pt x="21599" y="21161"/>
                </a:lnTo>
                <a:lnTo>
                  <a:pt x="21598" y="21247"/>
                </a:lnTo>
                <a:lnTo>
                  <a:pt x="21541" y="21591"/>
                </a:lnTo>
                <a:lnTo>
                  <a:pt x="21527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7" name="曲线"/>
          <p:cNvSpPr/>
          <p:nvPr/>
        </p:nvSpPr>
        <p:spPr>
          <a:xfrm>
            <a:off x="7622539" y="4838065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8" name="曲线"/>
          <p:cNvSpPr/>
          <p:nvPr/>
        </p:nvSpPr>
        <p:spPr>
          <a:xfrm>
            <a:off x="7635240" y="4844415"/>
            <a:ext cx="37318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C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19" name="曲线"/>
          <p:cNvSpPr/>
          <p:nvPr/>
        </p:nvSpPr>
        <p:spPr>
          <a:xfrm>
            <a:off x="11379835" y="4838065"/>
            <a:ext cx="0" cy="60070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FFC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0" name="曲线"/>
          <p:cNvSpPr/>
          <p:nvPr/>
        </p:nvSpPr>
        <p:spPr>
          <a:xfrm>
            <a:off x="7622539" y="5426075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1" name="曲线"/>
          <p:cNvSpPr/>
          <p:nvPr/>
        </p:nvSpPr>
        <p:spPr>
          <a:xfrm>
            <a:off x="7635240" y="5432424"/>
            <a:ext cx="37318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C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2" name="曲线"/>
          <p:cNvSpPr/>
          <p:nvPr/>
        </p:nvSpPr>
        <p:spPr>
          <a:xfrm>
            <a:off x="7623046" y="5439155"/>
            <a:ext cx="3758564" cy="5473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89"/>
                </a:lnTo>
                <a:lnTo>
                  <a:pt x="0" y="21589"/>
                </a:lnTo>
                <a:lnTo>
                  <a:pt x="0" y="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3" name="曲线"/>
          <p:cNvSpPr/>
          <p:nvPr/>
        </p:nvSpPr>
        <p:spPr>
          <a:xfrm>
            <a:off x="7609840" y="5426075"/>
            <a:ext cx="3783965" cy="5734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7" y="21600"/>
                </a:moveTo>
                <a:lnTo>
                  <a:pt x="72" y="21600"/>
                </a:lnTo>
                <a:lnTo>
                  <a:pt x="58" y="21590"/>
                </a:lnTo>
                <a:lnTo>
                  <a:pt x="0" y="21121"/>
                </a:lnTo>
                <a:lnTo>
                  <a:pt x="0" y="478"/>
                </a:lnTo>
                <a:lnTo>
                  <a:pt x="72" y="0"/>
                </a:lnTo>
                <a:lnTo>
                  <a:pt x="21527" y="0"/>
                </a:lnTo>
                <a:lnTo>
                  <a:pt x="21599" y="478"/>
                </a:lnTo>
                <a:lnTo>
                  <a:pt x="144" y="478"/>
                </a:lnTo>
                <a:lnTo>
                  <a:pt x="72" y="956"/>
                </a:lnTo>
                <a:lnTo>
                  <a:pt x="144" y="956"/>
                </a:lnTo>
                <a:lnTo>
                  <a:pt x="144" y="20643"/>
                </a:lnTo>
                <a:lnTo>
                  <a:pt x="72" y="20643"/>
                </a:lnTo>
                <a:lnTo>
                  <a:pt x="144" y="21121"/>
                </a:lnTo>
                <a:lnTo>
                  <a:pt x="21599" y="21121"/>
                </a:lnTo>
                <a:lnTo>
                  <a:pt x="21598" y="21214"/>
                </a:lnTo>
                <a:lnTo>
                  <a:pt x="21541" y="21590"/>
                </a:lnTo>
                <a:lnTo>
                  <a:pt x="21527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4" name="曲线"/>
          <p:cNvSpPr/>
          <p:nvPr/>
        </p:nvSpPr>
        <p:spPr>
          <a:xfrm>
            <a:off x="7622539" y="5438775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5" name="曲线"/>
          <p:cNvSpPr/>
          <p:nvPr/>
        </p:nvSpPr>
        <p:spPr>
          <a:xfrm>
            <a:off x="7635240" y="5445125"/>
            <a:ext cx="373316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6" name="曲线"/>
          <p:cNvSpPr/>
          <p:nvPr/>
        </p:nvSpPr>
        <p:spPr>
          <a:xfrm>
            <a:off x="11381105" y="5438775"/>
            <a:ext cx="0" cy="548004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7" name="曲线"/>
          <p:cNvSpPr/>
          <p:nvPr/>
        </p:nvSpPr>
        <p:spPr>
          <a:xfrm>
            <a:off x="7622539" y="5974079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8" name="曲线"/>
          <p:cNvSpPr/>
          <p:nvPr/>
        </p:nvSpPr>
        <p:spPr>
          <a:xfrm>
            <a:off x="7635240" y="5980429"/>
            <a:ext cx="373316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29" name="矩形"/>
          <p:cNvSpPr/>
          <p:nvPr/>
        </p:nvSpPr>
        <p:spPr>
          <a:xfrm>
            <a:off x="7889875" y="3726815"/>
            <a:ext cx="3385185" cy="2895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短信提醒集团总部下发整改通知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730" name="矩形"/>
          <p:cNvSpPr/>
          <p:nvPr/>
        </p:nvSpPr>
        <p:spPr>
          <a:xfrm>
            <a:off x="7635240" y="4347210"/>
            <a:ext cx="3715385" cy="2895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平台提醒集团总部监管人员关注调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查</a:t>
            </a:r>
            <a:r>
              <a:rPr lang="en-US" altLang="zh-CN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31" name="矩形"/>
          <p:cNvSpPr/>
          <p:nvPr/>
        </p:nvSpPr>
        <p:spPr>
          <a:xfrm>
            <a:off x="8368030" y="4912995"/>
            <a:ext cx="2907664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短信提醒项目经理进行整改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732" name="矩形"/>
          <p:cNvSpPr/>
          <p:nvPr/>
        </p:nvSpPr>
        <p:spPr>
          <a:xfrm>
            <a:off x="7623046" y="5556250"/>
            <a:ext cx="3745865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2794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平台提醒项目个别缺勤做好登记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733" name="矩形"/>
          <p:cNvSpPr/>
          <p:nvPr/>
        </p:nvSpPr>
        <p:spPr>
          <a:xfrm>
            <a:off x="923925" y="3335020"/>
            <a:ext cx="2360294" cy="2228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14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项目经理、安全员考勤信</a:t>
            </a:r>
            <a:r>
              <a:rPr lang="zh-CN" altLang="en-US" sz="1400" b="1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息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734" name="曲线"/>
          <p:cNvSpPr/>
          <p:nvPr/>
        </p:nvSpPr>
        <p:spPr>
          <a:xfrm>
            <a:off x="6946392" y="3753611"/>
            <a:ext cx="490855" cy="2819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57" y="21600"/>
                </a:moveTo>
                <a:lnTo>
                  <a:pt x="15357" y="16229"/>
                </a:lnTo>
                <a:lnTo>
                  <a:pt x="0" y="16229"/>
                </a:lnTo>
                <a:lnTo>
                  <a:pt x="0" y="5370"/>
                </a:lnTo>
                <a:lnTo>
                  <a:pt x="15357" y="5370"/>
                </a:lnTo>
                <a:lnTo>
                  <a:pt x="15357" y="0"/>
                </a:lnTo>
                <a:lnTo>
                  <a:pt x="21594" y="10858"/>
                </a:lnTo>
                <a:lnTo>
                  <a:pt x="15357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35" name="矩形"/>
          <p:cNvSpPr/>
          <p:nvPr/>
        </p:nvSpPr>
        <p:spPr>
          <a:xfrm>
            <a:off x="7283132" y="3741458"/>
            <a:ext cx="162331" cy="153313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36" name="曲线"/>
          <p:cNvSpPr/>
          <p:nvPr/>
        </p:nvSpPr>
        <p:spPr>
          <a:xfrm>
            <a:off x="6934200" y="3811739"/>
            <a:ext cx="349250" cy="1663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0" y="21558"/>
                </a:moveTo>
                <a:lnTo>
                  <a:pt x="785" y="21558"/>
                </a:lnTo>
                <a:lnTo>
                  <a:pt x="632" y="21527"/>
                </a:lnTo>
                <a:lnTo>
                  <a:pt x="0" y="19909"/>
                </a:lnTo>
                <a:lnTo>
                  <a:pt x="0" y="1648"/>
                </a:lnTo>
                <a:lnTo>
                  <a:pt x="785" y="0"/>
                </a:lnTo>
                <a:lnTo>
                  <a:pt x="21580" y="0"/>
                </a:lnTo>
                <a:lnTo>
                  <a:pt x="21580" y="1648"/>
                </a:lnTo>
                <a:lnTo>
                  <a:pt x="1570" y="1648"/>
                </a:lnTo>
                <a:lnTo>
                  <a:pt x="785" y="3297"/>
                </a:lnTo>
                <a:lnTo>
                  <a:pt x="1570" y="3297"/>
                </a:lnTo>
                <a:lnTo>
                  <a:pt x="1570" y="18260"/>
                </a:lnTo>
                <a:lnTo>
                  <a:pt x="785" y="18260"/>
                </a:lnTo>
                <a:lnTo>
                  <a:pt x="1570" y="19909"/>
                </a:lnTo>
                <a:lnTo>
                  <a:pt x="21580" y="19909"/>
                </a:lnTo>
                <a:lnTo>
                  <a:pt x="21580" y="21558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37" name="曲线"/>
          <p:cNvSpPr/>
          <p:nvPr/>
        </p:nvSpPr>
        <p:spPr>
          <a:xfrm>
            <a:off x="6959600" y="3824439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38" name="曲线"/>
          <p:cNvSpPr/>
          <p:nvPr/>
        </p:nvSpPr>
        <p:spPr>
          <a:xfrm>
            <a:off x="6946899" y="3824439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39" name="矩形"/>
          <p:cNvSpPr/>
          <p:nvPr/>
        </p:nvSpPr>
        <p:spPr>
          <a:xfrm>
            <a:off x="7308532" y="3885792"/>
            <a:ext cx="140652" cy="14963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0" name="曲线"/>
          <p:cNvSpPr/>
          <p:nvPr/>
        </p:nvSpPr>
        <p:spPr>
          <a:xfrm>
            <a:off x="6946899" y="3952392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1" name="曲线"/>
          <p:cNvSpPr/>
          <p:nvPr/>
        </p:nvSpPr>
        <p:spPr>
          <a:xfrm>
            <a:off x="6959600" y="3965092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2" name="曲线"/>
          <p:cNvSpPr/>
          <p:nvPr/>
        </p:nvSpPr>
        <p:spPr>
          <a:xfrm>
            <a:off x="7283132" y="3965092"/>
            <a:ext cx="31115" cy="8318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8190" y="21550"/>
                </a:moveTo>
                <a:lnTo>
                  <a:pt x="0" y="18262"/>
                </a:lnTo>
                <a:lnTo>
                  <a:pt x="0" y="0"/>
                </a:lnTo>
                <a:lnTo>
                  <a:pt x="8816" y="3297"/>
                </a:lnTo>
                <a:lnTo>
                  <a:pt x="17632" y="3297"/>
                </a:lnTo>
                <a:lnTo>
                  <a:pt x="17632" y="10301"/>
                </a:lnTo>
                <a:lnTo>
                  <a:pt x="2583" y="15931"/>
                </a:lnTo>
                <a:lnTo>
                  <a:pt x="17632" y="18262"/>
                </a:lnTo>
                <a:lnTo>
                  <a:pt x="21281" y="18262"/>
                </a:lnTo>
                <a:lnTo>
                  <a:pt x="15048" y="20594"/>
                </a:lnTo>
                <a:lnTo>
                  <a:pt x="13585" y="21036"/>
                </a:lnTo>
                <a:lnTo>
                  <a:pt x="11892" y="21352"/>
                </a:lnTo>
                <a:lnTo>
                  <a:pt x="10067" y="21527"/>
                </a:lnTo>
                <a:lnTo>
                  <a:pt x="8190" y="2155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3" name="曲线"/>
          <p:cNvSpPr/>
          <p:nvPr/>
        </p:nvSpPr>
        <p:spPr>
          <a:xfrm>
            <a:off x="7286853" y="4004767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68" y="21282"/>
                </a:moveTo>
                <a:lnTo>
                  <a:pt x="0" y="15049"/>
                </a:lnTo>
                <a:lnTo>
                  <a:pt x="21068" y="0"/>
                </a:lnTo>
                <a:lnTo>
                  <a:pt x="21068" y="21282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4" name="曲线"/>
          <p:cNvSpPr/>
          <p:nvPr/>
        </p:nvSpPr>
        <p:spPr>
          <a:xfrm>
            <a:off x="6946392" y="4386071"/>
            <a:ext cx="490855" cy="2819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57" y="21600"/>
                </a:moveTo>
                <a:lnTo>
                  <a:pt x="15357" y="16112"/>
                </a:lnTo>
                <a:lnTo>
                  <a:pt x="0" y="16112"/>
                </a:lnTo>
                <a:lnTo>
                  <a:pt x="0" y="5370"/>
                </a:lnTo>
                <a:lnTo>
                  <a:pt x="15357" y="5370"/>
                </a:lnTo>
                <a:lnTo>
                  <a:pt x="15357" y="0"/>
                </a:lnTo>
                <a:lnTo>
                  <a:pt x="21594" y="10741"/>
                </a:lnTo>
                <a:lnTo>
                  <a:pt x="15357" y="2160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5" name="矩形"/>
          <p:cNvSpPr/>
          <p:nvPr/>
        </p:nvSpPr>
        <p:spPr>
          <a:xfrm>
            <a:off x="7283132" y="4373283"/>
            <a:ext cx="162331" cy="153313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6" name="曲线"/>
          <p:cNvSpPr/>
          <p:nvPr/>
        </p:nvSpPr>
        <p:spPr>
          <a:xfrm>
            <a:off x="6934200" y="4443577"/>
            <a:ext cx="349250" cy="1663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0" y="21557"/>
                </a:moveTo>
                <a:lnTo>
                  <a:pt x="785" y="21557"/>
                </a:lnTo>
                <a:lnTo>
                  <a:pt x="632" y="21525"/>
                </a:lnTo>
                <a:lnTo>
                  <a:pt x="0" y="19908"/>
                </a:lnTo>
                <a:lnTo>
                  <a:pt x="0" y="1648"/>
                </a:lnTo>
                <a:lnTo>
                  <a:pt x="785" y="0"/>
                </a:lnTo>
                <a:lnTo>
                  <a:pt x="21580" y="0"/>
                </a:lnTo>
                <a:lnTo>
                  <a:pt x="21580" y="1648"/>
                </a:lnTo>
                <a:lnTo>
                  <a:pt x="1570" y="1648"/>
                </a:lnTo>
                <a:lnTo>
                  <a:pt x="785" y="3297"/>
                </a:lnTo>
                <a:lnTo>
                  <a:pt x="1570" y="3297"/>
                </a:lnTo>
                <a:lnTo>
                  <a:pt x="1570" y="18259"/>
                </a:lnTo>
                <a:lnTo>
                  <a:pt x="785" y="18259"/>
                </a:lnTo>
                <a:lnTo>
                  <a:pt x="1570" y="19908"/>
                </a:lnTo>
                <a:lnTo>
                  <a:pt x="21580" y="19908"/>
                </a:lnTo>
                <a:lnTo>
                  <a:pt x="21580" y="21557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7" name="曲线"/>
          <p:cNvSpPr/>
          <p:nvPr/>
        </p:nvSpPr>
        <p:spPr>
          <a:xfrm>
            <a:off x="6959600" y="4456277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E26C0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8" name="曲线"/>
          <p:cNvSpPr/>
          <p:nvPr/>
        </p:nvSpPr>
        <p:spPr>
          <a:xfrm>
            <a:off x="6946899" y="4456277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49" name="矩形"/>
          <p:cNvSpPr/>
          <p:nvPr/>
        </p:nvSpPr>
        <p:spPr>
          <a:xfrm>
            <a:off x="7308532" y="4517618"/>
            <a:ext cx="140652" cy="149631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0" name="曲线"/>
          <p:cNvSpPr/>
          <p:nvPr/>
        </p:nvSpPr>
        <p:spPr>
          <a:xfrm>
            <a:off x="6946899" y="4584217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1" name="曲线"/>
          <p:cNvSpPr/>
          <p:nvPr/>
        </p:nvSpPr>
        <p:spPr>
          <a:xfrm>
            <a:off x="6959600" y="4596917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E26C0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2" name="曲线"/>
          <p:cNvSpPr/>
          <p:nvPr/>
        </p:nvSpPr>
        <p:spPr>
          <a:xfrm>
            <a:off x="7283132" y="4596917"/>
            <a:ext cx="31115" cy="8318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8190" y="21550"/>
                </a:moveTo>
                <a:lnTo>
                  <a:pt x="0" y="18262"/>
                </a:lnTo>
                <a:lnTo>
                  <a:pt x="0" y="0"/>
                </a:lnTo>
                <a:lnTo>
                  <a:pt x="8816" y="3297"/>
                </a:lnTo>
                <a:lnTo>
                  <a:pt x="17632" y="3297"/>
                </a:lnTo>
                <a:lnTo>
                  <a:pt x="17632" y="10301"/>
                </a:lnTo>
                <a:lnTo>
                  <a:pt x="2583" y="15931"/>
                </a:lnTo>
                <a:lnTo>
                  <a:pt x="17632" y="18262"/>
                </a:lnTo>
                <a:lnTo>
                  <a:pt x="21281" y="18262"/>
                </a:lnTo>
                <a:lnTo>
                  <a:pt x="15048" y="20594"/>
                </a:lnTo>
                <a:lnTo>
                  <a:pt x="13585" y="21036"/>
                </a:lnTo>
                <a:lnTo>
                  <a:pt x="11892" y="21352"/>
                </a:lnTo>
                <a:lnTo>
                  <a:pt x="10067" y="21527"/>
                </a:lnTo>
                <a:lnTo>
                  <a:pt x="8190" y="21550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3" name="曲线"/>
          <p:cNvSpPr/>
          <p:nvPr/>
        </p:nvSpPr>
        <p:spPr>
          <a:xfrm>
            <a:off x="7286853" y="4636592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68" y="21282"/>
                </a:moveTo>
                <a:lnTo>
                  <a:pt x="0" y="15049"/>
                </a:lnTo>
                <a:lnTo>
                  <a:pt x="21068" y="0"/>
                </a:lnTo>
                <a:lnTo>
                  <a:pt x="21068" y="21282"/>
                </a:lnTo>
                <a:close/>
              </a:path>
            </a:pathLst>
          </a:custGeom>
          <a:solidFill>
            <a:srgbClr val="E26C0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4" name="曲线"/>
          <p:cNvSpPr/>
          <p:nvPr/>
        </p:nvSpPr>
        <p:spPr>
          <a:xfrm>
            <a:off x="6946392" y="4997196"/>
            <a:ext cx="490855" cy="2819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57" y="21600"/>
                </a:moveTo>
                <a:lnTo>
                  <a:pt x="15357" y="16229"/>
                </a:lnTo>
                <a:lnTo>
                  <a:pt x="0" y="16229"/>
                </a:lnTo>
                <a:lnTo>
                  <a:pt x="0" y="5370"/>
                </a:lnTo>
                <a:lnTo>
                  <a:pt x="15357" y="5370"/>
                </a:lnTo>
                <a:lnTo>
                  <a:pt x="15357" y="0"/>
                </a:lnTo>
                <a:lnTo>
                  <a:pt x="21594" y="10741"/>
                </a:lnTo>
                <a:lnTo>
                  <a:pt x="15357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5" name="矩形"/>
          <p:cNvSpPr/>
          <p:nvPr/>
        </p:nvSpPr>
        <p:spPr>
          <a:xfrm>
            <a:off x="7283132" y="4984787"/>
            <a:ext cx="162331" cy="153313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6" name="曲线"/>
          <p:cNvSpPr/>
          <p:nvPr/>
        </p:nvSpPr>
        <p:spPr>
          <a:xfrm>
            <a:off x="6934200" y="5055082"/>
            <a:ext cx="349250" cy="1663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0" y="21557"/>
                </a:moveTo>
                <a:lnTo>
                  <a:pt x="785" y="21557"/>
                </a:lnTo>
                <a:lnTo>
                  <a:pt x="632" y="21525"/>
                </a:lnTo>
                <a:lnTo>
                  <a:pt x="0" y="19908"/>
                </a:lnTo>
                <a:lnTo>
                  <a:pt x="0" y="1648"/>
                </a:lnTo>
                <a:lnTo>
                  <a:pt x="785" y="0"/>
                </a:lnTo>
                <a:lnTo>
                  <a:pt x="21580" y="0"/>
                </a:lnTo>
                <a:lnTo>
                  <a:pt x="21580" y="1648"/>
                </a:lnTo>
                <a:lnTo>
                  <a:pt x="1570" y="1648"/>
                </a:lnTo>
                <a:lnTo>
                  <a:pt x="785" y="3297"/>
                </a:lnTo>
                <a:lnTo>
                  <a:pt x="1570" y="3297"/>
                </a:lnTo>
                <a:lnTo>
                  <a:pt x="1570" y="18259"/>
                </a:lnTo>
                <a:lnTo>
                  <a:pt x="785" y="18259"/>
                </a:lnTo>
                <a:lnTo>
                  <a:pt x="1570" y="19908"/>
                </a:lnTo>
                <a:lnTo>
                  <a:pt x="21580" y="19908"/>
                </a:lnTo>
                <a:lnTo>
                  <a:pt x="21580" y="21557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7" name="曲线"/>
          <p:cNvSpPr/>
          <p:nvPr/>
        </p:nvSpPr>
        <p:spPr>
          <a:xfrm>
            <a:off x="6959600" y="5067782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FFC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8" name="曲线"/>
          <p:cNvSpPr/>
          <p:nvPr/>
        </p:nvSpPr>
        <p:spPr>
          <a:xfrm>
            <a:off x="6946899" y="5067782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59" name="矩形"/>
          <p:cNvSpPr/>
          <p:nvPr/>
        </p:nvSpPr>
        <p:spPr>
          <a:xfrm>
            <a:off x="7308532" y="5129123"/>
            <a:ext cx="140652" cy="149631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0" name="曲线"/>
          <p:cNvSpPr/>
          <p:nvPr/>
        </p:nvSpPr>
        <p:spPr>
          <a:xfrm>
            <a:off x="6946899" y="5195722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1" name="曲线"/>
          <p:cNvSpPr/>
          <p:nvPr/>
        </p:nvSpPr>
        <p:spPr>
          <a:xfrm>
            <a:off x="6959600" y="5208422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FFC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2" name="曲线"/>
          <p:cNvSpPr/>
          <p:nvPr/>
        </p:nvSpPr>
        <p:spPr>
          <a:xfrm>
            <a:off x="7283132" y="5208422"/>
            <a:ext cx="31115" cy="8318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8190" y="21550"/>
                </a:moveTo>
                <a:lnTo>
                  <a:pt x="0" y="18262"/>
                </a:lnTo>
                <a:lnTo>
                  <a:pt x="0" y="0"/>
                </a:lnTo>
                <a:lnTo>
                  <a:pt x="8816" y="3297"/>
                </a:lnTo>
                <a:lnTo>
                  <a:pt x="17632" y="3297"/>
                </a:lnTo>
                <a:lnTo>
                  <a:pt x="17632" y="10301"/>
                </a:lnTo>
                <a:lnTo>
                  <a:pt x="2583" y="15931"/>
                </a:lnTo>
                <a:lnTo>
                  <a:pt x="17632" y="18262"/>
                </a:lnTo>
                <a:lnTo>
                  <a:pt x="21281" y="18262"/>
                </a:lnTo>
                <a:lnTo>
                  <a:pt x="15048" y="20594"/>
                </a:lnTo>
                <a:lnTo>
                  <a:pt x="13585" y="21036"/>
                </a:lnTo>
                <a:lnTo>
                  <a:pt x="11892" y="21352"/>
                </a:lnTo>
                <a:lnTo>
                  <a:pt x="10067" y="21527"/>
                </a:lnTo>
                <a:lnTo>
                  <a:pt x="8190" y="2155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3" name="曲线"/>
          <p:cNvSpPr/>
          <p:nvPr/>
        </p:nvSpPr>
        <p:spPr>
          <a:xfrm>
            <a:off x="7286853" y="5248097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68" y="21282"/>
                </a:moveTo>
                <a:lnTo>
                  <a:pt x="0" y="15049"/>
                </a:lnTo>
                <a:lnTo>
                  <a:pt x="21068" y="0"/>
                </a:lnTo>
                <a:lnTo>
                  <a:pt x="21068" y="21282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4" name="曲线"/>
          <p:cNvSpPr/>
          <p:nvPr/>
        </p:nvSpPr>
        <p:spPr>
          <a:xfrm>
            <a:off x="6946392" y="5571743"/>
            <a:ext cx="490855" cy="2819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57" y="21600"/>
                </a:moveTo>
                <a:lnTo>
                  <a:pt x="15357" y="16229"/>
                </a:lnTo>
                <a:lnTo>
                  <a:pt x="0" y="16229"/>
                </a:lnTo>
                <a:lnTo>
                  <a:pt x="0" y="5370"/>
                </a:lnTo>
                <a:lnTo>
                  <a:pt x="15357" y="5370"/>
                </a:lnTo>
                <a:lnTo>
                  <a:pt x="15357" y="0"/>
                </a:lnTo>
                <a:lnTo>
                  <a:pt x="21594" y="10858"/>
                </a:lnTo>
                <a:lnTo>
                  <a:pt x="15357" y="2160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5" name="矩形"/>
          <p:cNvSpPr/>
          <p:nvPr/>
        </p:nvSpPr>
        <p:spPr>
          <a:xfrm>
            <a:off x="7283132" y="5559462"/>
            <a:ext cx="162331" cy="153313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6" name="曲线"/>
          <p:cNvSpPr/>
          <p:nvPr/>
        </p:nvSpPr>
        <p:spPr>
          <a:xfrm>
            <a:off x="6934200" y="5629757"/>
            <a:ext cx="349250" cy="1663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0" y="21557"/>
                </a:moveTo>
                <a:lnTo>
                  <a:pt x="785" y="21557"/>
                </a:lnTo>
                <a:lnTo>
                  <a:pt x="632" y="21525"/>
                </a:lnTo>
                <a:lnTo>
                  <a:pt x="0" y="19908"/>
                </a:lnTo>
                <a:lnTo>
                  <a:pt x="0" y="1648"/>
                </a:lnTo>
                <a:lnTo>
                  <a:pt x="785" y="0"/>
                </a:lnTo>
                <a:lnTo>
                  <a:pt x="21580" y="0"/>
                </a:lnTo>
                <a:lnTo>
                  <a:pt x="21580" y="1648"/>
                </a:lnTo>
                <a:lnTo>
                  <a:pt x="1570" y="1648"/>
                </a:lnTo>
                <a:lnTo>
                  <a:pt x="785" y="3297"/>
                </a:lnTo>
                <a:lnTo>
                  <a:pt x="1570" y="3297"/>
                </a:lnTo>
                <a:lnTo>
                  <a:pt x="1570" y="18259"/>
                </a:lnTo>
                <a:lnTo>
                  <a:pt x="785" y="18259"/>
                </a:lnTo>
                <a:lnTo>
                  <a:pt x="1570" y="19908"/>
                </a:lnTo>
                <a:lnTo>
                  <a:pt x="21580" y="19908"/>
                </a:lnTo>
                <a:lnTo>
                  <a:pt x="21580" y="21557"/>
                </a:lnTo>
                <a:close/>
              </a:path>
            </a:pathLst>
          </a:custGeom>
          <a:solidFill>
            <a:srgbClr val="538ED3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7" name="曲线"/>
          <p:cNvSpPr/>
          <p:nvPr/>
        </p:nvSpPr>
        <p:spPr>
          <a:xfrm>
            <a:off x="6959600" y="5642457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538ED3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8" name="曲线"/>
          <p:cNvSpPr/>
          <p:nvPr/>
        </p:nvSpPr>
        <p:spPr>
          <a:xfrm>
            <a:off x="6946899" y="5642457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538ED3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69" name="矩形"/>
          <p:cNvSpPr/>
          <p:nvPr/>
        </p:nvSpPr>
        <p:spPr>
          <a:xfrm>
            <a:off x="7308532" y="5703798"/>
            <a:ext cx="140652" cy="149631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70" name="曲线"/>
          <p:cNvSpPr/>
          <p:nvPr/>
        </p:nvSpPr>
        <p:spPr>
          <a:xfrm>
            <a:off x="6946899" y="5770397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538ED3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71" name="曲线"/>
          <p:cNvSpPr/>
          <p:nvPr/>
        </p:nvSpPr>
        <p:spPr>
          <a:xfrm>
            <a:off x="6959600" y="5783097"/>
            <a:ext cx="3492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538ED3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72" name="曲线"/>
          <p:cNvSpPr/>
          <p:nvPr/>
        </p:nvSpPr>
        <p:spPr>
          <a:xfrm>
            <a:off x="7283132" y="5783097"/>
            <a:ext cx="31115" cy="8318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8190" y="21550"/>
                </a:moveTo>
                <a:lnTo>
                  <a:pt x="0" y="18262"/>
                </a:lnTo>
                <a:lnTo>
                  <a:pt x="0" y="0"/>
                </a:lnTo>
                <a:lnTo>
                  <a:pt x="8816" y="3297"/>
                </a:lnTo>
                <a:lnTo>
                  <a:pt x="17632" y="3297"/>
                </a:lnTo>
                <a:lnTo>
                  <a:pt x="17632" y="10301"/>
                </a:lnTo>
                <a:lnTo>
                  <a:pt x="2583" y="15931"/>
                </a:lnTo>
                <a:lnTo>
                  <a:pt x="17632" y="18262"/>
                </a:lnTo>
                <a:lnTo>
                  <a:pt x="21281" y="18262"/>
                </a:lnTo>
                <a:lnTo>
                  <a:pt x="15048" y="20594"/>
                </a:lnTo>
                <a:lnTo>
                  <a:pt x="13585" y="21036"/>
                </a:lnTo>
                <a:lnTo>
                  <a:pt x="11892" y="21352"/>
                </a:lnTo>
                <a:lnTo>
                  <a:pt x="10067" y="21527"/>
                </a:lnTo>
                <a:lnTo>
                  <a:pt x="8190" y="21550"/>
                </a:lnTo>
                <a:close/>
              </a:path>
            </a:pathLst>
          </a:custGeom>
          <a:solidFill>
            <a:srgbClr val="538ED3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73" name="曲线"/>
          <p:cNvSpPr/>
          <p:nvPr/>
        </p:nvSpPr>
        <p:spPr>
          <a:xfrm>
            <a:off x="7286853" y="5822771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68" y="21282"/>
                </a:moveTo>
                <a:lnTo>
                  <a:pt x="0" y="15049"/>
                </a:lnTo>
                <a:lnTo>
                  <a:pt x="21068" y="0"/>
                </a:lnTo>
                <a:lnTo>
                  <a:pt x="21068" y="21282"/>
                </a:lnTo>
                <a:close/>
              </a:path>
            </a:pathLst>
          </a:custGeom>
          <a:solidFill>
            <a:srgbClr val="538ED3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5003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人的不安全行为：劳务人员管</a:t>
            </a:r>
            <a:r>
              <a:rPr lang="zh-CN" altLang="en-US" sz="2800" spc="-5">
                <a:ea typeface="微软雅黑" panose="020B0503020204020204" charset="-122"/>
              </a:rPr>
              <a:t>理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776" name="矩形"/>
          <p:cNvSpPr/>
          <p:nvPr/>
        </p:nvSpPr>
        <p:spPr>
          <a:xfrm>
            <a:off x="11287759" y="6274657"/>
            <a:ext cx="140969" cy="1396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l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16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77" name="曲线"/>
          <p:cNvSpPr/>
          <p:nvPr/>
        </p:nvSpPr>
        <p:spPr>
          <a:xfrm>
            <a:off x="0" y="1181341"/>
            <a:ext cx="12192000" cy="13995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2"/>
                </a:lnTo>
                <a:lnTo>
                  <a:pt x="0" y="21592"/>
                </a:lnTo>
                <a:lnTo>
                  <a:pt x="0" y="0"/>
                </a:lnTo>
                <a:close/>
              </a:path>
            </a:pathLst>
          </a:cu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78" name="矩形"/>
          <p:cNvSpPr/>
          <p:nvPr/>
        </p:nvSpPr>
        <p:spPr>
          <a:xfrm>
            <a:off x="2756661" y="1285252"/>
            <a:ext cx="6493510" cy="109410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5255" rIns="0" bIns="0" anchor="t" anchorCtr="0">
            <a:spAutoFit/>
          </a:bodyPr>
          <a:lstStyle/>
          <a:p>
            <a:pPr marL="401955" indent="-287020" algn="l">
              <a:lnSpc>
                <a:spcPct val="100000"/>
              </a:lnSpc>
              <a:spcBef>
                <a:spcPts val="106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401320" algn="l"/>
                <a:tab pos="401955" algn="l"/>
              </a:tabLst>
            </a:pP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支持刷卡、指纹、人脸识别等多种考勤打卡模式；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14120" lvl="1" indent="-287020" algn="l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213485" algn="l"/>
                <a:tab pos="1214120" algn="l"/>
              </a:tabLst>
            </a:pP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针对市政、线性工程可提供定制化移动电子考勤打卡功能；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9720" indent="-28702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可对接省厅或全国劳务实名制平台。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779" name="矩形"/>
          <p:cNvSpPr/>
          <p:nvPr/>
        </p:nvSpPr>
        <p:spPr>
          <a:xfrm>
            <a:off x="594359" y="2843783"/>
            <a:ext cx="4800600" cy="359968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0" name="曲线"/>
          <p:cNvSpPr/>
          <p:nvPr/>
        </p:nvSpPr>
        <p:spPr>
          <a:xfrm>
            <a:off x="584834" y="2834258"/>
            <a:ext cx="4819650" cy="361886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78" y="21599"/>
                </a:moveTo>
                <a:lnTo>
                  <a:pt x="21" y="21599"/>
                </a:lnTo>
                <a:lnTo>
                  <a:pt x="14" y="21597"/>
                </a:lnTo>
                <a:lnTo>
                  <a:pt x="8" y="21593"/>
                </a:lnTo>
                <a:lnTo>
                  <a:pt x="4" y="21587"/>
                </a:lnTo>
                <a:lnTo>
                  <a:pt x="1" y="21579"/>
                </a:lnTo>
                <a:lnTo>
                  <a:pt x="0" y="21570"/>
                </a:lnTo>
                <a:lnTo>
                  <a:pt x="0" y="28"/>
                </a:lnTo>
                <a:lnTo>
                  <a:pt x="21" y="0"/>
                </a:lnTo>
                <a:lnTo>
                  <a:pt x="21578" y="0"/>
                </a:lnTo>
                <a:lnTo>
                  <a:pt x="21600" y="28"/>
                </a:lnTo>
                <a:lnTo>
                  <a:pt x="42" y="28"/>
                </a:lnTo>
                <a:lnTo>
                  <a:pt x="21" y="56"/>
                </a:lnTo>
                <a:lnTo>
                  <a:pt x="42" y="56"/>
                </a:lnTo>
                <a:lnTo>
                  <a:pt x="42" y="21542"/>
                </a:lnTo>
                <a:lnTo>
                  <a:pt x="21" y="21542"/>
                </a:lnTo>
                <a:lnTo>
                  <a:pt x="42" y="21570"/>
                </a:lnTo>
                <a:lnTo>
                  <a:pt x="21600" y="21570"/>
                </a:lnTo>
                <a:lnTo>
                  <a:pt x="21598" y="21579"/>
                </a:lnTo>
                <a:lnTo>
                  <a:pt x="21595" y="21587"/>
                </a:lnTo>
                <a:lnTo>
                  <a:pt x="21591" y="21593"/>
                </a:lnTo>
                <a:lnTo>
                  <a:pt x="21585" y="21597"/>
                </a:lnTo>
                <a:lnTo>
                  <a:pt x="21578" y="21599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1" name="曲线"/>
          <p:cNvSpPr/>
          <p:nvPr/>
        </p:nvSpPr>
        <p:spPr>
          <a:xfrm>
            <a:off x="589597" y="2839021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20247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2" name="曲线"/>
          <p:cNvSpPr/>
          <p:nvPr/>
        </p:nvSpPr>
        <p:spPr>
          <a:xfrm>
            <a:off x="594359" y="2841402"/>
            <a:ext cx="48006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3" name="曲线"/>
          <p:cNvSpPr/>
          <p:nvPr/>
        </p:nvSpPr>
        <p:spPr>
          <a:xfrm>
            <a:off x="5399722" y="2839021"/>
            <a:ext cx="0" cy="360933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4" name="曲线"/>
          <p:cNvSpPr/>
          <p:nvPr/>
        </p:nvSpPr>
        <p:spPr>
          <a:xfrm>
            <a:off x="589597" y="6443471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52"/>
                </a:moveTo>
                <a:lnTo>
                  <a:pt x="0" y="0"/>
                </a:lnTo>
                <a:lnTo>
                  <a:pt x="20251" y="0"/>
                </a:lnTo>
                <a:lnTo>
                  <a:pt x="20251" y="2025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5" name="曲线"/>
          <p:cNvSpPr/>
          <p:nvPr/>
        </p:nvSpPr>
        <p:spPr>
          <a:xfrm>
            <a:off x="594359" y="6445853"/>
            <a:ext cx="48006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6" name="曲线"/>
          <p:cNvSpPr/>
          <p:nvPr/>
        </p:nvSpPr>
        <p:spPr>
          <a:xfrm>
            <a:off x="2263775" y="3826624"/>
            <a:ext cx="1461769" cy="83566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12" y="21599"/>
                </a:moveTo>
                <a:lnTo>
                  <a:pt x="187" y="21599"/>
                </a:lnTo>
                <a:lnTo>
                  <a:pt x="151" y="21593"/>
                </a:lnTo>
                <a:lnTo>
                  <a:pt x="0" y="21271"/>
                </a:lnTo>
                <a:lnTo>
                  <a:pt x="0" y="328"/>
                </a:lnTo>
                <a:lnTo>
                  <a:pt x="187" y="0"/>
                </a:lnTo>
                <a:lnTo>
                  <a:pt x="21412" y="0"/>
                </a:lnTo>
                <a:lnTo>
                  <a:pt x="21600" y="328"/>
                </a:lnTo>
                <a:lnTo>
                  <a:pt x="375" y="328"/>
                </a:lnTo>
                <a:lnTo>
                  <a:pt x="187" y="656"/>
                </a:lnTo>
                <a:lnTo>
                  <a:pt x="375" y="656"/>
                </a:lnTo>
                <a:lnTo>
                  <a:pt x="375" y="20943"/>
                </a:lnTo>
                <a:lnTo>
                  <a:pt x="187" y="20943"/>
                </a:lnTo>
                <a:lnTo>
                  <a:pt x="375" y="21271"/>
                </a:lnTo>
                <a:lnTo>
                  <a:pt x="21600" y="21271"/>
                </a:lnTo>
                <a:lnTo>
                  <a:pt x="21596" y="21335"/>
                </a:lnTo>
                <a:lnTo>
                  <a:pt x="21448" y="21593"/>
                </a:lnTo>
                <a:lnTo>
                  <a:pt x="21412" y="21599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7" name="曲线"/>
          <p:cNvSpPr/>
          <p:nvPr/>
        </p:nvSpPr>
        <p:spPr>
          <a:xfrm>
            <a:off x="2276475" y="3839324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8" name="曲线"/>
          <p:cNvSpPr/>
          <p:nvPr/>
        </p:nvSpPr>
        <p:spPr>
          <a:xfrm>
            <a:off x="2289175" y="3845674"/>
            <a:ext cx="141097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89" name="曲线"/>
          <p:cNvSpPr/>
          <p:nvPr/>
        </p:nvSpPr>
        <p:spPr>
          <a:xfrm>
            <a:off x="3712845" y="3839324"/>
            <a:ext cx="0" cy="81026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0" name="曲线"/>
          <p:cNvSpPr/>
          <p:nvPr/>
        </p:nvSpPr>
        <p:spPr>
          <a:xfrm>
            <a:off x="2276475" y="4636884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1" name="曲线"/>
          <p:cNvSpPr/>
          <p:nvPr/>
        </p:nvSpPr>
        <p:spPr>
          <a:xfrm>
            <a:off x="2289175" y="4643234"/>
            <a:ext cx="141097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2" name="矩形"/>
          <p:cNvSpPr/>
          <p:nvPr/>
        </p:nvSpPr>
        <p:spPr>
          <a:xfrm>
            <a:off x="6467855" y="2843783"/>
            <a:ext cx="2084831" cy="359968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3" name="曲线"/>
          <p:cNvSpPr/>
          <p:nvPr/>
        </p:nvSpPr>
        <p:spPr>
          <a:xfrm>
            <a:off x="6458330" y="2834258"/>
            <a:ext cx="2104390" cy="361886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45" y="21599"/>
                </a:moveTo>
                <a:lnTo>
                  <a:pt x="48" y="21599"/>
                </a:lnTo>
                <a:lnTo>
                  <a:pt x="33" y="21597"/>
                </a:lnTo>
                <a:lnTo>
                  <a:pt x="20" y="21593"/>
                </a:lnTo>
                <a:lnTo>
                  <a:pt x="9" y="21587"/>
                </a:lnTo>
                <a:lnTo>
                  <a:pt x="2" y="21579"/>
                </a:lnTo>
                <a:lnTo>
                  <a:pt x="0" y="21570"/>
                </a:lnTo>
                <a:lnTo>
                  <a:pt x="0" y="28"/>
                </a:lnTo>
                <a:lnTo>
                  <a:pt x="48" y="0"/>
                </a:lnTo>
                <a:lnTo>
                  <a:pt x="21545" y="0"/>
                </a:lnTo>
                <a:lnTo>
                  <a:pt x="21594" y="28"/>
                </a:lnTo>
                <a:lnTo>
                  <a:pt x="97" y="28"/>
                </a:lnTo>
                <a:lnTo>
                  <a:pt x="48" y="56"/>
                </a:lnTo>
                <a:lnTo>
                  <a:pt x="97" y="56"/>
                </a:lnTo>
                <a:lnTo>
                  <a:pt x="97" y="21542"/>
                </a:lnTo>
                <a:lnTo>
                  <a:pt x="48" y="21542"/>
                </a:lnTo>
                <a:lnTo>
                  <a:pt x="97" y="21570"/>
                </a:lnTo>
                <a:lnTo>
                  <a:pt x="21594" y="21570"/>
                </a:lnTo>
                <a:lnTo>
                  <a:pt x="21592" y="21579"/>
                </a:lnTo>
                <a:lnTo>
                  <a:pt x="21585" y="21587"/>
                </a:lnTo>
                <a:lnTo>
                  <a:pt x="21574" y="21593"/>
                </a:lnTo>
                <a:lnTo>
                  <a:pt x="21561" y="21597"/>
                </a:lnTo>
                <a:lnTo>
                  <a:pt x="21545" y="21599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4" name="曲线"/>
          <p:cNvSpPr/>
          <p:nvPr/>
        </p:nvSpPr>
        <p:spPr>
          <a:xfrm>
            <a:off x="6463093" y="2839021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47"/>
                </a:moveTo>
                <a:lnTo>
                  <a:pt x="0" y="20247"/>
                </a:lnTo>
                <a:lnTo>
                  <a:pt x="20252" y="0"/>
                </a:lnTo>
                <a:lnTo>
                  <a:pt x="20252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5" name="曲线"/>
          <p:cNvSpPr/>
          <p:nvPr/>
        </p:nvSpPr>
        <p:spPr>
          <a:xfrm>
            <a:off x="6467855" y="2841402"/>
            <a:ext cx="208533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6" name="曲线"/>
          <p:cNvSpPr/>
          <p:nvPr/>
        </p:nvSpPr>
        <p:spPr>
          <a:xfrm>
            <a:off x="8557450" y="2839021"/>
            <a:ext cx="0" cy="360933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7" name="曲线"/>
          <p:cNvSpPr/>
          <p:nvPr/>
        </p:nvSpPr>
        <p:spPr>
          <a:xfrm>
            <a:off x="6463093" y="6443471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52"/>
                </a:moveTo>
                <a:lnTo>
                  <a:pt x="0" y="0"/>
                </a:lnTo>
                <a:lnTo>
                  <a:pt x="20252" y="0"/>
                </a:lnTo>
                <a:lnTo>
                  <a:pt x="20252" y="2025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8" name="曲线"/>
          <p:cNvSpPr/>
          <p:nvPr/>
        </p:nvSpPr>
        <p:spPr>
          <a:xfrm>
            <a:off x="6467855" y="6445853"/>
            <a:ext cx="208533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799" name="曲线"/>
          <p:cNvSpPr/>
          <p:nvPr/>
        </p:nvSpPr>
        <p:spPr>
          <a:xfrm>
            <a:off x="3712845" y="4320540"/>
            <a:ext cx="139001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00" name="曲线"/>
          <p:cNvSpPr/>
          <p:nvPr/>
        </p:nvSpPr>
        <p:spPr>
          <a:xfrm>
            <a:off x="5077459" y="4320540"/>
            <a:ext cx="1339850" cy="4114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45" y="21600"/>
                </a:moveTo>
                <a:lnTo>
                  <a:pt x="204" y="21600"/>
                </a:lnTo>
                <a:lnTo>
                  <a:pt x="164" y="21587"/>
                </a:lnTo>
                <a:lnTo>
                  <a:pt x="0" y="20933"/>
                </a:lnTo>
                <a:lnTo>
                  <a:pt x="0" y="0"/>
                </a:lnTo>
                <a:lnTo>
                  <a:pt x="204" y="666"/>
                </a:lnTo>
                <a:lnTo>
                  <a:pt x="409" y="666"/>
                </a:lnTo>
                <a:lnTo>
                  <a:pt x="409" y="20266"/>
                </a:lnTo>
                <a:lnTo>
                  <a:pt x="204" y="20266"/>
                </a:lnTo>
                <a:lnTo>
                  <a:pt x="409" y="20933"/>
                </a:lnTo>
                <a:lnTo>
                  <a:pt x="21596" y="20933"/>
                </a:lnTo>
                <a:lnTo>
                  <a:pt x="21245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01" name="曲线"/>
          <p:cNvSpPr/>
          <p:nvPr/>
        </p:nvSpPr>
        <p:spPr>
          <a:xfrm>
            <a:off x="5077459" y="4320540"/>
            <a:ext cx="253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10800" y="21600"/>
                </a:ln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02" name="曲线"/>
          <p:cNvSpPr/>
          <p:nvPr/>
        </p:nvSpPr>
        <p:spPr>
          <a:xfrm>
            <a:off x="6353364" y="4662233"/>
            <a:ext cx="92709" cy="57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841" y="21575"/>
                </a:moveTo>
                <a:lnTo>
                  <a:pt x="1470" y="8923"/>
                </a:lnTo>
                <a:lnTo>
                  <a:pt x="0" y="4751"/>
                </a:lnTo>
                <a:lnTo>
                  <a:pt x="67" y="3758"/>
                </a:lnTo>
                <a:lnTo>
                  <a:pt x="2663" y="0"/>
                </a:lnTo>
                <a:lnTo>
                  <a:pt x="3281" y="4"/>
                </a:lnTo>
                <a:lnTo>
                  <a:pt x="3887" y="215"/>
                </a:lnTo>
                <a:lnTo>
                  <a:pt x="4449" y="628"/>
                </a:lnTo>
                <a:lnTo>
                  <a:pt x="21513" y="16775"/>
                </a:lnTo>
                <a:lnTo>
                  <a:pt x="20712" y="16775"/>
                </a:lnTo>
                <a:lnTo>
                  <a:pt x="20712" y="17428"/>
                </a:lnTo>
                <a:lnTo>
                  <a:pt x="19223" y="17428"/>
                </a:lnTo>
                <a:lnTo>
                  <a:pt x="14841" y="21575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03" name="曲线"/>
          <p:cNvSpPr/>
          <p:nvPr/>
        </p:nvSpPr>
        <p:spPr>
          <a:xfrm>
            <a:off x="5090159" y="4706620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04" name="曲线"/>
          <p:cNvSpPr/>
          <p:nvPr/>
        </p:nvSpPr>
        <p:spPr>
          <a:xfrm>
            <a:off x="5102859" y="4712970"/>
            <a:ext cx="13144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05" name="矩形"/>
          <p:cNvSpPr/>
          <p:nvPr/>
        </p:nvSpPr>
        <p:spPr>
          <a:xfrm>
            <a:off x="6353364" y="4706620"/>
            <a:ext cx="114108" cy="6978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06" name="矩形"/>
          <p:cNvSpPr/>
          <p:nvPr/>
        </p:nvSpPr>
        <p:spPr>
          <a:xfrm>
            <a:off x="9086088" y="2842260"/>
            <a:ext cx="2342515" cy="2776855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113029" rIns="0" bIns="0" anchor="t" anchorCtr="0">
            <a:spAutoFit/>
          </a:bodyPr>
          <a:lstStyle/>
          <a:p>
            <a:pPr marL="438150" indent="0" algn="l">
              <a:lnSpc>
                <a:spcPct val="100000"/>
              </a:lnSpc>
              <a:spcBef>
                <a:spcPts val="89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劳务实名制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12445" indent="-287655" algn="l">
              <a:lnSpc>
                <a:spcPct val="100000"/>
              </a:lnSpc>
              <a:spcBef>
                <a:spcPts val="44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511810" algn="l"/>
                <a:tab pos="513080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参建单位管理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12445" indent="-287655" algn="l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511810" algn="l"/>
                <a:tab pos="513080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施工班组管理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12445" indent="-287655" algn="l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511810" algn="l"/>
                <a:tab pos="513080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人员管理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12445" indent="-287655" algn="l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511810" algn="l"/>
                <a:tab pos="513080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考勤记录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12445" indent="-287655" algn="l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511810" algn="l"/>
                <a:tab pos="513080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移动打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卡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12445" indent="-287655" algn="l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511810" algn="l"/>
                <a:tab pos="513080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黑名单管理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12445" indent="-287655" algn="l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511810" algn="l"/>
                <a:tab pos="513080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流动人员管理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12445" indent="-287655" algn="l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511810" algn="l"/>
                <a:tab pos="513080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证件到期提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醒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8" name="曲线"/>
          <p:cNvSpPr/>
          <p:nvPr/>
        </p:nvSpPr>
        <p:spPr>
          <a:xfrm>
            <a:off x="3034029" y="1854835"/>
            <a:ext cx="7737474" cy="203453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09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46475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人的不安全行为：智能安全</a:t>
            </a:r>
            <a:r>
              <a:rPr lang="zh-CN" altLang="en-US" sz="2800" spc="-5">
                <a:ea typeface="微软雅黑" panose="020B0503020204020204" charset="-122"/>
              </a:rPr>
              <a:t>帽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810" name="矩形"/>
          <p:cNvSpPr/>
          <p:nvPr/>
        </p:nvSpPr>
        <p:spPr>
          <a:xfrm>
            <a:off x="745235" y="1621536"/>
            <a:ext cx="2189988" cy="22677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11" name="矩形"/>
          <p:cNvSpPr/>
          <p:nvPr/>
        </p:nvSpPr>
        <p:spPr>
          <a:xfrm>
            <a:off x="3034029" y="1956384"/>
            <a:ext cx="7737474" cy="805180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5080" rIns="0" bIns="0" anchor="t" anchorCtr="0">
            <a:spAutoFit/>
          </a:bodyPr>
          <a:lstStyle/>
          <a:p>
            <a:pPr marL="88900" indent="0" algn="l">
              <a:lnSpc>
                <a:spcPct val="150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现场出现突发情况，指挥中心可通过现场管理人员佩戴的智能安全帽接收现 场实时视频数据，对现场情况进行综合判断后，通过语音指令进行远程指挥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812" name="矩形"/>
          <p:cNvSpPr/>
          <p:nvPr/>
        </p:nvSpPr>
        <p:spPr>
          <a:xfrm>
            <a:off x="10654665" y="2497454"/>
            <a:ext cx="254000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aphicFrame>
        <p:nvGraphicFramePr>
          <p:cNvPr id="2813" name="表格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91813" y="2917634"/>
          <a:ext cx="7054214" cy="831367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2244077"/>
                <a:gridCol w="1638287"/>
                <a:gridCol w="1638287"/>
                <a:gridCol w="1485887"/>
              </a:tblGrid>
              <a:tr h="415683">
                <a:tc>
                  <a:txBody>
                    <a:bodyPr/>
                    <a:lstStyle/>
                    <a:p>
                      <a:pPr marL="31750" indent="0" algn="l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1" i="0" u="none" strike="noStrike" kern="0" cap="none" spc="-1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lang="en-US" altLang="zh-CN" sz="2000" b="1" i="0" u="none" strike="noStrike" kern="0" cap="none" spc="0" baseline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2000" b="1" i="0" u="none" strike="noStrike" kern="0" cap="none" spc="-5" baseline="0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·</a:t>
                      </a:r>
                      <a:r>
                        <a:rPr lang="zh-CN" altLang="en-US" sz="2000" b="1" i="0" u="none" strike="noStrike" kern="0" cap="none" spc="-5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语音对</a:t>
                      </a:r>
                      <a:r>
                        <a:rPr lang="zh-CN" altLang="en-US" sz="2000" b="1" i="0" u="none" strike="noStrike" kern="0" cap="none" spc="5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讲</a:t>
                      </a:r>
                      <a:endParaRPr lang="zh-CN" altLang="en-US" sz="20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255270" indent="-255270" algn="r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ClrTx/>
                        <a:buChar char="·"/>
                        <a:tabLst>
                          <a:tab pos="255270" algn="l"/>
                        </a:tabLst>
                      </a:pPr>
                      <a:r>
                        <a:rPr lang="zh-CN" altLang="en-US" sz="2000" b="1" i="0" u="none" strike="noStrike" kern="0" cap="none" spc="-1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脱帽预</a:t>
                      </a:r>
                      <a:r>
                        <a:rPr lang="zh-CN" altLang="en-US" sz="20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警</a:t>
                      </a:r>
                      <a:endParaRPr lang="zh-CN" altLang="en-US" sz="20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40690" indent="-255905" algn="l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ClrTx/>
                        <a:buChar char="·"/>
                        <a:tabLst>
                          <a:tab pos="441325" algn="l"/>
                        </a:tabLst>
                      </a:pPr>
                      <a:r>
                        <a:rPr lang="zh-CN" altLang="en-US" sz="2000" b="1" i="0" u="none" strike="noStrike" kern="0" cap="none" spc="-5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一键呼</a:t>
                      </a:r>
                      <a:r>
                        <a:rPr lang="zh-CN" altLang="en-US" sz="2000" b="1" i="0" u="none" strike="noStrike" kern="0" cap="none" spc="5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救</a:t>
                      </a:r>
                      <a:endParaRPr lang="zh-CN" altLang="en-US" sz="20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255270" indent="-255270" algn="r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  <a:buClrTx/>
                        <a:buChar char="·"/>
                        <a:tabLst>
                          <a:tab pos="255270" algn="l"/>
                        </a:tabLst>
                      </a:pPr>
                      <a:r>
                        <a:rPr lang="zh-CN" altLang="en-US" sz="2000" b="1" i="0" u="none" strike="noStrike" kern="0" cap="none" spc="-1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人员定</a:t>
                      </a:r>
                      <a:r>
                        <a:rPr lang="zh-CN" altLang="en-US" sz="20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位</a:t>
                      </a:r>
                      <a:endParaRPr lang="zh-CN" altLang="en-US" sz="20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</a:tr>
              <a:tr h="415683">
                <a:tc>
                  <a:txBody>
                    <a:bodyPr/>
                    <a:lstStyle/>
                    <a:p>
                      <a:pPr marL="31750" indent="0" algn="l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2000" b="0" i="0" u="none" strike="noStrike" kern="0" cap="none" spc="-10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</a:t>
                      </a:r>
                      <a:r>
                        <a:rPr lang="zh-CN" altLang="en-US" sz="2000" b="0" i="0" u="none" strike="noStrike" kern="0" cap="none" spc="-5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·</a:t>
                      </a:r>
                      <a:r>
                        <a:rPr lang="zh-CN" altLang="en-US" sz="2000" b="0" i="0" u="none" strike="noStrike" kern="0" cap="none" spc="-5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跌落报</a:t>
                      </a:r>
                      <a:r>
                        <a:rPr lang="zh-CN" altLang="en-US" sz="2000" b="0" i="0" u="none" strike="noStrike" kern="0" cap="none" spc="5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警</a:t>
                      </a:r>
                      <a:endParaRPr lang="zh-CN" altLang="en-US" sz="20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556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255270" indent="-255270" algn="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ClrTx/>
                        <a:buChar char="·"/>
                        <a:tabLst>
                          <a:tab pos="255270" algn="l"/>
                        </a:tabLst>
                      </a:pPr>
                      <a:r>
                        <a:rPr lang="zh-CN" altLang="en-US" sz="2000" b="0" i="0" u="none" strike="noStrike" kern="0" cap="none" spc="-1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电子围</a:t>
                      </a:r>
                      <a:r>
                        <a:rPr lang="zh-CN" altLang="en-US" sz="20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栏</a:t>
                      </a:r>
                      <a:endParaRPr lang="zh-CN" altLang="en-US" sz="20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556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439420" indent="-255905" algn="l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ClrTx/>
                        <a:buChar char="·"/>
                        <a:tabLst>
                          <a:tab pos="440055" algn="l"/>
                        </a:tabLst>
                      </a:pPr>
                      <a:r>
                        <a:rPr lang="zh-CN" altLang="en-US" sz="2000" b="0" i="0" u="none" strike="noStrike" kern="0" cap="none" spc="-5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轨迹回</a:t>
                      </a:r>
                      <a:r>
                        <a:rPr lang="zh-CN" altLang="en-US" sz="2000" b="0" i="0" u="none" strike="noStrike" kern="0" cap="none" spc="5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放</a:t>
                      </a:r>
                      <a:endParaRPr lang="zh-CN" altLang="en-US" sz="20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556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255270" indent="-255270" algn="r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ClrTx/>
                        <a:buChar char="·"/>
                        <a:tabLst>
                          <a:tab pos="255270" algn="l"/>
                        </a:tabLst>
                      </a:pPr>
                      <a:r>
                        <a:rPr lang="zh-CN" altLang="en-US" sz="2000" b="0" i="0" u="none" strike="noStrike" kern="0" cap="none" spc="-1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近电感</a:t>
                      </a:r>
                      <a:r>
                        <a:rPr lang="zh-CN" altLang="en-US" sz="20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应</a:t>
                      </a:r>
                      <a:endParaRPr lang="zh-CN" altLang="en-US" sz="20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556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</a:tr>
            </a:tbl>
          </a:graphicData>
        </a:graphic>
      </p:graphicFrame>
      <p:sp>
        <p:nvSpPr>
          <p:cNvPr id="2814" name="矩形"/>
          <p:cNvSpPr/>
          <p:nvPr/>
        </p:nvSpPr>
        <p:spPr>
          <a:xfrm>
            <a:off x="745235" y="4163566"/>
            <a:ext cx="2991612" cy="219456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15" name="曲线"/>
          <p:cNvSpPr/>
          <p:nvPr/>
        </p:nvSpPr>
        <p:spPr>
          <a:xfrm>
            <a:off x="735710" y="4154042"/>
            <a:ext cx="3011170" cy="22136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62" y="21600"/>
                </a:moveTo>
                <a:lnTo>
                  <a:pt x="34" y="21600"/>
                </a:lnTo>
                <a:lnTo>
                  <a:pt x="23" y="21597"/>
                </a:lnTo>
                <a:lnTo>
                  <a:pt x="14" y="21591"/>
                </a:lnTo>
                <a:lnTo>
                  <a:pt x="6" y="21580"/>
                </a:lnTo>
                <a:lnTo>
                  <a:pt x="1" y="21567"/>
                </a:lnTo>
                <a:lnTo>
                  <a:pt x="0" y="21553"/>
                </a:lnTo>
                <a:lnTo>
                  <a:pt x="0" y="46"/>
                </a:lnTo>
                <a:lnTo>
                  <a:pt x="34" y="0"/>
                </a:lnTo>
                <a:lnTo>
                  <a:pt x="21562" y="0"/>
                </a:lnTo>
                <a:lnTo>
                  <a:pt x="21596" y="46"/>
                </a:lnTo>
                <a:lnTo>
                  <a:pt x="68" y="46"/>
                </a:lnTo>
                <a:lnTo>
                  <a:pt x="34" y="92"/>
                </a:lnTo>
                <a:lnTo>
                  <a:pt x="68" y="92"/>
                </a:lnTo>
                <a:lnTo>
                  <a:pt x="68" y="21507"/>
                </a:lnTo>
                <a:lnTo>
                  <a:pt x="34" y="21507"/>
                </a:lnTo>
                <a:lnTo>
                  <a:pt x="68" y="21553"/>
                </a:lnTo>
                <a:lnTo>
                  <a:pt x="21596" y="21553"/>
                </a:lnTo>
                <a:lnTo>
                  <a:pt x="21594" y="21567"/>
                </a:lnTo>
                <a:lnTo>
                  <a:pt x="21589" y="21580"/>
                </a:lnTo>
                <a:lnTo>
                  <a:pt x="21582" y="21591"/>
                </a:lnTo>
                <a:lnTo>
                  <a:pt x="21572" y="21597"/>
                </a:lnTo>
                <a:lnTo>
                  <a:pt x="21562" y="21600"/>
                </a:lnTo>
                <a:lnTo>
                  <a:pt x="21562" y="21600"/>
                </a:lnTo>
                <a:close/>
                <a:moveTo>
                  <a:pt x="68" y="92"/>
                </a:moveTo>
                <a:lnTo>
                  <a:pt x="34" y="92"/>
                </a:lnTo>
                <a:lnTo>
                  <a:pt x="68" y="46"/>
                </a:lnTo>
                <a:lnTo>
                  <a:pt x="68" y="92"/>
                </a:lnTo>
                <a:lnTo>
                  <a:pt x="68" y="92"/>
                </a:lnTo>
                <a:close/>
                <a:moveTo>
                  <a:pt x="21528" y="92"/>
                </a:moveTo>
                <a:lnTo>
                  <a:pt x="68" y="92"/>
                </a:lnTo>
                <a:lnTo>
                  <a:pt x="68" y="46"/>
                </a:lnTo>
                <a:lnTo>
                  <a:pt x="21528" y="46"/>
                </a:lnTo>
                <a:lnTo>
                  <a:pt x="21528" y="92"/>
                </a:lnTo>
                <a:lnTo>
                  <a:pt x="21528" y="92"/>
                </a:lnTo>
                <a:close/>
                <a:moveTo>
                  <a:pt x="21528" y="21553"/>
                </a:moveTo>
                <a:lnTo>
                  <a:pt x="21528" y="46"/>
                </a:lnTo>
                <a:lnTo>
                  <a:pt x="21562" y="92"/>
                </a:lnTo>
                <a:lnTo>
                  <a:pt x="21596" y="92"/>
                </a:lnTo>
                <a:lnTo>
                  <a:pt x="21596" y="21507"/>
                </a:lnTo>
                <a:lnTo>
                  <a:pt x="21562" y="21507"/>
                </a:lnTo>
                <a:lnTo>
                  <a:pt x="21528" y="21553"/>
                </a:lnTo>
                <a:lnTo>
                  <a:pt x="21528" y="21553"/>
                </a:lnTo>
                <a:close/>
                <a:moveTo>
                  <a:pt x="21596" y="92"/>
                </a:moveTo>
                <a:lnTo>
                  <a:pt x="21562" y="92"/>
                </a:lnTo>
                <a:lnTo>
                  <a:pt x="21528" y="46"/>
                </a:lnTo>
                <a:lnTo>
                  <a:pt x="21596" y="46"/>
                </a:lnTo>
                <a:lnTo>
                  <a:pt x="21596" y="92"/>
                </a:lnTo>
                <a:lnTo>
                  <a:pt x="21596" y="92"/>
                </a:lnTo>
                <a:close/>
                <a:moveTo>
                  <a:pt x="68" y="21553"/>
                </a:moveTo>
                <a:lnTo>
                  <a:pt x="34" y="21507"/>
                </a:lnTo>
                <a:lnTo>
                  <a:pt x="68" y="21507"/>
                </a:lnTo>
                <a:lnTo>
                  <a:pt x="68" y="21553"/>
                </a:lnTo>
                <a:lnTo>
                  <a:pt x="68" y="21553"/>
                </a:lnTo>
                <a:close/>
                <a:moveTo>
                  <a:pt x="21528" y="21553"/>
                </a:moveTo>
                <a:lnTo>
                  <a:pt x="68" y="21553"/>
                </a:lnTo>
                <a:lnTo>
                  <a:pt x="68" y="21507"/>
                </a:lnTo>
                <a:lnTo>
                  <a:pt x="21528" y="21507"/>
                </a:lnTo>
                <a:lnTo>
                  <a:pt x="21528" y="21553"/>
                </a:lnTo>
                <a:lnTo>
                  <a:pt x="21528" y="21553"/>
                </a:lnTo>
                <a:close/>
                <a:moveTo>
                  <a:pt x="21596" y="21553"/>
                </a:moveTo>
                <a:lnTo>
                  <a:pt x="21528" y="21553"/>
                </a:lnTo>
                <a:lnTo>
                  <a:pt x="21562" y="21507"/>
                </a:lnTo>
                <a:lnTo>
                  <a:pt x="21596" y="21507"/>
                </a:lnTo>
                <a:lnTo>
                  <a:pt x="21596" y="21553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16" name="矩形"/>
          <p:cNvSpPr/>
          <p:nvPr/>
        </p:nvSpPr>
        <p:spPr>
          <a:xfrm>
            <a:off x="3919728" y="4819522"/>
            <a:ext cx="600455" cy="73151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17" name="矩形"/>
          <p:cNvSpPr/>
          <p:nvPr/>
        </p:nvSpPr>
        <p:spPr>
          <a:xfrm>
            <a:off x="4704588" y="4657344"/>
            <a:ext cx="1025651" cy="1054607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18" name="曲线"/>
          <p:cNvSpPr/>
          <p:nvPr/>
        </p:nvSpPr>
        <p:spPr>
          <a:xfrm>
            <a:off x="4695063" y="4647819"/>
            <a:ext cx="1045210" cy="107378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91" y="21597"/>
                </a:moveTo>
                <a:lnTo>
                  <a:pt x="98" y="21597"/>
                </a:lnTo>
                <a:lnTo>
                  <a:pt x="67" y="21592"/>
                </a:lnTo>
                <a:lnTo>
                  <a:pt x="40" y="21579"/>
                </a:lnTo>
                <a:lnTo>
                  <a:pt x="18" y="21557"/>
                </a:lnTo>
                <a:lnTo>
                  <a:pt x="4" y="21531"/>
                </a:lnTo>
                <a:lnTo>
                  <a:pt x="0" y="21501"/>
                </a:lnTo>
                <a:lnTo>
                  <a:pt x="0" y="95"/>
                </a:lnTo>
                <a:lnTo>
                  <a:pt x="98" y="0"/>
                </a:lnTo>
                <a:lnTo>
                  <a:pt x="21491" y="0"/>
                </a:lnTo>
                <a:lnTo>
                  <a:pt x="21589" y="95"/>
                </a:lnTo>
                <a:lnTo>
                  <a:pt x="196" y="95"/>
                </a:lnTo>
                <a:lnTo>
                  <a:pt x="98" y="191"/>
                </a:lnTo>
                <a:lnTo>
                  <a:pt x="196" y="191"/>
                </a:lnTo>
                <a:lnTo>
                  <a:pt x="196" y="21405"/>
                </a:lnTo>
                <a:lnTo>
                  <a:pt x="98" y="21405"/>
                </a:lnTo>
                <a:lnTo>
                  <a:pt x="196" y="21501"/>
                </a:lnTo>
                <a:lnTo>
                  <a:pt x="21589" y="21501"/>
                </a:lnTo>
                <a:lnTo>
                  <a:pt x="21584" y="21531"/>
                </a:lnTo>
                <a:lnTo>
                  <a:pt x="21570" y="21557"/>
                </a:lnTo>
                <a:lnTo>
                  <a:pt x="21548" y="21579"/>
                </a:lnTo>
                <a:lnTo>
                  <a:pt x="21521" y="21592"/>
                </a:lnTo>
                <a:lnTo>
                  <a:pt x="21491" y="21597"/>
                </a:lnTo>
                <a:lnTo>
                  <a:pt x="21491" y="21597"/>
                </a:lnTo>
                <a:close/>
                <a:moveTo>
                  <a:pt x="196" y="191"/>
                </a:moveTo>
                <a:lnTo>
                  <a:pt x="98" y="191"/>
                </a:lnTo>
                <a:lnTo>
                  <a:pt x="196" y="95"/>
                </a:lnTo>
                <a:lnTo>
                  <a:pt x="196" y="191"/>
                </a:lnTo>
                <a:lnTo>
                  <a:pt x="196" y="191"/>
                </a:lnTo>
                <a:close/>
                <a:moveTo>
                  <a:pt x="21392" y="191"/>
                </a:moveTo>
                <a:lnTo>
                  <a:pt x="196" y="191"/>
                </a:lnTo>
                <a:lnTo>
                  <a:pt x="196" y="95"/>
                </a:lnTo>
                <a:lnTo>
                  <a:pt x="21392" y="95"/>
                </a:lnTo>
                <a:lnTo>
                  <a:pt x="21392" y="191"/>
                </a:lnTo>
                <a:lnTo>
                  <a:pt x="21392" y="191"/>
                </a:lnTo>
                <a:close/>
                <a:moveTo>
                  <a:pt x="21392" y="21501"/>
                </a:moveTo>
                <a:lnTo>
                  <a:pt x="21392" y="95"/>
                </a:lnTo>
                <a:lnTo>
                  <a:pt x="21491" y="191"/>
                </a:lnTo>
                <a:lnTo>
                  <a:pt x="21589" y="191"/>
                </a:lnTo>
                <a:lnTo>
                  <a:pt x="21589" y="21405"/>
                </a:lnTo>
                <a:lnTo>
                  <a:pt x="21491" y="21405"/>
                </a:lnTo>
                <a:lnTo>
                  <a:pt x="21392" y="21501"/>
                </a:lnTo>
                <a:lnTo>
                  <a:pt x="21392" y="21501"/>
                </a:lnTo>
                <a:close/>
                <a:moveTo>
                  <a:pt x="21589" y="191"/>
                </a:moveTo>
                <a:lnTo>
                  <a:pt x="21491" y="191"/>
                </a:lnTo>
                <a:lnTo>
                  <a:pt x="21392" y="95"/>
                </a:lnTo>
                <a:lnTo>
                  <a:pt x="21589" y="95"/>
                </a:lnTo>
                <a:lnTo>
                  <a:pt x="21589" y="191"/>
                </a:lnTo>
                <a:lnTo>
                  <a:pt x="21589" y="191"/>
                </a:lnTo>
                <a:close/>
                <a:moveTo>
                  <a:pt x="196" y="21501"/>
                </a:moveTo>
                <a:lnTo>
                  <a:pt x="98" y="21405"/>
                </a:lnTo>
                <a:lnTo>
                  <a:pt x="196" y="21405"/>
                </a:lnTo>
                <a:lnTo>
                  <a:pt x="196" y="21501"/>
                </a:lnTo>
                <a:lnTo>
                  <a:pt x="196" y="21501"/>
                </a:lnTo>
                <a:close/>
                <a:moveTo>
                  <a:pt x="21392" y="21501"/>
                </a:moveTo>
                <a:lnTo>
                  <a:pt x="196" y="21501"/>
                </a:lnTo>
                <a:lnTo>
                  <a:pt x="196" y="21405"/>
                </a:lnTo>
                <a:lnTo>
                  <a:pt x="21392" y="21405"/>
                </a:lnTo>
                <a:lnTo>
                  <a:pt x="21392" y="21501"/>
                </a:lnTo>
                <a:lnTo>
                  <a:pt x="21392" y="21501"/>
                </a:lnTo>
                <a:close/>
                <a:moveTo>
                  <a:pt x="21589" y="21501"/>
                </a:moveTo>
                <a:lnTo>
                  <a:pt x="21392" y="21501"/>
                </a:lnTo>
                <a:lnTo>
                  <a:pt x="21491" y="21405"/>
                </a:lnTo>
                <a:lnTo>
                  <a:pt x="21589" y="21405"/>
                </a:lnTo>
                <a:lnTo>
                  <a:pt x="21589" y="21501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19" name="矩形"/>
          <p:cNvSpPr/>
          <p:nvPr/>
        </p:nvSpPr>
        <p:spPr>
          <a:xfrm>
            <a:off x="4777740" y="4238234"/>
            <a:ext cx="2166620" cy="59435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8318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65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收到指</a:t>
            </a:r>
            <a:r>
              <a:rPr lang="zh-CN" altLang="en-US" sz="1600" b="1" i="0" u="none" strike="noStrike" kern="1200" cap="none" spc="-5" baseline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令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44208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CN" altLang="en-US" sz="1400" b="1" i="0" u="none" strike="noStrike" kern="1200" cap="none" spc="0" baseline="0">
                <a:solidFill>
                  <a:srgbClr val="006F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实时传</a:t>
            </a:r>
            <a:r>
              <a:rPr lang="zh-CN" altLang="en-US" sz="1400" b="1" i="0" u="none" strike="noStrike" kern="1200" cap="none" spc="5" baseline="0">
                <a:solidFill>
                  <a:srgbClr val="006F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输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820" name="矩形"/>
          <p:cNvSpPr/>
          <p:nvPr/>
        </p:nvSpPr>
        <p:spPr>
          <a:xfrm>
            <a:off x="4798059" y="5650229"/>
            <a:ext cx="2190749" cy="406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465580" indent="0" algn="l">
              <a:lnSpc>
                <a:spcPts val="143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1400" b="1" i="0" u="none" strike="noStrike" kern="1200" cap="none" spc="0" baseline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语音指</a:t>
            </a:r>
            <a:r>
              <a:rPr lang="zh-CN" altLang="en-US" sz="1400" b="1" i="0" u="none" strike="noStrike" kern="1200" cap="none" spc="5" baseline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挥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indent="0" algn="l">
              <a:lnSpc>
                <a:spcPts val="166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管理人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员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821" name="曲线"/>
          <p:cNvSpPr/>
          <p:nvPr/>
        </p:nvSpPr>
        <p:spPr>
          <a:xfrm>
            <a:off x="6086346" y="4997245"/>
            <a:ext cx="1111885" cy="1143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185" y="8330"/>
                </a:moveTo>
                <a:lnTo>
                  <a:pt x="19489" y="4468"/>
                </a:lnTo>
                <a:lnTo>
                  <a:pt x="19365" y="2397"/>
                </a:lnTo>
                <a:lnTo>
                  <a:pt x="19370" y="1898"/>
                </a:lnTo>
                <a:lnTo>
                  <a:pt x="19584" y="0"/>
                </a:lnTo>
                <a:lnTo>
                  <a:pt x="19637" y="0"/>
                </a:lnTo>
                <a:lnTo>
                  <a:pt x="19686" y="98"/>
                </a:lnTo>
                <a:lnTo>
                  <a:pt x="19736" y="311"/>
                </a:lnTo>
                <a:lnTo>
                  <a:pt x="21165" y="8243"/>
                </a:lnTo>
                <a:lnTo>
                  <a:pt x="21098" y="8243"/>
                </a:lnTo>
                <a:lnTo>
                  <a:pt x="20185" y="8330"/>
                </a:lnTo>
                <a:lnTo>
                  <a:pt x="20185" y="8330"/>
                </a:lnTo>
                <a:close/>
                <a:moveTo>
                  <a:pt x="20610" y="10690"/>
                </a:moveTo>
                <a:lnTo>
                  <a:pt x="20185" y="8330"/>
                </a:lnTo>
                <a:lnTo>
                  <a:pt x="21098" y="8243"/>
                </a:lnTo>
                <a:lnTo>
                  <a:pt x="21098" y="8582"/>
                </a:lnTo>
                <a:lnTo>
                  <a:pt x="20974" y="8582"/>
                </a:lnTo>
                <a:lnTo>
                  <a:pt x="20610" y="10690"/>
                </a:lnTo>
                <a:lnTo>
                  <a:pt x="20610" y="10690"/>
                </a:lnTo>
                <a:close/>
                <a:moveTo>
                  <a:pt x="19606" y="21573"/>
                </a:moveTo>
                <a:lnTo>
                  <a:pt x="19382" y="19219"/>
                </a:lnTo>
                <a:lnTo>
                  <a:pt x="19386" y="18717"/>
                </a:lnTo>
                <a:lnTo>
                  <a:pt x="20190" y="13130"/>
                </a:lnTo>
                <a:lnTo>
                  <a:pt x="21102" y="13043"/>
                </a:lnTo>
                <a:lnTo>
                  <a:pt x="21098" y="8243"/>
                </a:lnTo>
                <a:lnTo>
                  <a:pt x="21165" y="8243"/>
                </a:lnTo>
                <a:lnTo>
                  <a:pt x="21590" y="10598"/>
                </a:lnTo>
                <a:lnTo>
                  <a:pt x="19755" y="21244"/>
                </a:lnTo>
                <a:lnTo>
                  <a:pt x="19708" y="21455"/>
                </a:lnTo>
                <a:lnTo>
                  <a:pt x="19657" y="21566"/>
                </a:lnTo>
                <a:lnTo>
                  <a:pt x="19606" y="21573"/>
                </a:lnTo>
                <a:lnTo>
                  <a:pt x="19606" y="21573"/>
                </a:lnTo>
                <a:close/>
                <a:moveTo>
                  <a:pt x="4" y="15038"/>
                </a:moveTo>
                <a:lnTo>
                  <a:pt x="0" y="10238"/>
                </a:lnTo>
                <a:lnTo>
                  <a:pt x="20185" y="8330"/>
                </a:lnTo>
                <a:lnTo>
                  <a:pt x="20610" y="10690"/>
                </a:lnTo>
                <a:lnTo>
                  <a:pt x="20190" y="13130"/>
                </a:lnTo>
                <a:lnTo>
                  <a:pt x="4" y="15038"/>
                </a:lnTo>
                <a:lnTo>
                  <a:pt x="4" y="15038"/>
                </a:lnTo>
                <a:close/>
                <a:moveTo>
                  <a:pt x="20978" y="12729"/>
                </a:moveTo>
                <a:lnTo>
                  <a:pt x="20610" y="10690"/>
                </a:lnTo>
                <a:lnTo>
                  <a:pt x="20974" y="8582"/>
                </a:lnTo>
                <a:lnTo>
                  <a:pt x="20978" y="12729"/>
                </a:lnTo>
                <a:lnTo>
                  <a:pt x="20978" y="12729"/>
                </a:lnTo>
                <a:close/>
                <a:moveTo>
                  <a:pt x="21102" y="12729"/>
                </a:moveTo>
                <a:lnTo>
                  <a:pt x="20978" y="12729"/>
                </a:lnTo>
                <a:lnTo>
                  <a:pt x="20974" y="8582"/>
                </a:lnTo>
                <a:lnTo>
                  <a:pt x="21098" y="8582"/>
                </a:lnTo>
                <a:lnTo>
                  <a:pt x="21102" y="12729"/>
                </a:lnTo>
                <a:lnTo>
                  <a:pt x="21102" y="12729"/>
                </a:lnTo>
                <a:close/>
                <a:moveTo>
                  <a:pt x="20190" y="13130"/>
                </a:moveTo>
                <a:lnTo>
                  <a:pt x="20610" y="10690"/>
                </a:lnTo>
                <a:lnTo>
                  <a:pt x="20978" y="12729"/>
                </a:lnTo>
                <a:lnTo>
                  <a:pt x="21102" y="12729"/>
                </a:lnTo>
                <a:lnTo>
                  <a:pt x="21102" y="13043"/>
                </a:lnTo>
                <a:lnTo>
                  <a:pt x="20190" y="13130"/>
                </a:lnTo>
                <a:close/>
              </a:path>
            </a:pathLst>
          </a:custGeom>
          <a:solidFill>
            <a:srgbClr val="006FC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22" name="曲线"/>
          <p:cNvSpPr/>
          <p:nvPr/>
        </p:nvSpPr>
        <p:spPr>
          <a:xfrm>
            <a:off x="6042025" y="5377776"/>
            <a:ext cx="1111885" cy="1143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88" y="21573"/>
                </a:moveTo>
                <a:lnTo>
                  <a:pt x="1937" y="21568"/>
                </a:lnTo>
                <a:lnTo>
                  <a:pt x="1886" y="21460"/>
                </a:lnTo>
                <a:lnTo>
                  <a:pt x="1839" y="21251"/>
                </a:lnTo>
                <a:lnTo>
                  <a:pt x="0" y="10687"/>
                </a:lnTo>
                <a:lnTo>
                  <a:pt x="1851" y="307"/>
                </a:lnTo>
                <a:lnTo>
                  <a:pt x="1898" y="103"/>
                </a:lnTo>
                <a:lnTo>
                  <a:pt x="1948" y="0"/>
                </a:lnTo>
                <a:lnTo>
                  <a:pt x="2000" y="0"/>
                </a:lnTo>
                <a:lnTo>
                  <a:pt x="2221" y="2387"/>
                </a:lnTo>
                <a:lnTo>
                  <a:pt x="2215" y="2887"/>
                </a:lnTo>
                <a:lnTo>
                  <a:pt x="1411" y="8311"/>
                </a:lnTo>
                <a:lnTo>
                  <a:pt x="490" y="8311"/>
                </a:lnTo>
                <a:lnTo>
                  <a:pt x="488" y="13111"/>
                </a:lnTo>
                <a:lnTo>
                  <a:pt x="1400" y="13156"/>
                </a:lnTo>
                <a:lnTo>
                  <a:pt x="2090" y="17119"/>
                </a:lnTo>
                <a:lnTo>
                  <a:pt x="2212" y="19209"/>
                </a:lnTo>
                <a:lnTo>
                  <a:pt x="2206" y="19706"/>
                </a:lnTo>
                <a:lnTo>
                  <a:pt x="2039" y="21475"/>
                </a:lnTo>
                <a:lnTo>
                  <a:pt x="1988" y="21573"/>
                </a:lnTo>
                <a:lnTo>
                  <a:pt x="1988" y="21573"/>
                </a:lnTo>
                <a:close/>
                <a:moveTo>
                  <a:pt x="1400" y="13156"/>
                </a:moveTo>
                <a:lnTo>
                  <a:pt x="488" y="13111"/>
                </a:lnTo>
                <a:lnTo>
                  <a:pt x="490" y="8311"/>
                </a:lnTo>
                <a:lnTo>
                  <a:pt x="1403" y="8356"/>
                </a:lnTo>
                <a:lnTo>
                  <a:pt x="1352" y="8644"/>
                </a:lnTo>
                <a:lnTo>
                  <a:pt x="615" y="8644"/>
                </a:lnTo>
                <a:lnTo>
                  <a:pt x="612" y="12791"/>
                </a:lnTo>
                <a:lnTo>
                  <a:pt x="1337" y="12791"/>
                </a:lnTo>
                <a:lnTo>
                  <a:pt x="1400" y="13156"/>
                </a:lnTo>
                <a:lnTo>
                  <a:pt x="1400" y="13156"/>
                </a:lnTo>
                <a:close/>
                <a:moveTo>
                  <a:pt x="1403" y="8356"/>
                </a:moveTo>
                <a:lnTo>
                  <a:pt x="490" y="8311"/>
                </a:lnTo>
                <a:lnTo>
                  <a:pt x="1411" y="8311"/>
                </a:lnTo>
                <a:lnTo>
                  <a:pt x="1403" y="8356"/>
                </a:lnTo>
                <a:lnTo>
                  <a:pt x="1403" y="8356"/>
                </a:lnTo>
                <a:close/>
                <a:moveTo>
                  <a:pt x="21586" y="14167"/>
                </a:moveTo>
                <a:lnTo>
                  <a:pt x="1400" y="13156"/>
                </a:lnTo>
                <a:lnTo>
                  <a:pt x="979" y="10736"/>
                </a:lnTo>
                <a:lnTo>
                  <a:pt x="1403" y="8356"/>
                </a:lnTo>
                <a:lnTo>
                  <a:pt x="21588" y="9367"/>
                </a:lnTo>
                <a:lnTo>
                  <a:pt x="21586" y="14167"/>
                </a:lnTo>
                <a:lnTo>
                  <a:pt x="21586" y="14167"/>
                </a:lnTo>
                <a:close/>
                <a:moveTo>
                  <a:pt x="612" y="12791"/>
                </a:moveTo>
                <a:lnTo>
                  <a:pt x="615" y="8644"/>
                </a:lnTo>
                <a:lnTo>
                  <a:pt x="979" y="10736"/>
                </a:lnTo>
                <a:lnTo>
                  <a:pt x="612" y="12791"/>
                </a:lnTo>
                <a:lnTo>
                  <a:pt x="612" y="12791"/>
                </a:lnTo>
                <a:close/>
                <a:moveTo>
                  <a:pt x="979" y="10736"/>
                </a:moveTo>
                <a:lnTo>
                  <a:pt x="615" y="8644"/>
                </a:lnTo>
                <a:lnTo>
                  <a:pt x="1352" y="8644"/>
                </a:lnTo>
                <a:lnTo>
                  <a:pt x="979" y="10736"/>
                </a:lnTo>
                <a:lnTo>
                  <a:pt x="979" y="10736"/>
                </a:lnTo>
                <a:close/>
                <a:moveTo>
                  <a:pt x="1337" y="12791"/>
                </a:moveTo>
                <a:lnTo>
                  <a:pt x="612" y="12791"/>
                </a:lnTo>
                <a:lnTo>
                  <a:pt x="979" y="10736"/>
                </a:lnTo>
                <a:lnTo>
                  <a:pt x="1337" y="12791"/>
                </a:lnTo>
                <a:close/>
              </a:path>
            </a:pathLst>
          </a:custGeom>
          <a:solidFill>
            <a:srgbClr val="E6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23" name="矩形"/>
          <p:cNvSpPr/>
          <p:nvPr/>
        </p:nvSpPr>
        <p:spPr>
          <a:xfrm>
            <a:off x="7833359" y="4224528"/>
            <a:ext cx="3028188" cy="1764791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24" name="曲线"/>
          <p:cNvSpPr/>
          <p:nvPr/>
        </p:nvSpPr>
        <p:spPr>
          <a:xfrm>
            <a:off x="7823834" y="4215003"/>
            <a:ext cx="3047364" cy="17843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9" y="21593"/>
                </a:moveTo>
                <a:lnTo>
                  <a:pt x="0" y="21593"/>
                </a:lnTo>
                <a:lnTo>
                  <a:pt x="0" y="0"/>
                </a:lnTo>
                <a:lnTo>
                  <a:pt x="21599" y="0"/>
                </a:lnTo>
                <a:lnTo>
                  <a:pt x="21599" y="57"/>
                </a:lnTo>
                <a:lnTo>
                  <a:pt x="67" y="57"/>
                </a:lnTo>
                <a:lnTo>
                  <a:pt x="33" y="115"/>
                </a:lnTo>
                <a:lnTo>
                  <a:pt x="67" y="115"/>
                </a:lnTo>
                <a:lnTo>
                  <a:pt x="67" y="21478"/>
                </a:lnTo>
                <a:lnTo>
                  <a:pt x="33" y="21478"/>
                </a:lnTo>
                <a:lnTo>
                  <a:pt x="67" y="21536"/>
                </a:lnTo>
                <a:lnTo>
                  <a:pt x="21599" y="21536"/>
                </a:lnTo>
                <a:lnTo>
                  <a:pt x="21599" y="21593"/>
                </a:lnTo>
                <a:lnTo>
                  <a:pt x="21599" y="21593"/>
                </a:lnTo>
                <a:close/>
                <a:moveTo>
                  <a:pt x="67" y="115"/>
                </a:moveTo>
                <a:lnTo>
                  <a:pt x="33" y="115"/>
                </a:lnTo>
                <a:lnTo>
                  <a:pt x="67" y="57"/>
                </a:lnTo>
                <a:lnTo>
                  <a:pt x="67" y="115"/>
                </a:lnTo>
                <a:lnTo>
                  <a:pt x="67" y="115"/>
                </a:lnTo>
                <a:close/>
                <a:moveTo>
                  <a:pt x="21531" y="115"/>
                </a:moveTo>
                <a:lnTo>
                  <a:pt x="67" y="115"/>
                </a:lnTo>
                <a:lnTo>
                  <a:pt x="67" y="57"/>
                </a:lnTo>
                <a:lnTo>
                  <a:pt x="21531" y="57"/>
                </a:lnTo>
                <a:lnTo>
                  <a:pt x="21531" y="115"/>
                </a:lnTo>
                <a:lnTo>
                  <a:pt x="21531" y="115"/>
                </a:lnTo>
                <a:close/>
                <a:moveTo>
                  <a:pt x="21531" y="21536"/>
                </a:moveTo>
                <a:lnTo>
                  <a:pt x="21531" y="57"/>
                </a:lnTo>
                <a:lnTo>
                  <a:pt x="21565" y="115"/>
                </a:lnTo>
                <a:lnTo>
                  <a:pt x="21599" y="115"/>
                </a:lnTo>
                <a:lnTo>
                  <a:pt x="21599" y="21478"/>
                </a:lnTo>
                <a:lnTo>
                  <a:pt x="21565" y="21478"/>
                </a:lnTo>
                <a:lnTo>
                  <a:pt x="21531" y="21536"/>
                </a:lnTo>
                <a:lnTo>
                  <a:pt x="21531" y="21536"/>
                </a:lnTo>
                <a:close/>
                <a:moveTo>
                  <a:pt x="21599" y="115"/>
                </a:moveTo>
                <a:lnTo>
                  <a:pt x="21565" y="115"/>
                </a:lnTo>
                <a:lnTo>
                  <a:pt x="21531" y="57"/>
                </a:lnTo>
                <a:lnTo>
                  <a:pt x="21599" y="57"/>
                </a:lnTo>
                <a:lnTo>
                  <a:pt x="21599" y="115"/>
                </a:lnTo>
                <a:lnTo>
                  <a:pt x="21599" y="115"/>
                </a:lnTo>
                <a:close/>
                <a:moveTo>
                  <a:pt x="67" y="21536"/>
                </a:moveTo>
                <a:lnTo>
                  <a:pt x="33" y="21478"/>
                </a:lnTo>
                <a:lnTo>
                  <a:pt x="67" y="21478"/>
                </a:lnTo>
                <a:lnTo>
                  <a:pt x="67" y="21536"/>
                </a:lnTo>
                <a:lnTo>
                  <a:pt x="67" y="21536"/>
                </a:lnTo>
                <a:close/>
                <a:moveTo>
                  <a:pt x="21531" y="21536"/>
                </a:moveTo>
                <a:lnTo>
                  <a:pt x="67" y="21536"/>
                </a:lnTo>
                <a:lnTo>
                  <a:pt x="67" y="21478"/>
                </a:lnTo>
                <a:lnTo>
                  <a:pt x="21531" y="21478"/>
                </a:lnTo>
                <a:lnTo>
                  <a:pt x="21531" y="21536"/>
                </a:lnTo>
                <a:lnTo>
                  <a:pt x="21531" y="21536"/>
                </a:lnTo>
                <a:close/>
                <a:moveTo>
                  <a:pt x="21599" y="21536"/>
                </a:moveTo>
                <a:lnTo>
                  <a:pt x="21531" y="21536"/>
                </a:lnTo>
                <a:lnTo>
                  <a:pt x="21565" y="21478"/>
                </a:lnTo>
                <a:lnTo>
                  <a:pt x="21599" y="21478"/>
                </a:lnTo>
                <a:lnTo>
                  <a:pt x="21599" y="21536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25" name="矩形"/>
          <p:cNvSpPr/>
          <p:nvPr/>
        </p:nvSpPr>
        <p:spPr>
          <a:xfrm>
            <a:off x="8987155" y="6017895"/>
            <a:ext cx="93980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指挥中心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826" name="曲线"/>
          <p:cNvSpPr/>
          <p:nvPr/>
        </p:nvSpPr>
        <p:spPr>
          <a:xfrm>
            <a:off x="3034346" y="1555572"/>
            <a:ext cx="1210310" cy="4013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5" y="0"/>
                </a:lnTo>
                <a:lnTo>
                  <a:pt x="21595" y="21572"/>
                </a:lnTo>
                <a:lnTo>
                  <a:pt x="0" y="21572"/>
                </a:lnTo>
                <a:lnTo>
                  <a:pt x="0" y="0"/>
                </a:lnTo>
                <a:close/>
              </a:path>
            </a:pathLst>
          </a:cu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27" name="矩形"/>
          <p:cNvSpPr/>
          <p:nvPr/>
        </p:nvSpPr>
        <p:spPr>
          <a:xfrm>
            <a:off x="3034029" y="1555572"/>
            <a:ext cx="1210944" cy="298450"/>
          </a:xfrm>
          <a:prstGeom prst="rect">
            <a:avLst/>
          </a:pr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74930" indent="0" algn="l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用户需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求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4291964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物的不安全状态：塔吊监</a:t>
            </a:r>
            <a:r>
              <a:rPr lang="zh-CN" altLang="en-US" sz="2800" spc="-5">
                <a:ea typeface="微软雅黑" panose="020B0503020204020204" charset="-122"/>
              </a:rPr>
              <a:t>测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830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18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31" name="曲线"/>
          <p:cNvSpPr/>
          <p:nvPr/>
        </p:nvSpPr>
        <p:spPr>
          <a:xfrm>
            <a:off x="8547798" y="1547190"/>
            <a:ext cx="2961005" cy="1492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570"/>
                </a:moveTo>
                <a:lnTo>
                  <a:pt x="21600" y="21570"/>
                </a:lnTo>
                <a:lnTo>
                  <a:pt x="21600" y="0"/>
                </a:lnTo>
                <a:lnTo>
                  <a:pt x="0" y="0"/>
                </a:lnTo>
                <a:lnTo>
                  <a:pt x="0" y="21570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32" name="曲线"/>
          <p:cNvSpPr/>
          <p:nvPr/>
        </p:nvSpPr>
        <p:spPr>
          <a:xfrm>
            <a:off x="7326058" y="1630679"/>
            <a:ext cx="12064" cy="660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434"/>
                </a:moveTo>
                <a:lnTo>
                  <a:pt x="20916" y="21434"/>
                </a:lnTo>
                <a:lnTo>
                  <a:pt x="20916" y="0"/>
                </a:lnTo>
                <a:lnTo>
                  <a:pt x="0" y="0"/>
                </a:lnTo>
                <a:lnTo>
                  <a:pt x="0" y="21434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33" name="矩形"/>
          <p:cNvSpPr/>
          <p:nvPr/>
        </p:nvSpPr>
        <p:spPr>
          <a:xfrm>
            <a:off x="629411" y="1493056"/>
            <a:ext cx="6260591" cy="43673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34" name="曲线"/>
          <p:cNvSpPr/>
          <p:nvPr/>
        </p:nvSpPr>
        <p:spPr>
          <a:xfrm>
            <a:off x="619886" y="1249299"/>
            <a:ext cx="6280150" cy="46888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1" y="21598"/>
                </a:moveTo>
                <a:lnTo>
                  <a:pt x="16" y="21598"/>
                </a:lnTo>
                <a:lnTo>
                  <a:pt x="11" y="21597"/>
                </a:lnTo>
                <a:lnTo>
                  <a:pt x="6" y="21594"/>
                </a:lnTo>
                <a:lnTo>
                  <a:pt x="3" y="21589"/>
                </a:lnTo>
                <a:lnTo>
                  <a:pt x="0" y="21583"/>
                </a:lnTo>
                <a:lnTo>
                  <a:pt x="0" y="21576"/>
                </a:lnTo>
                <a:lnTo>
                  <a:pt x="0" y="21"/>
                </a:lnTo>
                <a:lnTo>
                  <a:pt x="16" y="0"/>
                </a:lnTo>
                <a:lnTo>
                  <a:pt x="21581" y="0"/>
                </a:lnTo>
                <a:lnTo>
                  <a:pt x="21598" y="21"/>
                </a:lnTo>
                <a:lnTo>
                  <a:pt x="32" y="21"/>
                </a:lnTo>
                <a:lnTo>
                  <a:pt x="16" y="43"/>
                </a:lnTo>
                <a:lnTo>
                  <a:pt x="32" y="43"/>
                </a:lnTo>
                <a:lnTo>
                  <a:pt x="32" y="21554"/>
                </a:lnTo>
                <a:lnTo>
                  <a:pt x="16" y="21554"/>
                </a:lnTo>
                <a:lnTo>
                  <a:pt x="32" y="21576"/>
                </a:lnTo>
                <a:lnTo>
                  <a:pt x="21598" y="21576"/>
                </a:lnTo>
                <a:lnTo>
                  <a:pt x="21597" y="21583"/>
                </a:lnTo>
                <a:lnTo>
                  <a:pt x="21595" y="21589"/>
                </a:lnTo>
                <a:lnTo>
                  <a:pt x="21591" y="21594"/>
                </a:lnTo>
                <a:lnTo>
                  <a:pt x="21586" y="21597"/>
                </a:lnTo>
                <a:lnTo>
                  <a:pt x="21581" y="21598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35" name="曲线"/>
          <p:cNvSpPr/>
          <p:nvPr/>
        </p:nvSpPr>
        <p:spPr>
          <a:xfrm>
            <a:off x="629411" y="1256442"/>
            <a:ext cx="626109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36" name="曲线"/>
          <p:cNvSpPr/>
          <p:nvPr/>
        </p:nvSpPr>
        <p:spPr>
          <a:xfrm>
            <a:off x="6894765" y="1254060"/>
            <a:ext cx="0" cy="467931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37" name="曲线"/>
          <p:cNvSpPr/>
          <p:nvPr/>
        </p:nvSpPr>
        <p:spPr>
          <a:xfrm>
            <a:off x="629411" y="5930740"/>
            <a:ext cx="626109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38" name="矩形"/>
          <p:cNvSpPr/>
          <p:nvPr/>
        </p:nvSpPr>
        <p:spPr>
          <a:xfrm>
            <a:off x="7703819" y="3345179"/>
            <a:ext cx="3444239" cy="258317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39" name="曲线"/>
          <p:cNvSpPr/>
          <p:nvPr/>
        </p:nvSpPr>
        <p:spPr>
          <a:xfrm>
            <a:off x="7694294" y="3335654"/>
            <a:ext cx="3463289" cy="260223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70" y="21600"/>
                </a:moveTo>
                <a:lnTo>
                  <a:pt x="29" y="21600"/>
                </a:lnTo>
                <a:lnTo>
                  <a:pt x="20" y="21598"/>
                </a:lnTo>
                <a:lnTo>
                  <a:pt x="12" y="21592"/>
                </a:lnTo>
                <a:lnTo>
                  <a:pt x="5" y="21583"/>
                </a:lnTo>
                <a:lnTo>
                  <a:pt x="1" y="21572"/>
                </a:lnTo>
                <a:lnTo>
                  <a:pt x="0" y="21560"/>
                </a:lnTo>
                <a:lnTo>
                  <a:pt x="0" y="39"/>
                </a:lnTo>
                <a:lnTo>
                  <a:pt x="29" y="0"/>
                </a:lnTo>
                <a:lnTo>
                  <a:pt x="21570" y="0"/>
                </a:lnTo>
                <a:lnTo>
                  <a:pt x="21599" y="39"/>
                </a:lnTo>
                <a:lnTo>
                  <a:pt x="59" y="39"/>
                </a:lnTo>
                <a:lnTo>
                  <a:pt x="29" y="79"/>
                </a:lnTo>
                <a:lnTo>
                  <a:pt x="59" y="79"/>
                </a:lnTo>
                <a:lnTo>
                  <a:pt x="59" y="21520"/>
                </a:lnTo>
                <a:lnTo>
                  <a:pt x="29" y="21520"/>
                </a:lnTo>
                <a:lnTo>
                  <a:pt x="59" y="21560"/>
                </a:lnTo>
                <a:lnTo>
                  <a:pt x="21599" y="21560"/>
                </a:lnTo>
                <a:lnTo>
                  <a:pt x="21598" y="21572"/>
                </a:lnTo>
                <a:lnTo>
                  <a:pt x="21594" y="21583"/>
                </a:lnTo>
                <a:lnTo>
                  <a:pt x="21587" y="21592"/>
                </a:lnTo>
                <a:lnTo>
                  <a:pt x="21579" y="21598"/>
                </a:lnTo>
                <a:lnTo>
                  <a:pt x="21570" y="2160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40" name="曲线"/>
          <p:cNvSpPr/>
          <p:nvPr/>
        </p:nvSpPr>
        <p:spPr>
          <a:xfrm>
            <a:off x="7703819" y="3342798"/>
            <a:ext cx="344424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41" name="曲线"/>
          <p:cNvSpPr/>
          <p:nvPr/>
        </p:nvSpPr>
        <p:spPr>
          <a:xfrm>
            <a:off x="11152823" y="3340417"/>
            <a:ext cx="0" cy="259270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42" name="曲线"/>
          <p:cNvSpPr/>
          <p:nvPr/>
        </p:nvSpPr>
        <p:spPr>
          <a:xfrm>
            <a:off x="7703819" y="5930740"/>
            <a:ext cx="344424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43" name="矩形"/>
          <p:cNvSpPr/>
          <p:nvPr/>
        </p:nvSpPr>
        <p:spPr>
          <a:xfrm>
            <a:off x="11496357" y="2113864"/>
            <a:ext cx="126999" cy="250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44" name="矩形"/>
          <p:cNvSpPr/>
          <p:nvPr/>
        </p:nvSpPr>
        <p:spPr>
          <a:xfrm>
            <a:off x="11496357" y="2479624"/>
            <a:ext cx="126999" cy="250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45" name="矩形"/>
          <p:cNvSpPr/>
          <p:nvPr/>
        </p:nvSpPr>
        <p:spPr>
          <a:xfrm>
            <a:off x="7326058" y="1696669"/>
            <a:ext cx="4183379" cy="1437005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10795" rIns="0" bIns="0" anchor="t" anchorCtr="0">
            <a:spAutoFit/>
          </a:bodyPr>
          <a:lstStyle/>
          <a:p>
            <a:pPr marL="12065" indent="0" algn="l">
              <a:lnSpc>
                <a:spcPts val="2720"/>
              </a:lnSpc>
              <a:spcBef>
                <a:spcPts val="85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采集塔吊运行实时数据并对超标数据进行预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警 </a:t>
            </a:r>
            <a:r>
              <a:rPr lang="zh-CN" altLang="en-US" sz="1600" b="0" i="0" u="none" strike="noStrike" kern="1200" cap="none" spc="4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告警</a:t>
            </a:r>
            <a:r>
              <a:rPr lang="zh-CN" altLang="en-US" sz="1600" b="0" i="0" u="none" strike="noStrike" kern="1200" cap="none" spc="4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，从而实现规范作业，同时配备司机身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份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065" indent="0" algn="l">
              <a:lnSpc>
                <a:spcPts val="288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4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识别</a:t>
            </a:r>
            <a:r>
              <a:rPr lang="zh-CN" altLang="en-US" sz="1600" b="0" i="0" u="none" strike="noStrike" kern="1200" cap="none" spc="4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设备，联动司机备案库，确保专人专机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避免外来人员操作引发安全事故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846" name="曲线"/>
          <p:cNvSpPr/>
          <p:nvPr/>
        </p:nvSpPr>
        <p:spPr>
          <a:xfrm>
            <a:off x="7337742" y="1295857"/>
            <a:ext cx="1210310" cy="4013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5" y="0"/>
                </a:lnTo>
                <a:lnTo>
                  <a:pt x="21595" y="21572"/>
                </a:lnTo>
                <a:lnTo>
                  <a:pt x="0" y="21572"/>
                </a:lnTo>
                <a:lnTo>
                  <a:pt x="0" y="0"/>
                </a:lnTo>
                <a:close/>
              </a:path>
            </a:pathLst>
          </a:cu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47" name="曲线"/>
          <p:cNvSpPr/>
          <p:nvPr/>
        </p:nvSpPr>
        <p:spPr>
          <a:xfrm>
            <a:off x="7325868" y="1377696"/>
            <a:ext cx="1181100" cy="25336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67"/>
                </a:lnTo>
                <a:lnTo>
                  <a:pt x="0" y="21567"/>
                </a:lnTo>
                <a:lnTo>
                  <a:pt x="0" y="0"/>
                </a:lnTo>
                <a:close/>
              </a:path>
            </a:pathLst>
          </a:cu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48" name="矩形"/>
          <p:cNvSpPr/>
          <p:nvPr/>
        </p:nvSpPr>
        <p:spPr>
          <a:xfrm>
            <a:off x="7326058" y="1302384"/>
            <a:ext cx="1221739" cy="3270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7937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2100" b="1" i="0" u="none" strike="noStrike" kern="1200" cap="none" spc="12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用户需</a:t>
            </a:r>
            <a:r>
              <a:rPr lang="zh-CN" altLang="en-US" sz="21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求</a:t>
            </a:r>
            <a:endParaRPr lang="zh-CN" altLang="en-US" sz="21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46475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物的不安全状态：升降机监</a:t>
            </a:r>
            <a:r>
              <a:rPr lang="zh-CN" altLang="en-US" sz="2800" spc="-5">
                <a:ea typeface="微软雅黑" panose="020B0503020204020204" charset="-122"/>
              </a:rPr>
              <a:t>测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851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19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52" name="曲线"/>
          <p:cNvSpPr/>
          <p:nvPr/>
        </p:nvSpPr>
        <p:spPr>
          <a:xfrm>
            <a:off x="8339455" y="1895475"/>
            <a:ext cx="3202305" cy="6794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438"/>
                </a:moveTo>
                <a:lnTo>
                  <a:pt x="21600" y="21438"/>
                </a:lnTo>
                <a:lnTo>
                  <a:pt x="21600" y="0"/>
                </a:lnTo>
                <a:lnTo>
                  <a:pt x="0" y="0"/>
                </a:lnTo>
                <a:lnTo>
                  <a:pt x="0" y="21438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53" name="曲线"/>
          <p:cNvSpPr/>
          <p:nvPr/>
        </p:nvSpPr>
        <p:spPr>
          <a:xfrm>
            <a:off x="7128508" y="1895475"/>
            <a:ext cx="1270" cy="6794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438"/>
                </a:moveTo>
                <a:lnTo>
                  <a:pt x="15124" y="21438"/>
                </a:lnTo>
                <a:lnTo>
                  <a:pt x="15124" y="0"/>
                </a:lnTo>
                <a:lnTo>
                  <a:pt x="0" y="0"/>
                </a:lnTo>
                <a:lnTo>
                  <a:pt x="0" y="21438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54" name="矩形"/>
          <p:cNvSpPr/>
          <p:nvPr/>
        </p:nvSpPr>
        <p:spPr>
          <a:xfrm>
            <a:off x="670559" y="1531352"/>
            <a:ext cx="6118576" cy="474419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55" name="曲线"/>
          <p:cNvSpPr/>
          <p:nvPr/>
        </p:nvSpPr>
        <p:spPr>
          <a:xfrm>
            <a:off x="661034" y="1403221"/>
            <a:ext cx="6214110" cy="492633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3" y="21599"/>
                </a:moveTo>
                <a:lnTo>
                  <a:pt x="16" y="21599"/>
                </a:lnTo>
                <a:lnTo>
                  <a:pt x="11" y="21598"/>
                </a:lnTo>
                <a:lnTo>
                  <a:pt x="6" y="21595"/>
                </a:lnTo>
                <a:lnTo>
                  <a:pt x="3" y="21591"/>
                </a:lnTo>
                <a:lnTo>
                  <a:pt x="0" y="21585"/>
                </a:lnTo>
                <a:lnTo>
                  <a:pt x="0" y="21579"/>
                </a:lnTo>
                <a:lnTo>
                  <a:pt x="0" y="20"/>
                </a:lnTo>
                <a:lnTo>
                  <a:pt x="16" y="0"/>
                </a:lnTo>
                <a:lnTo>
                  <a:pt x="21583" y="0"/>
                </a:lnTo>
                <a:lnTo>
                  <a:pt x="21600" y="20"/>
                </a:lnTo>
                <a:lnTo>
                  <a:pt x="33" y="20"/>
                </a:lnTo>
                <a:lnTo>
                  <a:pt x="16" y="41"/>
                </a:lnTo>
                <a:lnTo>
                  <a:pt x="33" y="41"/>
                </a:lnTo>
                <a:lnTo>
                  <a:pt x="33" y="21558"/>
                </a:lnTo>
                <a:lnTo>
                  <a:pt x="16" y="21558"/>
                </a:lnTo>
                <a:lnTo>
                  <a:pt x="33" y="21579"/>
                </a:lnTo>
                <a:lnTo>
                  <a:pt x="21600" y="21579"/>
                </a:lnTo>
                <a:lnTo>
                  <a:pt x="21599" y="21585"/>
                </a:lnTo>
                <a:lnTo>
                  <a:pt x="21596" y="21591"/>
                </a:lnTo>
                <a:lnTo>
                  <a:pt x="21593" y="21595"/>
                </a:lnTo>
                <a:lnTo>
                  <a:pt x="21588" y="21598"/>
                </a:lnTo>
                <a:lnTo>
                  <a:pt x="21583" y="21599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56" name="曲线"/>
          <p:cNvSpPr/>
          <p:nvPr/>
        </p:nvSpPr>
        <p:spPr>
          <a:xfrm>
            <a:off x="670559" y="1410366"/>
            <a:ext cx="619506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57" name="曲线"/>
          <p:cNvSpPr/>
          <p:nvPr/>
        </p:nvSpPr>
        <p:spPr>
          <a:xfrm>
            <a:off x="6870382" y="1407984"/>
            <a:ext cx="0" cy="491680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58" name="曲线"/>
          <p:cNvSpPr/>
          <p:nvPr/>
        </p:nvSpPr>
        <p:spPr>
          <a:xfrm>
            <a:off x="670559" y="6322409"/>
            <a:ext cx="619506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59" name="矩形"/>
          <p:cNvSpPr/>
          <p:nvPr/>
        </p:nvSpPr>
        <p:spPr>
          <a:xfrm>
            <a:off x="11529059" y="1961006"/>
            <a:ext cx="126999" cy="145287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462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indent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indent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indent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60" name="矩形"/>
          <p:cNvSpPr/>
          <p:nvPr/>
        </p:nvSpPr>
        <p:spPr>
          <a:xfrm>
            <a:off x="7127746" y="1962404"/>
            <a:ext cx="4427220" cy="1929433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11430" rIns="0" bIns="0" anchor="t" anchorCtr="0">
            <a:spAutoFit/>
          </a:bodyPr>
          <a:lstStyle/>
          <a:p>
            <a:pPr marL="243840" indent="0" algn="just">
              <a:lnSpc>
                <a:spcPct val="150000"/>
              </a:lnSpc>
              <a:spcBef>
                <a:spcPts val="9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4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通过安</a:t>
            </a:r>
            <a:r>
              <a:rPr lang="zh-CN" altLang="en-US" sz="1600" b="0" i="0" u="none" strike="noStrike" kern="1200" cap="none" spc="4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装在升降机上的各类传感器监测升降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机 </a:t>
            </a:r>
            <a:r>
              <a:rPr lang="zh-CN" altLang="en-US" sz="1600" b="0" i="0" u="none" strike="noStrike" kern="1200" cap="none" spc="4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实时运</a:t>
            </a:r>
            <a:r>
              <a:rPr lang="zh-CN" altLang="en-US" sz="1600" b="0" i="0" u="none" strike="noStrike" kern="1200" cap="none" spc="4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行数据，可实现危险状态预警、历史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监 </a:t>
            </a:r>
            <a:r>
              <a:rPr lang="zh-CN" altLang="en-US" sz="1600" b="0" i="0" u="none" strike="noStrike" kern="1200" cap="none" spc="4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测数据</a:t>
            </a:r>
            <a:r>
              <a:rPr lang="zh-CN" altLang="en-US" sz="1600" b="0" i="0" u="none" strike="noStrike" kern="1200" cap="none" spc="4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、报警记录查询、监测数据变化趋势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图 </a:t>
            </a:r>
            <a:r>
              <a:rPr lang="zh-CN" altLang="en-US" sz="1600" b="0" i="0" u="none" strike="noStrike" kern="1200" cap="none" spc="4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查询等</a:t>
            </a:r>
            <a:r>
              <a:rPr lang="zh-CN" altLang="en-US" sz="1600" b="0" i="0" u="none" strike="noStrike" kern="1200" cap="none" spc="4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功能，同时配备司机身份生物识别设</a:t>
            </a:r>
            <a:r>
              <a:rPr lang="zh-CN" altLang="en-US" sz="1600" b="0" i="0" u="none" strike="noStrike" kern="1200" cap="none" spc="-104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备</a:t>
            </a:r>
            <a:r>
              <a:rPr lang="zh-CN" altLang="en-US" sz="2400" b="0" i="0" u="none" strike="noStrike" kern="1200" cap="none" spc="-847" baseline="-2500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确保专人操作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861" name="矩形"/>
          <p:cNvSpPr/>
          <p:nvPr/>
        </p:nvSpPr>
        <p:spPr>
          <a:xfrm>
            <a:off x="7129270" y="4180332"/>
            <a:ext cx="4411980" cy="213969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62" name="曲线"/>
          <p:cNvSpPr/>
          <p:nvPr/>
        </p:nvSpPr>
        <p:spPr>
          <a:xfrm>
            <a:off x="7119746" y="4170806"/>
            <a:ext cx="4431030" cy="21589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76" y="21597"/>
                </a:moveTo>
                <a:lnTo>
                  <a:pt x="23" y="21597"/>
                </a:lnTo>
                <a:lnTo>
                  <a:pt x="16" y="21595"/>
                </a:lnTo>
                <a:lnTo>
                  <a:pt x="9" y="21588"/>
                </a:lnTo>
                <a:lnTo>
                  <a:pt x="4" y="21577"/>
                </a:lnTo>
                <a:lnTo>
                  <a:pt x="1" y="21564"/>
                </a:lnTo>
                <a:lnTo>
                  <a:pt x="0" y="21549"/>
                </a:lnTo>
                <a:lnTo>
                  <a:pt x="0" y="47"/>
                </a:lnTo>
                <a:lnTo>
                  <a:pt x="23" y="0"/>
                </a:lnTo>
                <a:lnTo>
                  <a:pt x="21576" y="0"/>
                </a:lnTo>
                <a:lnTo>
                  <a:pt x="21600" y="47"/>
                </a:lnTo>
                <a:lnTo>
                  <a:pt x="46" y="47"/>
                </a:lnTo>
                <a:lnTo>
                  <a:pt x="23" y="95"/>
                </a:lnTo>
                <a:lnTo>
                  <a:pt x="46" y="95"/>
                </a:lnTo>
                <a:lnTo>
                  <a:pt x="46" y="21502"/>
                </a:lnTo>
                <a:lnTo>
                  <a:pt x="23" y="21502"/>
                </a:lnTo>
                <a:lnTo>
                  <a:pt x="46" y="21549"/>
                </a:lnTo>
                <a:lnTo>
                  <a:pt x="21600" y="21549"/>
                </a:lnTo>
                <a:lnTo>
                  <a:pt x="21598" y="21564"/>
                </a:lnTo>
                <a:lnTo>
                  <a:pt x="21595" y="21577"/>
                </a:lnTo>
                <a:lnTo>
                  <a:pt x="21590" y="21588"/>
                </a:lnTo>
                <a:lnTo>
                  <a:pt x="21583" y="21595"/>
                </a:lnTo>
                <a:lnTo>
                  <a:pt x="21576" y="2159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63" name="曲线"/>
          <p:cNvSpPr/>
          <p:nvPr/>
        </p:nvSpPr>
        <p:spPr>
          <a:xfrm>
            <a:off x="7129270" y="4177950"/>
            <a:ext cx="441198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64" name="曲线"/>
          <p:cNvSpPr/>
          <p:nvPr/>
        </p:nvSpPr>
        <p:spPr>
          <a:xfrm>
            <a:off x="11546013" y="4175569"/>
            <a:ext cx="0" cy="214947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65" name="曲线"/>
          <p:cNvSpPr/>
          <p:nvPr/>
        </p:nvSpPr>
        <p:spPr>
          <a:xfrm>
            <a:off x="7129270" y="6322409"/>
            <a:ext cx="441198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66" name="曲线"/>
          <p:cNvSpPr/>
          <p:nvPr/>
        </p:nvSpPr>
        <p:spPr>
          <a:xfrm>
            <a:off x="7129398" y="1561591"/>
            <a:ext cx="1210310" cy="4013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5" y="0"/>
                </a:lnTo>
                <a:lnTo>
                  <a:pt x="21595" y="21572"/>
                </a:lnTo>
                <a:lnTo>
                  <a:pt x="0" y="21572"/>
                </a:lnTo>
                <a:lnTo>
                  <a:pt x="0" y="0"/>
                </a:lnTo>
                <a:close/>
              </a:path>
            </a:pathLst>
          </a:cu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67" name="矩形"/>
          <p:cNvSpPr/>
          <p:nvPr/>
        </p:nvSpPr>
        <p:spPr>
          <a:xfrm>
            <a:off x="7127746" y="1561591"/>
            <a:ext cx="1212215" cy="316864"/>
          </a:xfrm>
          <a:prstGeom prst="rect">
            <a:avLst/>
          </a:pr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vert="horz" wrap="square" lIns="0" tIns="2540" rIns="0" bIns="0" anchor="t" anchorCtr="0">
            <a:spAutoFit/>
          </a:bodyPr>
          <a:lstStyle/>
          <a:p>
            <a:pPr marL="62230" indent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zh-CN" altLang="en-US" sz="2100" b="1" i="0" u="none" strike="noStrike" kern="1200" cap="none" spc="19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</a:t>
            </a:r>
            <a:r>
              <a:rPr lang="zh-CN" altLang="en-US" sz="2100" b="1" i="0" u="none" strike="noStrike" kern="1200" cap="none" spc="20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户需</a:t>
            </a:r>
            <a:r>
              <a:rPr lang="zh-CN" altLang="en-US" sz="21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求</a:t>
            </a:r>
            <a:endParaRPr lang="zh-CN" altLang="en-US" sz="21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4291964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物的不安全状态：车辆管</a:t>
            </a:r>
            <a:r>
              <a:rPr lang="zh-CN" altLang="en-US" sz="2800" spc="-5">
                <a:ea typeface="微软雅黑" panose="020B0503020204020204" charset="-122"/>
              </a:rPr>
              <a:t>理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870" name="矩形"/>
          <p:cNvSpPr/>
          <p:nvPr/>
        </p:nvSpPr>
        <p:spPr>
          <a:xfrm>
            <a:off x="11275059" y="6240462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25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71" name="矩形"/>
          <p:cNvSpPr/>
          <p:nvPr/>
        </p:nvSpPr>
        <p:spPr>
          <a:xfrm>
            <a:off x="461772" y="1546860"/>
            <a:ext cx="6091428" cy="452780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72" name="曲线"/>
          <p:cNvSpPr/>
          <p:nvPr/>
        </p:nvSpPr>
        <p:spPr>
          <a:xfrm>
            <a:off x="6743065" y="1842769"/>
            <a:ext cx="4958715" cy="1536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73" name="矩形"/>
          <p:cNvSpPr/>
          <p:nvPr/>
        </p:nvSpPr>
        <p:spPr>
          <a:xfrm>
            <a:off x="6743065" y="1948129"/>
            <a:ext cx="4958715" cy="1230630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163830" rIns="0" bIns="0" anchor="t" anchorCtr="0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129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通过车牌识别一体机，实现车辆进出工地权限</a:t>
            </a:r>
            <a:r>
              <a:rPr lang="en-US" altLang="zh-CN" sz="1800" b="0" i="0" u="none" strike="noStrike" kern="1200" cap="none" spc="-8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高 效控制，实时监测进出场车辆和冲洗状况，</a:t>
            </a:r>
            <a:r>
              <a:rPr lang="en-US" altLang="zh-CN" sz="1800" b="0" i="0" u="none" strike="noStrike" kern="1200" cap="none" spc="-8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记录 视频、图片、车牌号等相关信息，支持货</a:t>
            </a:r>
            <a:r>
              <a:rPr lang="en-US" altLang="zh-CN" sz="1800" b="0" i="0" u="none" strike="noStrike" kern="1200" cap="none" spc="-13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车单</a:t>
            </a:r>
            <a:r>
              <a:rPr lang="en-US" altLang="zh-CN" sz="1800" b="0" i="0" u="none" strike="noStrike" kern="1200" cap="none" spc="-5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双 层黄牌、蓝牌、新能源车牌识别。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874" name="矩形"/>
          <p:cNvSpPr/>
          <p:nvPr/>
        </p:nvSpPr>
        <p:spPr>
          <a:xfrm>
            <a:off x="7024116" y="3480815"/>
            <a:ext cx="4398264" cy="25395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75" name="曲线"/>
          <p:cNvSpPr/>
          <p:nvPr/>
        </p:nvSpPr>
        <p:spPr>
          <a:xfrm>
            <a:off x="7014590" y="3471290"/>
            <a:ext cx="4417694" cy="26149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74" y="21595"/>
                </a:moveTo>
                <a:lnTo>
                  <a:pt x="23" y="21595"/>
                </a:lnTo>
                <a:lnTo>
                  <a:pt x="16" y="21593"/>
                </a:lnTo>
                <a:lnTo>
                  <a:pt x="9" y="21588"/>
                </a:lnTo>
                <a:lnTo>
                  <a:pt x="4" y="21579"/>
                </a:lnTo>
                <a:lnTo>
                  <a:pt x="1" y="21568"/>
                </a:lnTo>
                <a:lnTo>
                  <a:pt x="0" y="21556"/>
                </a:lnTo>
                <a:lnTo>
                  <a:pt x="0" y="39"/>
                </a:lnTo>
                <a:lnTo>
                  <a:pt x="23" y="0"/>
                </a:lnTo>
                <a:lnTo>
                  <a:pt x="21574" y="0"/>
                </a:lnTo>
                <a:lnTo>
                  <a:pt x="21598" y="39"/>
                </a:lnTo>
                <a:lnTo>
                  <a:pt x="46" y="39"/>
                </a:lnTo>
                <a:lnTo>
                  <a:pt x="23" y="78"/>
                </a:lnTo>
                <a:lnTo>
                  <a:pt x="46" y="78"/>
                </a:lnTo>
                <a:lnTo>
                  <a:pt x="46" y="21517"/>
                </a:lnTo>
                <a:lnTo>
                  <a:pt x="23" y="21517"/>
                </a:lnTo>
                <a:lnTo>
                  <a:pt x="46" y="21556"/>
                </a:lnTo>
                <a:lnTo>
                  <a:pt x="21598" y="21556"/>
                </a:lnTo>
                <a:lnTo>
                  <a:pt x="21597" y="21568"/>
                </a:lnTo>
                <a:lnTo>
                  <a:pt x="21593" y="21579"/>
                </a:lnTo>
                <a:lnTo>
                  <a:pt x="21588" y="21588"/>
                </a:lnTo>
                <a:lnTo>
                  <a:pt x="21582" y="21593"/>
                </a:lnTo>
                <a:lnTo>
                  <a:pt x="21574" y="21595"/>
                </a:lnTo>
                <a:lnTo>
                  <a:pt x="21574" y="21595"/>
                </a:lnTo>
                <a:close/>
                <a:moveTo>
                  <a:pt x="46" y="78"/>
                </a:moveTo>
                <a:lnTo>
                  <a:pt x="23" y="78"/>
                </a:lnTo>
                <a:lnTo>
                  <a:pt x="46" y="39"/>
                </a:lnTo>
                <a:lnTo>
                  <a:pt x="46" y="78"/>
                </a:lnTo>
                <a:lnTo>
                  <a:pt x="46" y="78"/>
                </a:lnTo>
                <a:close/>
                <a:moveTo>
                  <a:pt x="21551" y="78"/>
                </a:moveTo>
                <a:lnTo>
                  <a:pt x="46" y="78"/>
                </a:lnTo>
                <a:lnTo>
                  <a:pt x="46" y="39"/>
                </a:lnTo>
                <a:lnTo>
                  <a:pt x="21551" y="39"/>
                </a:lnTo>
                <a:lnTo>
                  <a:pt x="21551" y="78"/>
                </a:lnTo>
                <a:lnTo>
                  <a:pt x="21551" y="78"/>
                </a:lnTo>
                <a:close/>
                <a:moveTo>
                  <a:pt x="21551" y="21556"/>
                </a:moveTo>
                <a:lnTo>
                  <a:pt x="21551" y="39"/>
                </a:lnTo>
                <a:lnTo>
                  <a:pt x="21574" y="78"/>
                </a:lnTo>
                <a:lnTo>
                  <a:pt x="21598" y="78"/>
                </a:lnTo>
                <a:lnTo>
                  <a:pt x="21598" y="21517"/>
                </a:lnTo>
                <a:lnTo>
                  <a:pt x="21574" y="21517"/>
                </a:lnTo>
                <a:lnTo>
                  <a:pt x="21551" y="21556"/>
                </a:lnTo>
                <a:lnTo>
                  <a:pt x="21551" y="21556"/>
                </a:lnTo>
                <a:close/>
                <a:moveTo>
                  <a:pt x="21598" y="78"/>
                </a:moveTo>
                <a:lnTo>
                  <a:pt x="21574" y="78"/>
                </a:lnTo>
                <a:lnTo>
                  <a:pt x="21551" y="39"/>
                </a:lnTo>
                <a:lnTo>
                  <a:pt x="21598" y="39"/>
                </a:lnTo>
                <a:lnTo>
                  <a:pt x="21598" y="78"/>
                </a:lnTo>
                <a:lnTo>
                  <a:pt x="21598" y="78"/>
                </a:lnTo>
                <a:close/>
                <a:moveTo>
                  <a:pt x="46" y="21556"/>
                </a:moveTo>
                <a:lnTo>
                  <a:pt x="23" y="21517"/>
                </a:lnTo>
                <a:lnTo>
                  <a:pt x="46" y="21517"/>
                </a:lnTo>
                <a:lnTo>
                  <a:pt x="46" y="21556"/>
                </a:lnTo>
                <a:lnTo>
                  <a:pt x="46" y="21556"/>
                </a:lnTo>
                <a:close/>
                <a:moveTo>
                  <a:pt x="21551" y="21556"/>
                </a:moveTo>
                <a:lnTo>
                  <a:pt x="46" y="21556"/>
                </a:lnTo>
                <a:lnTo>
                  <a:pt x="46" y="21517"/>
                </a:lnTo>
                <a:lnTo>
                  <a:pt x="21551" y="21517"/>
                </a:lnTo>
                <a:lnTo>
                  <a:pt x="21551" y="21556"/>
                </a:lnTo>
                <a:lnTo>
                  <a:pt x="21551" y="21556"/>
                </a:lnTo>
                <a:close/>
                <a:moveTo>
                  <a:pt x="21598" y="21556"/>
                </a:moveTo>
                <a:lnTo>
                  <a:pt x="21551" y="21556"/>
                </a:lnTo>
                <a:lnTo>
                  <a:pt x="21574" y="21517"/>
                </a:lnTo>
                <a:lnTo>
                  <a:pt x="21598" y="21517"/>
                </a:lnTo>
                <a:lnTo>
                  <a:pt x="21598" y="21556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76" name="曲线"/>
          <p:cNvSpPr/>
          <p:nvPr/>
        </p:nvSpPr>
        <p:spPr>
          <a:xfrm>
            <a:off x="6743382" y="1547317"/>
            <a:ext cx="1210310" cy="4013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5" y="0"/>
                </a:lnTo>
                <a:lnTo>
                  <a:pt x="21595" y="21572"/>
                </a:lnTo>
                <a:lnTo>
                  <a:pt x="0" y="21572"/>
                </a:lnTo>
                <a:lnTo>
                  <a:pt x="0" y="0"/>
                </a:lnTo>
                <a:close/>
              </a:path>
            </a:pathLst>
          </a:cu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77" name="矩形"/>
          <p:cNvSpPr/>
          <p:nvPr/>
        </p:nvSpPr>
        <p:spPr>
          <a:xfrm>
            <a:off x="6743065" y="1547317"/>
            <a:ext cx="1210944" cy="269240"/>
          </a:xfrm>
          <a:prstGeom prst="rect">
            <a:avLst/>
          </a:pr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127000" indent="0" algn="l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用户需求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5"/>
            <a:ext cx="7041515" cy="442594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环境的不安全因素：环境监测</a:t>
            </a:r>
            <a:r>
              <a:rPr lang="en-US" altLang="zh-CN" sz="2800" spc="-5">
                <a:ea typeface="微软雅黑" panose="020B0503020204020204" charset="-122"/>
                <a:cs typeface="Arial" panose="020B0604020202020204" pitchFamily="34" charset="0"/>
              </a:rPr>
              <a:t>/</a:t>
            </a:r>
            <a:r>
              <a:rPr lang="zh-CN" altLang="en-US" sz="2800">
                <a:ea typeface="微软雅黑" panose="020B0503020204020204" charset="-122"/>
              </a:rPr>
              <a:t>喷淋联</a:t>
            </a:r>
            <a:r>
              <a:rPr lang="zh-CN" altLang="en-US" sz="2800" spc="-5">
                <a:ea typeface="微软雅黑" panose="020B0503020204020204" charset="-122"/>
              </a:rPr>
              <a:t>动</a:t>
            </a:r>
            <a:endParaRPr lang="zh-CN" altLang="en-US" sz="2800"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880" name="矩形"/>
          <p:cNvSpPr/>
          <p:nvPr/>
        </p:nvSpPr>
        <p:spPr>
          <a:xfrm>
            <a:off x="11275059" y="6034722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27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81" name="矩形"/>
          <p:cNvSpPr/>
          <p:nvPr/>
        </p:nvSpPr>
        <p:spPr>
          <a:xfrm>
            <a:off x="9438131" y="2813652"/>
            <a:ext cx="1010175" cy="83666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82" name="矩形"/>
          <p:cNvSpPr/>
          <p:nvPr/>
        </p:nvSpPr>
        <p:spPr>
          <a:xfrm>
            <a:off x="4511040" y="2149983"/>
            <a:ext cx="3261359" cy="16383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83" name="矩形"/>
          <p:cNvSpPr/>
          <p:nvPr/>
        </p:nvSpPr>
        <p:spPr>
          <a:xfrm>
            <a:off x="617219" y="2114930"/>
            <a:ext cx="3246120" cy="19431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84" name="曲线"/>
          <p:cNvSpPr/>
          <p:nvPr/>
        </p:nvSpPr>
        <p:spPr>
          <a:xfrm>
            <a:off x="607694" y="2105405"/>
            <a:ext cx="3265170" cy="19621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68" y="21600"/>
                </a:moveTo>
                <a:lnTo>
                  <a:pt x="31" y="21600"/>
                </a:lnTo>
                <a:lnTo>
                  <a:pt x="21" y="21597"/>
                </a:lnTo>
                <a:lnTo>
                  <a:pt x="13" y="21589"/>
                </a:lnTo>
                <a:lnTo>
                  <a:pt x="6" y="21578"/>
                </a:lnTo>
                <a:lnTo>
                  <a:pt x="1" y="21563"/>
                </a:lnTo>
                <a:lnTo>
                  <a:pt x="0" y="21547"/>
                </a:lnTo>
                <a:lnTo>
                  <a:pt x="0" y="52"/>
                </a:lnTo>
                <a:lnTo>
                  <a:pt x="31" y="0"/>
                </a:lnTo>
                <a:lnTo>
                  <a:pt x="21568" y="0"/>
                </a:lnTo>
                <a:lnTo>
                  <a:pt x="21599" y="52"/>
                </a:lnTo>
                <a:lnTo>
                  <a:pt x="63" y="52"/>
                </a:lnTo>
                <a:lnTo>
                  <a:pt x="31" y="104"/>
                </a:lnTo>
                <a:lnTo>
                  <a:pt x="63" y="104"/>
                </a:lnTo>
                <a:lnTo>
                  <a:pt x="63" y="21495"/>
                </a:lnTo>
                <a:lnTo>
                  <a:pt x="31" y="21495"/>
                </a:lnTo>
                <a:lnTo>
                  <a:pt x="63" y="21547"/>
                </a:lnTo>
                <a:lnTo>
                  <a:pt x="21599" y="21547"/>
                </a:lnTo>
                <a:lnTo>
                  <a:pt x="21598" y="21563"/>
                </a:lnTo>
                <a:lnTo>
                  <a:pt x="21593" y="21578"/>
                </a:lnTo>
                <a:lnTo>
                  <a:pt x="21586" y="21589"/>
                </a:lnTo>
                <a:lnTo>
                  <a:pt x="21578" y="21597"/>
                </a:lnTo>
                <a:lnTo>
                  <a:pt x="21568" y="2160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85" name="曲线"/>
          <p:cNvSpPr/>
          <p:nvPr/>
        </p:nvSpPr>
        <p:spPr>
          <a:xfrm>
            <a:off x="612457" y="2110168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20247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86" name="曲线"/>
          <p:cNvSpPr/>
          <p:nvPr/>
        </p:nvSpPr>
        <p:spPr>
          <a:xfrm>
            <a:off x="617219" y="2112549"/>
            <a:ext cx="324612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87" name="曲线"/>
          <p:cNvSpPr/>
          <p:nvPr/>
        </p:nvSpPr>
        <p:spPr>
          <a:xfrm>
            <a:off x="3868102" y="2110168"/>
            <a:ext cx="0" cy="195262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88" name="曲线"/>
          <p:cNvSpPr/>
          <p:nvPr/>
        </p:nvSpPr>
        <p:spPr>
          <a:xfrm>
            <a:off x="612457" y="4058031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51"/>
                </a:moveTo>
                <a:lnTo>
                  <a:pt x="0" y="0"/>
                </a:lnTo>
                <a:lnTo>
                  <a:pt x="20251" y="0"/>
                </a:lnTo>
                <a:lnTo>
                  <a:pt x="20251" y="20251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89" name="曲线"/>
          <p:cNvSpPr/>
          <p:nvPr/>
        </p:nvSpPr>
        <p:spPr>
          <a:xfrm>
            <a:off x="617219" y="4060412"/>
            <a:ext cx="324612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0" name="曲线"/>
          <p:cNvSpPr/>
          <p:nvPr/>
        </p:nvSpPr>
        <p:spPr>
          <a:xfrm>
            <a:off x="2400935" y="2140585"/>
            <a:ext cx="2110105" cy="16490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5" y="21598"/>
                </a:moveTo>
                <a:lnTo>
                  <a:pt x="0" y="14480"/>
                </a:lnTo>
                <a:lnTo>
                  <a:pt x="21595" y="0"/>
                </a:lnTo>
                <a:lnTo>
                  <a:pt x="21595" y="21598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1" name="曲线"/>
          <p:cNvSpPr/>
          <p:nvPr/>
        </p:nvSpPr>
        <p:spPr>
          <a:xfrm>
            <a:off x="2396515" y="2136800"/>
            <a:ext cx="2118359" cy="16567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61" y="21597"/>
                </a:moveTo>
                <a:lnTo>
                  <a:pt x="28" y="14511"/>
                </a:lnTo>
                <a:lnTo>
                  <a:pt x="0" y="14468"/>
                </a:lnTo>
                <a:lnTo>
                  <a:pt x="1" y="14449"/>
                </a:lnTo>
                <a:lnTo>
                  <a:pt x="8" y="14431"/>
                </a:lnTo>
                <a:lnTo>
                  <a:pt x="20" y="14419"/>
                </a:lnTo>
                <a:lnTo>
                  <a:pt x="21538" y="5"/>
                </a:lnTo>
                <a:lnTo>
                  <a:pt x="21551" y="0"/>
                </a:lnTo>
                <a:lnTo>
                  <a:pt x="21564" y="0"/>
                </a:lnTo>
                <a:lnTo>
                  <a:pt x="21576" y="6"/>
                </a:lnTo>
                <a:lnTo>
                  <a:pt x="21586" y="17"/>
                </a:lnTo>
                <a:lnTo>
                  <a:pt x="21593" y="32"/>
                </a:lnTo>
                <a:lnTo>
                  <a:pt x="21595" y="49"/>
                </a:lnTo>
                <a:lnTo>
                  <a:pt x="21518" y="49"/>
                </a:lnTo>
                <a:lnTo>
                  <a:pt x="21518" y="131"/>
                </a:lnTo>
                <a:lnTo>
                  <a:pt x="193" y="14414"/>
                </a:lnTo>
                <a:lnTo>
                  <a:pt x="48" y="14414"/>
                </a:lnTo>
                <a:lnTo>
                  <a:pt x="56" y="14507"/>
                </a:lnTo>
                <a:lnTo>
                  <a:pt x="327" y="14507"/>
                </a:lnTo>
                <a:lnTo>
                  <a:pt x="21518" y="21484"/>
                </a:lnTo>
                <a:lnTo>
                  <a:pt x="21518" y="21548"/>
                </a:lnTo>
                <a:lnTo>
                  <a:pt x="21595" y="21548"/>
                </a:lnTo>
                <a:lnTo>
                  <a:pt x="21593" y="21565"/>
                </a:lnTo>
                <a:lnTo>
                  <a:pt x="21585" y="21581"/>
                </a:lnTo>
                <a:lnTo>
                  <a:pt x="21574" y="21592"/>
                </a:lnTo>
                <a:lnTo>
                  <a:pt x="21561" y="2159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2" name="曲线"/>
          <p:cNvSpPr/>
          <p:nvPr/>
        </p:nvSpPr>
        <p:spPr>
          <a:xfrm>
            <a:off x="4509992" y="2140585"/>
            <a:ext cx="5080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18984" y="0"/>
                </a:lnTo>
                <a:lnTo>
                  <a:pt x="18984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3" name="曲线"/>
          <p:cNvSpPr/>
          <p:nvPr/>
        </p:nvSpPr>
        <p:spPr>
          <a:xfrm>
            <a:off x="4510646" y="2140585"/>
            <a:ext cx="0" cy="164465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7619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4" name="曲线"/>
          <p:cNvSpPr/>
          <p:nvPr/>
        </p:nvSpPr>
        <p:spPr>
          <a:xfrm>
            <a:off x="4509945" y="3785234"/>
            <a:ext cx="5080" cy="380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19180" y="0"/>
                </a:lnTo>
                <a:lnTo>
                  <a:pt x="1918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5" name="曲线"/>
          <p:cNvSpPr/>
          <p:nvPr/>
        </p:nvSpPr>
        <p:spPr>
          <a:xfrm>
            <a:off x="2401252" y="3242423"/>
            <a:ext cx="10159" cy="762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26" y="20015"/>
                </a:moveTo>
                <a:lnTo>
                  <a:pt x="0" y="0"/>
                </a:lnTo>
                <a:lnTo>
                  <a:pt x="20356" y="6981"/>
                </a:lnTo>
                <a:lnTo>
                  <a:pt x="1726" y="20015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6" name="曲线"/>
          <p:cNvSpPr/>
          <p:nvPr/>
        </p:nvSpPr>
        <p:spPr>
          <a:xfrm>
            <a:off x="2401252" y="3242423"/>
            <a:ext cx="14603" cy="253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160" y="20954"/>
                </a:moveTo>
                <a:lnTo>
                  <a:pt x="0" y="0"/>
                </a:lnTo>
                <a:lnTo>
                  <a:pt x="21129" y="0"/>
                </a:lnTo>
                <a:lnTo>
                  <a:pt x="14160" y="20954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7" name="曲线"/>
          <p:cNvSpPr/>
          <p:nvPr/>
        </p:nvSpPr>
        <p:spPr>
          <a:xfrm>
            <a:off x="2402065" y="3244888"/>
            <a:ext cx="26670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49" y="19550"/>
                </a:moveTo>
                <a:lnTo>
                  <a:pt x="0" y="19550"/>
                </a:lnTo>
                <a:lnTo>
                  <a:pt x="7096" y="0"/>
                </a:lnTo>
                <a:lnTo>
                  <a:pt x="21549" y="1955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8" name="曲线"/>
          <p:cNvSpPr/>
          <p:nvPr/>
        </p:nvSpPr>
        <p:spPr>
          <a:xfrm>
            <a:off x="4506836" y="3784625"/>
            <a:ext cx="5080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953"/>
                </a:moveTo>
                <a:lnTo>
                  <a:pt x="0" y="0"/>
                </a:lnTo>
                <a:lnTo>
                  <a:pt x="20251" y="5235"/>
                </a:lnTo>
                <a:lnTo>
                  <a:pt x="0" y="20953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899" name="曲线"/>
          <p:cNvSpPr/>
          <p:nvPr/>
        </p:nvSpPr>
        <p:spPr>
          <a:xfrm>
            <a:off x="0" y="1116266"/>
            <a:ext cx="12192000" cy="8508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87"/>
                </a:lnTo>
                <a:lnTo>
                  <a:pt x="0" y="21587"/>
                </a:lnTo>
                <a:lnTo>
                  <a:pt x="0" y="0"/>
                </a:lnTo>
                <a:close/>
              </a:path>
            </a:pathLst>
          </a:cu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00" name="矩形"/>
          <p:cNvSpPr/>
          <p:nvPr/>
        </p:nvSpPr>
        <p:spPr>
          <a:xfrm>
            <a:off x="4721225" y="4335868"/>
            <a:ext cx="3068955" cy="19240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299720" indent="-28702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智慧工地平台可查询各项目现场各 项环境参数实时数据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9720" indent="-28702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数据变化趋势、历史监测数据、历 史报警记录等信息均可通过平台一 键查询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9720" indent="-287020" algn="just">
              <a:lnSpc>
                <a:spcPct val="100000"/>
              </a:lnSpc>
              <a:spcBef>
                <a:spcPts val="102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支持手机</a:t>
            </a:r>
            <a:r>
              <a:rPr lang="en-US" altLang="zh-CN" sz="14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APP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端实时查询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01" name="矩形"/>
          <p:cNvSpPr/>
          <p:nvPr/>
        </p:nvSpPr>
        <p:spPr>
          <a:xfrm>
            <a:off x="796823" y="4323219"/>
            <a:ext cx="3246755" cy="202844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299720" indent="-287020" algn="l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根据项目现场实际情况，选择点位安 装环境监测仪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9720" indent="-287020" algn="l">
              <a:lnSpc>
                <a:spcPct val="147000"/>
              </a:lnSpc>
              <a:spcBef>
                <a:spcPts val="61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采集项目现场</a:t>
            </a:r>
            <a:r>
              <a:rPr lang="en-US" altLang="zh-CN" sz="14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PM2.5/10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、温湿度、 风向风速、扬尘噪音等环境数据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9720" indent="-287020" algn="l">
              <a:lnSpc>
                <a:spcPct val="147000"/>
              </a:lnSpc>
              <a:spcBef>
                <a:spcPts val="61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通过</a:t>
            </a:r>
            <a:r>
              <a:rPr lang="en-US" altLang="zh-CN" sz="14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4G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无线传输的方式将数据上传 至智慧工地平台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02" name="矩形"/>
          <p:cNvSpPr/>
          <p:nvPr/>
        </p:nvSpPr>
        <p:spPr>
          <a:xfrm>
            <a:off x="375920" y="4300080"/>
            <a:ext cx="368299" cy="8318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5400" b="1" i="1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endParaRPr lang="zh-CN" altLang="en-US" sz="540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903" name="矩形"/>
          <p:cNvSpPr/>
          <p:nvPr/>
        </p:nvSpPr>
        <p:spPr>
          <a:xfrm>
            <a:off x="4265421" y="4223880"/>
            <a:ext cx="368300" cy="8318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5400" b="1" i="1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endParaRPr lang="zh-CN" altLang="en-US" sz="540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904" name="矩形"/>
          <p:cNvSpPr/>
          <p:nvPr/>
        </p:nvSpPr>
        <p:spPr>
          <a:xfrm>
            <a:off x="2503423" y="1111974"/>
            <a:ext cx="7613015" cy="75120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5255" rIns="0" bIns="0" anchor="t" anchorCtr="0">
            <a:spAutoFit/>
          </a:bodyPr>
          <a:lstStyle/>
          <a:p>
            <a:pPr marL="299720" indent="-287020" algn="l">
              <a:lnSpc>
                <a:spcPct val="100000"/>
              </a:lnSpc>
              <a:spcBef>
                <a:spcPts val="106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对集团所有项目进行实</a:t>
            </a:r>
            <a:r>
              <a:rPr lang="zh-CN" altLang="en-US" sz="1600" b="0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时环境终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端设</a:t>
            </a:r>
            <a:r>
              <a:rPr lang="zh-CN" altLang="en-US" sz="1600" b="0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备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的布</a:t>
            </a:r>
            <a:r>
              <a:rPr lang="zh-CN" altLang="en-US" sz="1600" b="0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设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9720" indent="-287020" algn="l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对现场环境参数进行远程监控，并</a:t>
            </a:r>
            <a:r>
              <a:rPr lang="zh-CN" altLang="en-US" sz="1600" b="0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现远</a:t>
            </a:r>
            <a:r>
              <a:rPr lang="zh-CN" altLang="en-US" sz="1600" b="0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程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智能</a:t>
            </a:r>
            <a:r>
              <a:rPr lang="zh-CN" altLang="en-US" sz="1600" b="0" i="0" u="none" strike="noStrike" kern="1200" cap="none" spc="1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化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控制喷淋设备</a:t>
            </a:r>
            <a:r>
              <a:rPr lang="zh-CN" altLang="en-US" sz="1600" b="0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提高</a:t>
            </a:r>
            <a:r>
              <a:rPr lang="zh-CN" altLang="en-US" sz="1600" b="0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管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理效</a:t>
            </a:r>
            <a:r>
              <a:rPr lang="zh-CN" altLang="en-US" sz="1600" b="0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率</a:t>
            </a:r>
            <a:r>
              <a:rPr lang="zh-CN" altLang="en-US" sz="1600" b="0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05" name="矩形"/>
          <p:cNvSpPr/>
          <p:nvPr/>
        </p:nvSpPr>
        <p:spPr>
          <a:xfrm>
            <a:off x="9407152" y="3753000"/>
            <a:ext cx="1593850" cy="30670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143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</a:pPr>
            <a:r>
              <a:rPr lang="zh-CN" altLang="en-US" sz="1950" b="1" i="1" u="none" strike="noStrike" kern="1200" cap="none" spc="-79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远程</a:t>
            </a:r>
            <a:r>
              <a:rPr lang="zh-CN" altLang="en-US" sz="1950" b="1" i="1" u="none" strike="noStrike" kern="1200" cap="none" spc="-79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控制终</a:t>
            </a:r>
            <a:r>
              <a:rPr lang="zh-CN" altLang="en-US" sz="1950" b="1" i="1" u="none" strike="noStrike" kern="1200" cap="none" spc="-10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</a:t>
            </a:r>
            <a:endParaRPr lang="zh-CN" altLang="en-US" sz="195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06" name="曲线"/>
          <p:cNvSpPr/>
          <p:nvPr/>
        </p:nvSpPr>
        <p:spPr>
          <a:xfrm>
            <a:off x="9677387" y="3114675"/>
            <a:ext cx="43815" cy="76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512" y="8999"/>
                </a:lnTo>
                <a:lnTo>
                  <a:pt x="4300" y="8999"/>
                </a:lnTo>
                <a:lnTo>
                  <a:pt x="4300" y="12600"/>
                </a:lnTo>
                <a:lnTo>
                  <a:pt x="21512" y="12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07" name="曲线"/>
          <p:cNvSpPr/>
          <p:nvPr/>
        </p:nvSpPr>
        <p:spPr>
          <a:xfrm>
            <a:off x="8140700" y="3152775"/>
            <a:ext cx="15367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08" name="曲线"/>
          <p:cNvSpPr/>
          <p:nvPr/>
        </p:nvSpPr>
        <p:spPr>
          <a:xfrm>
            <a:off x="9686111" y="3146425"/>
            <a:ext cx="4381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211" y="21600"/>
                </a:moveTo>
                <a:lnTo>
                  <a:pt x="0" y="21600"/>
                </a:lnTo>
                <a:lnTo>
                  <a:pt x="0" y="0"/>
                </a:lnTo>
                <a:lnTo>
                  <a:pt x="17211" y="0"/>
                </a:lnTo>
                <a:lnTo>
                  <a:pt x="21512" y="10800"/>
                </a:lnTo>
                <a:lnTo>
                  <a:pt x="17211" y="2160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09" name="矩形"/>
          <p:cNvSpPr/>
          <p:nvPr/>
        </p:nvSpPr>
        <p:spPr>
          <a:xfrm>
            <a:off x="11220704" y="2649473"/>
            <a:ext cx="737234" cy="2228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喷淋设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备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10" name="曲线"/>
          <p:cNvSpPr/>
          <p:nvPr/>
        </p:nvSpPr>
        <p:spPr>
          <a:xfrm>
            <a:off x="10022840" y="2195195"/>
            <a:ext cx="99949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7620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11" name="曲线"/>
          <p:cNvSpPr/>
          <p:nvPr/>
        </p:nvSpPr>
        <p:spPr>
          <a:xfrm>
            <a:off x="10022840" y="2199005"/>
            <a:ext cx="10159" cy="889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357" y="0"/>
                </a:lnTo>
                <a:lnTo>
                  <a:pt x="2135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12" name="曲线"/>
          <p:cNvSpPr/>
          <p:nvPr/>
        </p:nvSpPr>
        <p:spPr>
          <a:xfrm>
            <a:off x="10029309" y="2207895"/>
            <a:ext cx="0" cy="72898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12940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13" name="矩形"/>
          <p:cNvSpPr/>
          <p:nvPr/>
        </p:nvSpPr>
        <p:spPr>
          <a:xfrm>
            <a:off x="11021872" y="2148458"/>
            <a:ext cx="64719" cy="102106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14" name="曲线"/>
          <p:cNvSpPr/>
          <p:nvPr/>
        </p:nvSpPr>
        <p:spPr>
          <a:xfrm>
            <a:off x="10029317" y="2199614"/>
            <a:ext cx="6985" cy="889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992" y="20829"/>
                </a:moveTo>
                <a:lnTo>
                  <a:pt x="0" y="20829"/>
                </a:lnTo>
                <a:lnTo>
                  <a:pt x="19992" y="0"/>
                </a:lnTo>
                <a:lnTo>
                  <a:pt x="19992" y="20829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15" name="曲线"/>
          <p:cNvSpPr/>
          <p:nvPr/>
        </p:nvSpPr>
        <p:spPr>
          <a:xfrm>
            <a:off x="10035781" y="2203900"/>
            <a:ext cx="98615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noFill/>
          <a:ln w="857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16" name="曲线"/>
          <p:cNvSpPr/>
          <p:nvPr/>
        </p:nvSpPr>
        <p:spPr>
          <a:xfrm>
            <a:off x="11034814" y="2191054"/>
            <a:ext cx="64769" cy="1714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266" y="21584"/>
                </a:moveTo>
                <a:lnTo>
                  <a:pt x="0" y="21584"/>
                </a:lnTo>
                <a:lnTo>
                  <a:pt x="0" y="0"/>
                </a:lnTo>
                <a:lnTo>
                  <a:pt x="17266" y="0"/>
                </a:lnTo>
                <a:lnTo>
                  <a:pt x="21586" y="10783"/>
                </a:lnTo>
                <a:lnTo>
                  <a:pt x="17266" y="21584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17" name="矩形"/>
          <p:cNvSpPr/>
          <p:nvPr/>
        </p:nvSpPr>
        <p:spPr>
          <a:xfrm>
            <a:off x="11148059" y="1994916"/>
            <a:ext cx="883919" cy="883919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18" name="矩形"/>
          <p:cNvSpPr/>
          <p:nvPr/>
        </p:nvSpPr>
        <p:spPr>
          <a:xfrm>
            <a:off x="8244967" y="4223880"/>
            <a:ext cx="368299" cy="8318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54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endParaRPr lang="zh-CN" altLang="en-US" sz="540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919" name="矩形"/>
          <p:cNvSpPr/>
          <p:nvPr/>
        </p:nvSpPr>
        <p:spPr>
          <a:xfrm>
            <a:off x="8749030" y="4345368"/>
            <a:ext cx="2625724" cy="161677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299720" indent="-287020" algn="just">
              <a:lnSpc>
                <a:spcPct val="149000"/>
              </a:lnSpc>
              <a:spcBef>
                <a:spcPts val="1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可通过</a:t>
            </a:r>
            <a:r>
              <a:rPr lang="en-US" altLang="zh-CN" sz="14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PC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端或手机</a:t>
            </a:r>
            <a:r>
              <a:rPr lang="en-US" altLang="zh-CN" sz="14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APP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远 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程</a:t>
            </a:r>
            <a:r>
              <a:rPr lang="en-US" altLang="zh-CN" sz="14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/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手动控制现场喷淋设备的 启停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9720" indent="-287020" algn="just">
              <a:lnSpc>
                <a:spcPts val="2520"/>
              </a:lnSpc>
              <a:spcBef>
                <a:spcPts val="215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zh-CN" altLang="en-US" sz="1400" b="0" i="0" u="none" strike="noStrike" kern="1200" cap="none" spc="6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可</a:t>
            </a:r>
            <a:r>
              <a:rPr lang="zh-CN" altLang="en-US" sz="1400" b="0" i="0" u="none" strike="noStrike" kern="1200" cap="none" spc="6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通过后台设置预警阀值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的 </a:t>
            </a:r>
            <a:r>
              <a:rPr lang="zh-CN" altLang="en-US" sz="1400" b="0" i="0" u="none" strike="noStrike" kern="1200" cap="none" spc="6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方</a:t>
            </a:r>
            <a:r>
              <a:rPr lang="zh-CN" altLang="en-US" sz="1400" b="0" i="0" u="none" strike="noStrike" kern="1200" cap="none" spc="6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式，在现场扬尘浓度超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标</a:t>
            </a:r>
            <a:r>
              <a:rPr lang="en-US" altLang="zh-CN" sz="1400" b="0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20" name="矩形"/>
          <p:cNvSpPr/>
          <p:nvPr/>
        </p:nvSpPr>
        <p:spPr>
          <a:xfrm>
            <a:off x="9036050" y="6043231"/>
            <a:ext cx="1804035" cy="2228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后自动启动喷淋设备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21" name="矩形"/>
          <p:cNvSpPr/>
          <p:nvPr/>
        </p:nvSpPr>
        <p:spPr>
          <a:xfrm>
            <a:off x="7877556" y="2249042"/>
            <a:ext cx="809244" cy="144018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22" name="曲线"/>
          <p:cNvSpPr/>
          <p:nvPr/>
        </p:nvSpPr>
        <p:spPr>
          <a:xfrm>
            <a:off x="7868031" y="2239517"/>
            <a:ext cx="828675" cy="145923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65" y="21600"/>
                </a:moveTo>
                <a:lnTo>
                  <a:pt x="124" y="21600"/>
                </a:lnTo>
                <a:lnTo>
                  <a:pt x="85" y="21596"/>
                </a:lnTo>
                <a:lnTo>
                  <a:pt x="51" y="21586"/>
                </a:lnTo>
                <a:lnTo>
                  <a:pt x="23" y="21570"/>
                </a:lnTo>
                <a:lnTo>
                  <a:pt x="5" y="21551"/>
                </a:lnTo>
                <a:lnTo>
                  <a:pt x="0" y="21529"/>
                </a:lnTo>
                <a:lnTo>
                  <a:pt x="0" y="70"/>
                </a:lnTo>
                <a:lnTo>
                  <a:pt x="124" y="0"/>
                </a:lnTo>
                <a:lnTo>
                  <a:pt x="21465" y="0"/>
                </a:lnTo>
                <a:lnTo>
                  <a:pt x="21590" y="70"/>
                </a:lnTo>
                <a:lnTo>
                  <a:pt x="248" y="70"/>
                </a:lnTo>
                <a:lnTo>
                  <a:pt x="124" y="140"/>
                </a:lnTo>
                <a:lnTo>
                  <a:pt x="248" y="140"/>
                </a:lnTo>
                <a:lnTo>
                  <a:pt x="248" y="21459"/>
                </a:lnTo>
                <a:lnTo>
                  <a:pt x="124" y="21459"/>
                </a:lnTo>
                <a:lnTo>
                  <a:pt x="248" y="21529"/>
                </a:lnTo>
                <a:lnTo>
                  <a:pt x="21590" y="21529"/>
                </a:lnTo>
                <a:lnTo>
                  <a:pt x="21584" y="21551"/>
                </a:lnTo>
                <a:lnTo>
                  <a:pt x="21566" y="21570"/>
                </a:lnTo>
                <a:lnTo>
                  <a:pt x="21538" y="21586"/>
                </a:lnTo>
                <a:lnTo>
                  <a:pt x="21504" y="21596"/>
                </a:lnTo>
                <a:lnTo>
                  <a:pt x="21465" y="2160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23" name="曲线"/>
          <p:cNvSpPr/>
          <p:nvPr/>
        </p:nvSpPr>
        <p:spPr>
          <a:xfrm>
            <a:off x="7872793" y="2244280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47"/>
                </a:moveTo>
                <a:lnTo>
                  <a:pt x="0" y="20247"/>
                </a:lnTo>
                <a:lnTo>
                  <a:pt x="20252" y="0"/>
                </a:lnTo>
                <a:lnTo>
                  <a:pt x="20252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24" name="曲线"/>
          <p:cNvSpPr/>
          <p:nvPr/>
        </p:nvSpPr>
        <p:spPr>
          <a:xfrm>
            <a:off x="7877556" y="2246660"/>
            <a:ext cx="80962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25" name="曲线"/>
          <p:cNvSpPr/>
          <p:nvPr/>
        </p:nvSpPr>
        <p:spPr>
          <a:xfrm>
            <a:off x="8691562" y="2244280"/>
            <a:ext cx="0" cy="144970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26" name="曲线"/>
          <p:cNvSpPr/>
          <p:nvPr/>
        </p:nvSpPr>
        <p:spPr>
          <a:xfrm>
            <a:off x="7872793" y="3689223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51"/>
                </a:moveTo>
                <a:lnTo>
                  <a:pt x="0" y="0"/>
                </a:lnTo>
                <a:lnTo>
                  <a:pt x="20252" y="0"/>
                </a:lnTo>
                <a:lnTo>
                  <a:pt x="20252" y="20251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27" name="曲线"/>
          <p:cNvSpPr/>
          <p:nvPr/>
        </p:nvSpPr>
        <p:spPr>
          <a:xfrm>
            <a:off x="7877556" y="3691604"/>
            <a:ext cx="80962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46475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安全智慧执法监督：移动巡</a:t>
            </a:r>
            <a:r>
              <a:rPr lang="zh-CN" altLang="en-US" sz="2800" spc="-5">
                <a:ea typeface="微软雅黑" panose="020B0503020204020204" charset="-122"/>
              </a:rPr>
              <a:t>检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930" name="矩形"/>
          <p:cNvSpPr/>
          <p:nvPr/>
        </p:nvSpPr>
        <p:spPr>
          <a:xfrm>
            <a:off x="11287759" y="6274657"/>
            <a:ext cx="140969" cy="1396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l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28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31" name="矩形"/>
          <p:cNvSpPr/>
          <p:nvPr/>
        </p:nvSpPr>
        <p:spPr>
          <a:xfrm>
            <a:off x="3729725" y="4073680"/>
            <a:ext cx="2609972" cy="163621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32" name="曲线"/>
          <p:cNvSpPr/>
          <p:nvPr/>
        </p:nvSpPr>
        <p:spPr>
          <a:xfrm>
            <a:off x="3533775" y="3920871"/>
            <a:ext cx="3244214" cy="198818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65" y="21598"/>
                </a:moveTo>
                <a:lnTo>
                  <a:pt x="31" y="21598"/>
                </a:lnTo>
                <a:lnTo>
                  <a:pt x="21" y="21596"/>
                </a:lnTo>
                <a:lnTo>
                  <a:pt x="13" y="21588"/>
                </a:lnTo>
                <a:lnTo>
                  <a:pt x="6" y="21577"/>
                </a:lnTo>
                <a:lnTo>
                  <a:pt x="1" y="21562"/>
                </a:lnTo>
                <a:lnTo>
                  <a:pt x="0" y="21546"/>
                </a:lnTo>
                <a:lnTo>
                  <a:pt x="0" y="51"/>
                </a:lnTo>
                <a:lnTo>
                  <a:pt x="31" y="0"/>
                </a:lnTo>
                <a:lnTo>
                  <a:pt x="21565" y="0"/>
                </a:lnTo>
                <a:lnTo>
                  <a:pt x="21597" y="51"/>
                </a:lnTo>
                <a:lnTo>
                  <a:pt x="63" y="51"/>
                </a:lnTo>
                <a:lnTo>
                  <a:pt x="31" y="103"/>
                </a:lnTo>
                <a:lnTo>
                  <a:pt x="63" y="103"/>
                </a:lnTo>
                <a:lnTo>
                  <a:pt x="63" y="21495"/>
                </a:lnTo>
                <a:lnTo>
                  <a:pt x="31" y="21495"/>
                </a:lnTo>
                <a:lnTo>
                  <a:pt x="63" y="21546"/>
                </a:lnTo>
                <a:lnTo>
                  <a:pt x="21597" y="21546"/>
                </a:lnTo>
                <a:lnTo>
                  <a:pt x="21595" y="21562"/>
                </a:lnTo>
                <a:lnTo>
                  <a:pt x="21591" y="21577"/>
                </a:lnTo>
                <a:lnTo>
                  <a:pt x="21584" y="21588"/>
                </a:lnTo>
                <a:lnTo>
                  <a:pt x="21575" y="21596"/>
                </a:lnTo>
                <a:lnTo>
                  <a:pt x="21565" y="21598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33" name="曲线"/>
          <p:cNvSpPr/>
          <p:nvPr/>
        </p:nvSpPr>
        <p:spPr>
          <a:xfrm>
            <a:off x="3538536" y="3925633"/>
            <a:ext cx="5080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51"/>
                </a:moveTo>
                <a:lnTo>
                  <a:pt x="0" y="20251"/>
                </a:lnTo>
                <a:lnTo>
                  <a:pt x="20251" y="0"/>
                </a:lnTo>
                <a:lnTo>
                  <a:pt x="20251" y="20251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34" name="曲线"/>
          <p:cNvSpPr/>
          <p:nvPr/>
        </p:nvSpPr>
        <p:spPr>
          <a:xfrm>
            <a:off x="3543300" y="3928014"/>
            <a:ext cx="322516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35" name="曲线"/>
          <p:cNvSpPr/>
          <p:nvPr/>
        </p:nvSpPr>
        <p:spPr>
          <a:xfrm>
            <a:off x="6772846" y="3925633"/>
            <a:ext cx="0" cy="197865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36" name="曲线"/>
          <p:cNvSpPr/>
          <p:nvPr/>
        </p:nvSpPr>
        <p:spPr>
          <a:xfrm>
            <a:off x="3538536" y="5899403"/>
            <a:ext cx="5080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52"/>
                </a:moveTo>
                <a:lnTo>
                  <a:pt x="0" y="0"/>
                </a:lnTo>
                <a:lnTo>
                  <a:pt x="20251" y="0"/>
                </a:lnTo>
                <a:lnTo>
                  <a:pt x="20251" y="2025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37" name="曲线"/>
          <p:cNvSpPr/>
          <p:nvPr/>
        </p:nvSpPr>
        <p:spPr>
          <a:xfrm>
            <a:off x="3543300" y="5901784"/>
            <a:ext cx="322516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38" name="矩形"/>
          <p:cNvSpPr/>
          <p:nvPr/>
        </p:nvSpPr>
        <p:spPr>
          <a:xfrm>
            <a:off x="887308" y="4034016"/>
            <a:ext cx="1663866" cy="1810521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39" name="曲线"/>
          <p:cNvSpPr/>
          <p:nvPr/>
        </p:nvSpPr>
        <p:spPr>
          <a:xfrm>
            <a:off x="504061" y="3975734"/>
            <a:ext cx="2056764" cy="187833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48" y="21600"/>
                </a:moveTo>
                <a:lnTo>
                  <a:pt x="50" y="21600"/>
                </a:lnTo>
                <a:lnTo>
                  <a:pt x="34" y="21597"/>
                </a:lnTo>
                <a:lnTo>
                  <a:pt x="20" y="21589"/>
                </a:lnTo>
                <a:lnTo>
                  <a:pt x="9" y="21577"/>
                </a:lnTo>
                <a:lnTo>
                  <a:pt x="2" y="21562"/>
                </a:lnTo>
                <a:lnTo>
                  <a:pt x="0" y="21545"/>
                </a:lnTo>
                <a:lnTo>
                  <a:pt x="0" y="54"/>
                </a:lnTo>
                <a:lnTo>
                  <a:pt x="50" y="0"/>
                </a:lnTo>
                <a:lnTo>
                  <a:pt x="21548" y="0"/>
                </a:lnTo>
                <a:lnTo>
                  <a:pt x="21598" y="54"/>
                </a:lnTo>
                <a:lnTo>
                  <a:pt x="100" y="54"/>
                </a:lnTo>
                <a:lnTo>
                  <a:pt x="50" y="109"/>
                </a:lnTo>
                <a:lnTo>
                  <a:pt x="100" y="109"/>
                </a:lnTo>
                <a:lnTo>
                  <a:pt x="100" y="21490"/>
                </a:lnTo>
                <a:lnTo>
                  <a:pt x="50" y="21490"/>
                </a:lnTo>
                <a:lnTo>
                  <a:pt x="100" y="21545"/>
                </a:lnTo>
                <a:lnTo>
                  <a:pt x="21598" y="21545"/>
                </a:lnTo>
                <a:lnTo>
                  <a:pt x="21596" y="21562"/>
                </a:lnTo>
                <a:lnTo>
                  <a:pt x="21589" y="21577"/>
                </a:lnTo>
                <a:lnTo>
                  <a:pt x="21578" y="21589"/>
                </a:lnTo>
                <a:lnTo>
                  <a:pt x="21564" y="21597"/>
                </a:lnTo>
                <a:lnTo>
                  <a:pt x="21548" y="2160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40" name="曲线"/>
          <p:cNvSpPr/>
          <p:nvPr/>
        </p:nvSpPr>
        <p:spPr>
          <a:xfrm>
            <a:off x="508825" y="3980497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51"/>
                </a:moveTo>
                <a:lnTo>
                  <a:pt x="0" y="20251"/>
                </a:lnTo>
                <a:lnTo>
                  <a:pt x="20251" y="0"/>
                </a:lnTo>
                <a:lnTo>
                  <a:pt x="20251" y="20251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41" name="曲线"/>
          <p:cNvSpPr/>
          <p:nvPr/>
        </p:nvSpPr>
        <p:spPr>
          <a:xfrm>
            <a:off x="513587" y="3982878"/>
            <a:ext cx="203771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42" name="曲线"/>
          <p:cNvSpPr/>
          <p:nvPr/>
        </p:nvSpPr>
        <p:spPr>
          <a:xfrm>
            <a:off x="2555937" y="3980497"/>
            <a:ext cx="0" cy="186880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43" name="曲线"/>
          <p:cNvSpPr/>
          <p:nvPr/>
        </p:nvSpPr>
        <p:spPr>
          <a:xfrm>
            <a:off x="508825" y="5844540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52"/>
                </a:moveTo>
                <a:lnTo>
                  <a:pt x="0" y="0"/>
                </a:lnTo>
                <a:lnTo>
                  <a:pt x="20251" y="0"/>
                </a:lnTo>
                <a:lnTo>
                  <a:pt x="20251" y="2025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44" name="曲线"/>
          <p:cNvSpPr/>
          <p:nvPr/>
        </p:nvSpPr>
        <p:spPr>
          <a:xfrm>
            <a:off x="513587" y="5846921"/>
            <a:ext cx="203771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45" name="曲线"/>
          <p:cNvSpPr/>
          <p:nvPr/>
        </p:nvSpPr>
        <p:spPr>
          <a:xfrm>
            <a:off x="7805191" y="3047517"/>
            <a:ext cx="2745105" cy="14097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57"/>
                </a:lnTo>
                <a:lnTo>
                  <a:pt x="0" y="21557"/>
                </a:lnTo>
                <a:lnTo>
                  <a:pt x="0" y="0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46" name="矩形"/>
          <p:cNvSpPr/>
          <p:nvPr/>
        </p:nvSpPr>
        <p:spPr>
          <a:xfrm>
            <a:off x="11736476" y="3634257"/>
            <a:ext cx="227965" cy="250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47" name="矩形"/>
          <p:cNvSpPr/>
          <p:nvPr/>
        </p:nvSpPr>
        <p:spPr>
          <a:xfrm>
            <a:off x="7805191" y="3188105"/>
            <a:ext cx="3956050" cy="3236595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85090" rIns="0" bIns="0" anchor="t" anchorCtr="0">
            <a:spAutoFit/>
          </a:bodyPr>
          <a:lstStyle/>
          <a:p>
            <a:pPr marL="443230" indent="-245110" algn="l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AutoNum type="arabicPeriod"/>
              <a:tabLst>
                <a:tab pos="443230" algn="l"/>
              </a:tabLst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线上审批的需求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98120" indent="342900" algn="l">
              <a:lnSpc>
                <a:spcPts val="282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集团总部人员发起安质检查</a:t>
            </a:r>
            <a:r>
              <a:rPr lang="en-US" altLang="zh-CN" sz="1600" b="0" i="0" u="none" strike="noStrike" kern="1200" cap="none" spc="-2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/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整改</a:t>
            </a:r>
            <a:r>
              <a:rPr lang="en-US" altLang="zh-CN" sz="1600" b="0" i="0" u="none" strike="noStrike" kern="1200" cap="none" spc="-2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/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验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收 </a:t>
            </a:r>
            <a:r>
              <a:rPr lang="en-US" altLang="zh-CN" sz="1600" b="0" i="0" u="none" strike="noStrike" kern="1200" cap="none" spc="-79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均可通过平台进行线上审批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401955" indent="-20510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Tx/>
              <a:buAutoNum type="arabicPeriod" startAt="2"/>
              <a:tabLst>
                <a:tab pos="401955" algn="l"/>
              </a:tabLst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电子化存档的需求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98120" indent="358140" algn="l">
              <a:lnSpc>
                <a:spcPct val="147000"/>
              </a:lnSpc>
              <a:spcBef>
                <a:spcPts val="485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项目过程资料均电子化存档，并支持 文档、表格一键导出。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401955" indent="-205105" algn="l">
              <a:lnSpc>
                <a:spcPct val="100000"/>
              </a:lnSpc>
              <a:spcBef>
                <a:spcPts val="1815"/>
              </a:spcBef>
              <a:spcAft>
                <a:spcPts val="0"/>
              </a:spcAft>
              <a:buClrTx/>
              <a:buAutoNum type="arabicPeriod" startAt="3"/>
              <a:tabLst>
                <a:tab pos="401955" algn="l"/>
              </a:tabLst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移动化办公的需求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ctr">
              <a:lnSpc>
                <a:spcPct val="100000"/>
              </a:lnSpc>
              <a:spcBef>
                <a:spcPts val="154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移动巡检</a:t>
            </a:r>
            <a:r>
              <a:rPr lang="en-US" altLang="zh-CN" sz="1600" b="0" i="0" u="none" strike="noStrike" kern="1200" cap="none" spc="-1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APP，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提升办工效率。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48" name="曲线"/>
          <p:cNvSpPr/>
          <p:nvPr/>
        </p:nvSpPr>
        <p:spPr>
          <a:xfrm>
            <a:off x="10549915" y="2787293"/>
            <a:ext cx="1210310" cy="4013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5" y="0"/>
                </a:lnTo>
                <a:lnTo>
                  <a:pt x="21595" y="21572"/>
                </a:lnTo>
                <a:lnTo>
                  <a:pt x="0" y="21572"/>
                </a:lnTo>
                <a:lnTo>
                  <a:pt x="0" y="0"/>
                </a:lnTo>
                <a:close/>
              </a:path>
            </a:pathLst>
          </a:cu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49" name="矩形"/>
          <p:cNvSpPr/>
          <p:nvPr/>
        </p:nvSpPr>
        <p:spPr>
          <a:xfrm>
            <a:off x="10549890" y="2857500"/>
            <a:ext cx="1210944" cy="260349"/>
          </a:xfrm>
          <a:prstGeom prst="rect">
            <a:avLst/>
          </a:pr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80645" indent="0" algn="l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20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用户</a:t>
            </a:r>
            <a:r>
              <a:rPr lang="zh-CN" altLang="en-US" sz="2000" b="1" i="0" u="none" strike="noStrike" kern="1200" cap="none" spc="204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需</a:t>
            </a: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求</a:t>
            </a:r>
            <a:endParaRPr lang="zh-CN" altLang="en-US" sz="2000" b="1" i="0" u="none" strike="noStrike" kern="1200" cap="none" spc="0" baseline="0">
              <a:solidFill>
                <a:srgbClr val="FFFFFF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50" name="矩形"/>
          <p:cNvSpPr/>
          <p:nvPr/>
        </p:nvSpPr>
        <p:spPr>
          <a:xfrm>
            <a:off x="7791450" y="1440180"/>
            <a:ext cx="4598670" cy="11791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5890" rIns="0" bIns="0" anchor="t" anchorCtr="0">
            <a:spAutoFit/>
          </a:bodyPr>
          <a:lstStyle/>
          <a:p>
            <a:pPr marL="298450" indent="-286385" algn="l">
              <a:lnSpc>
                <a:spcPct val="100000"/>
              </a:lnSpc>
              <a:spcBef>
                <a:spcPts val="1070"/>
              </a:spcBef>
              <a:spcAft>
                <a:spcPts val="0"/>
              </a:spcAft>
              <a:buClrTx/>
              <a:buAutoNum type="arabicPeriod"/>
              <a:tabLst>
                <a:tab pos="299085" algn="l"/>
              </a:tabLst>
            </a:pPr>
            <a:r>
              <a:rPr lang="zh-CN" altLang="en-US" sz="170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检查/整改/验收全程纸质审批、效率低；</a:t>
            </a:r>
            <a:endParaRPr lang="en-US" altLang="zh-CN" sz="170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8450" indent="-286385" algn="l">
              <a:lnSpc>
                <a:spcPct val="100000"/>
              </a:lnSpc>
              <a:spcBef>
                <a:spcPts val="1070"/>
              </a:spcBef>
              <a:spcAft>
                <a:spcPts val="0"/>
              </a:spcAft>
              <a:buClrTx/>
              <a:buAutoNum type="arabicPeriod"/>
              <a:tabLst>
                <a:tab pos="299085" algn="l"/>
              </a:tabLst>
            </a:pPr>
            <a:r>
              <a:rPr lang="zh-CN" altLang="en-US" sz="170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人员少、项目多，现场检查耗时费力；</a:t>
            </a:r>
            <a:endParaRPr lang="en-US" altLang="zh-CN" sz="170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8450" indent="-286385" algn="l">
              <a:lnSpc>
                <a:spcPct val="100000"/>
              </a:lnSpc>
              <a:spcBef>
                <a:spcPts val="1070"/>
              </a:spcBef>
              <a:spcAft>
                <a:spcPts val="0"/>
              </a:spcAft>
              <a:buClrTx/>
              <a:buAutoNum type="arabicPeriod"/>
              <a:tabLst>
                <a:tab pos="299085" algn="l"/>
              </a:tabLst>
            </a:pPr>
            <a:r>
              <a:rPr lang="zh-CN" altLang="en-US" sz="170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过程资料纸质文档不易保存；</a:t>
            </a:r>
            <a:endParaRPr lang="zh-CN" altLang="en-US" sz="170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51" name="曲线"/>
          <p:cNvSpPr/>
          <p:nvPr/>
        </p:nvSpPr>
        <p:spPr>
          <a:xfrm>
            <a:off x="2697479" y="4753355"/>
            <a:ext cx="457200" cy="457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800" y="21600"/>
                </a:moveTo>
                <a:lnTo>
                  <a:pt x="10800" y="16200"/>
                </a:lnTo>
                <a:lnTo>
                  <a:pt x="0" y="16200"/>
                </a:lnTo>
                <a:lnTo>
                  <a:pt x="0" y="5400"/>
                </a:lnTo>
                <a:lnTo>
                  <a:pt x="10800" y="5400"/>
                </a:ln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8EB4E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52" name="矩形"/>
          <p:cNvSpPr/>
          <p:nvPr/>
        </p:nvSpPr>
        <p:spPr>
          <a:xfrm>
            <a:off x="2685186" y="4741100"/>
            <a:ext cx="482599" cy="48253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53" name="矩形"/>
          <p:cNvSpPr/>
          <p:nvPr/>
        </p:nvSpPr>
        <p:spPr>
          <a:xfrm>
            <a:off x="4630191" y="6042177"/>
            <a:ext cx="894714" cy="2228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en-US" altLang="zh-CN" sz="1400" b="1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3.线上流</a:t>
            </a:r>
            <a:r>
              <a:rPr lang="zh-CN" altLang="en-US" sz="1400" b="1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转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54" name="矩形"/>
          <p:cNvSpPr/>
          <p:nvPr/>
        </p:nvSpPr>
        <p:spPr>
          <a:xfrm>
            <a:off x="3255264" y="1597152"/>
            <a:ext cx="3649980" cy="171145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55" name="矩形"/>
          <p:cNvSpPr/>
          <p:nvPr/>
        </p:nvSpPr>
        <p:spPr>
          <a:xfrm>
            <a:off x="443483" y="1597152"/>
            <a:ext cx="2179318" cy="165201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56" name="曲线"/>
          <p:cNvSpPr/>
          <p:nvPr/>
        </p:nvSpPr>
        <p:spPr>
          <a:xfrm>
            <a:off x="433958" y="1587627"/>
            <a:ext cx="2198370" cy="16713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53" y="21596"/>
                </a:moveTo>
                <a:lnTo>
                  <a:pt x="46" y="21596"/>
                </a:lnTo>
                <a:lnTo>
                  <a:pt x="32" y="21593"/>
                </a:lnTo>
                <a:lnTo>
                  <a:pt x="19" y="21584"/>
                </a:lnTo>
                <a:lnTo>
                  <a:pt x="8" y="21571"/>
                </a:lnTo>
                <a:lnTo>
                  <a:pt x="2" y="21554"/>
                </a:lnTo>
                <a:lnTo>
                  <a:pt x="0" y="21535"/>
                </a:lnTo>
                <a:lnTo>
                  <a:pt x="0" y="61"/>
                </a:lnTo>
                <a:lnTo>
                  <a:pt x="46" y="0"/>
                </a:lnTo>
                <a:lnTo>
                  <a:pt x="21553" y="0"/>
                </a:lnTo>
                <a:lnTo>
                  <a:pt x="21600" y="61"/>
                </a:lnTo>
                <a:lnTo>
                  <a:pt x="93" y="61"/>
                </a:lnTo>
                <a:lnTo>
                  <a:pt x="46" y="123"/>
                </a:lnTo>
                <a:lnTo>
                  <a:pt x="93" y="123"/>
                </a:lnTo>
                <a:lnTo>
                  <a:pt x="93" y="21473"/>
                </a:lnTo>
                <a:lnTo>
                  <a:pt x="46" y="21473"/>
                </a:lnTo>
                <a:lnTo>
                  <a:pt x="93" y="21535"/>
                </a:lnTo>
                <a:lnTo>
                  <a:pt x="21600" y="21535"/>
                </a:lnTo>
                <a:lnTo>
                  <a:pt x="21597" y="21554"/>
                </a:lnTo>
                <a:lnTo>
                  <a:pt x="21591" y="21571"/>
                </a:lnTo>
                <a:lnTo>
                  <a:pt x="21580" y="21584"/>
                </a:lnTo>
                <a:lnTo>
                  <a:pt x="21567" y="21593"/>
                </a:lnTo>
                <a:lnTo>
                  <a:pt x="21553" y="21596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57" name="曲线"/>
          <p:cNvSpPr/>
          <p:nvPr/>
        </p:nvSpPr>
        <p:spPr>
          <a:xfrm>
            <a:off x="438721" y="1592389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20247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58" name="曲线"/>
          <p:cNvSpPr/>
          <p:nvPr/>
        </p:nvSpPr>
        <p:spPr>
          <a:xfrm>
            <a:off x="443483" y="1594770"/>
            <a:ext cx="217931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59" name="曲线"/>
          <p:cNvSpPr/>
          <p:nvPr/>
        </p:nvSpPr>
        <p:spPr>
          <a:xfrm>
            <a:off x="2627566" y="1592389"/>
            <a:ext cx="0" cy="166179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0" name="曲线"/>
          <p:cNvSpPr/>
          <p:nvPr/>
        </p:nvSpPr>
        <p:spPr>
          <a:xfrm>
            <a:off x="438721" y="3249167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51"/>
                </a:moveTo>
                <a:lnTo>
                  <a:pt x="0" y="0"/>
                </a:lnTo>
                <a:lnTo>
                  <a:pt x="20251" y="0"/>
                </a:lnTo>
                <a:lnTo>
                  <a:pt x="20251" y="20251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1" name="曲线"/>
          <p:cNvSpPr/>
          <p:nvPr/>
        </p:nvSpPr>
        <p:spPr>
          <a:xfrm>
            <a:off x="443483" y="3251548"/>
            <a:ext cx="217931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2" name="曲线"/>
          <p:cNvSpPr/>
          <p:nvPr/>
        </p:nvSpPr>
        <p:spPr>
          <a:xfrm>
            <a:off x="1418844" y="3433571"/>
            <a:ext cx="228600" cy="2286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EB4E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3" name="曲线"/>
          <p:cNvSpPr/>
          <p:nvPr/>
        </p:nvSpPr>
        <p:spPr>
          <a:xfrm>
            <a:off x="1304544" y="3662171"/>
            <a:ext cx="457200" cy="2286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800" y="21600"/>
                </a:moveTo>
                <a:lnTo>
                  <a:pt x="0" y="0"/>
                </a:lnTo>
                <a:lnTo>
                  <a:pt x="21600" y="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8EB4E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4" name="矩形"/>
          <p:cNvSpPr/>
          <p:nvPr/>
        </p:nvSpPr>
        <p:spPr>
          <a:xfrm>
            <a:off x="1405660" y="3420262"/>
            <a:ext cx="337641" cy="25400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5" name="曲线"/>
          <p:cNvSpPr/>
          <p:nvPr/>
        </p:nvSpPr>
        <p:spPr>
          <a:xfrm>
            <a:off x="1291398" y="3648862"/>
            <a:ext cx="268604" cy="2540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401" y="21600"/>
                </a:moveTo>
                <a:lnTo>
                  <a:pt x="296" y="1844"/>
                </a:lnTo>
                <a:lnTo>
                  <a:pt x="0" y="1003"/>
                </a:lnTo>
                <a:lnTo>
                  <a:pt x="38" y="776"/>
                </a:lnTo>
                <a:lnTo>
                  <a:pt x="1018" y="0"/>
                </a:lnTo>
                <a:lnTo>
                  <a:pt x="9188" y="0"/>
                </a:lnTo>
                <a:lnTo>
                  <a:pt x="9188" y="316"/>
                </a:lnTo>
                <a:lnTo>
                  <a:pt x="1741" y="316"/>
                </a:lnTo>
                <a:lnTo>
                  <a:pt x="1018" y="2160"/>
                </a:lnTo>
                <a:lnTo>
                  <a:pt x="3484" y="2160"/>
                </a:lnTo>
                <a:lnTo>
                  <a:pt x="19401" y="18991"/>
                </a:lnTo>
                <a:lnTo>
                  <a:pt x="18679" y="19756"/>
                </a:lnTo>
                <a:lnTo>
                  <a:pt x="21569" y="19756"/>
                </a:lnTo>
                <a:lnTo>
                  <a:pt x="20124" y="21284"/>
                </a:lnTo>
                <a:lnTo>
                  <a:pt x="19969" y="21418"/>
                </a:lnTo>
                <a:lnTo>
                  <a:pt x="19792" y="21517"/>
                </a:lnTo>
                <a:lnTo>
                  <a:pt x="19601" y="21579"/>
                </a:lnTo>
                <a:lnTo>
                  <a:pt x="19401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6" name="曲线"/>
          <p:cNvSpPr/>
          <p:nvPr/>
        </p:nvSpPr>
        <p:spPr>
          <a:xfrm>
            <a:off x="1405660" y="3648862"/>
            <a:ext cx="2539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10799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7" name="曲线"/>
          <p:cNvSpPr/>
          <p:nvPr/>
        </p:nvSpPr>
        <p:spPr>
          <a:xfrm>
            <a:off x="1646961" y="3648862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8" name="曲线"/>
          <p:cNvSpPr/>
          <p:nvPr/>
        </p:nvSpPr>
        <p:spPr>
          <a:xfrm>
            <a:off x="1659661" y="3648862"/>
            <a:ext cx="110488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351" y="21600"/>
                </a:moveTo>
                <a:lnTo>
                  <a:pt x="0" y="21600"/>
                </a:lnTo>
                <a:lnTo>
                  <a:pt x="0" y="0"/>
                </a:lnTo>
                <a:lnTo>
                  <a:pt x="19862" y="0"/>
                </a:lnTo>
                <a:lnTo>
                  <a:pt x="20391" y="496"/>
                </a:lnTo>
                <a:lnTo>
                  <a:pt x="20895" y="1964"/>
                </a:lnTo>
                <a:lnTo>
                  <a:pt x="21351" y="4318"/>
                </a:lnTo>
                <a:lnTo>
                  <a:pt x="21597" y="6328"/>
                </a:lnTo>
                <a:lnTo>
                  <a:pt x="18106" y="6328"/>
                </a:lnTo>
                <a:lnTo>
                  <a:pt x="16351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69" name="曲线"/>
          <p:cNvSpPr/>
          <p:nvPr/>
        </p:nvSpPr>
        <p:spPr>
          <a:xfrm>
            <a:off x="1304061" y="3652583"/>
            <a:ext cx="31115" cy="222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91" y="21068"/>
                </a:moveTo>
                <a:lnTo>
                  <a:pt x="0" y="21068"/>
                </a:lnTo>
                <a:lnTo>
                  <a:pt x="6241" y="0"/>
                </a:lnTo>
                <a:lnTo>
                  <a:pt x="21291" y="2106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70" name="曲线"/>
          <p:cNvSpPr/>
          <p:nvPr/>
        </p:nvSpPr>
        <p:spPr>
          <a:xfrm>
            <a:off x="1313052" y="3652583"/>
            <a:ext cx="118110" cy="222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258" y="21068"/>
                </a:moveTo>
                <a:lnTo>
                  <a:pt x="3964" y="21068"/>
                </a:lnTo>
                <a:lnTo>
                  <a:pt x="0" y="0"/>
                </a:lnTo>
                <a:lnTo>
                  <a:pt x="16936" y="0"/>
                </a:lnTo>
                <a:lnTo>
                  <a:pt x="16936" y="8725"/>
                </a:lnTo>
                <a:lnTo>
                  <a:pt x="21581" y="8725"/>
                </a:lnTo>
                <a:lnTo>
                  <a:pt x="19714" y="20834"/>
                </a:lnTo>
                <a:lnTo>
                  <a:pt x="19258" y="2106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71" name="曲线"/>
          <p:cNvSpPr/>
          <p:nvPr/>
        </p:nvSpPr>
        <p:spPr>
          <a:xfrm>
            <a:off x="1532661" y="3652583"/>
            <a:ext cx="234314" cy="2286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485" y="21600"/>
                </a:moveTo>
                <a:lnTo>
                  <a:pt x="828" y="21600"/>
                </a:lnTo>
                <a:lnTo>
                  <a:pt x="0" y="20750"/>
                </a:lnTo>
                <a:lnTo>
                  <a:pt x="20245" y="0"/>
                </a:lnTo>
                <a:lnTo>
                  <a:pt x="21073" y="2048"/>
                </a:lnTo>
                <a:lnTo>
                  <a:pt x="21560" y="2048"/>
                </a:lnTo>
                <a:lnTo>
                  <a:pt x="2485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72" name="曲线"/>
          <p:cNvSpPr/>
          <p:nvPr/>
        </p:nvSpPr>
        <p:spPr>
          <a:xfrm>
            <a:off x="1752282" y="3652583"/>
            <a:ext cx="22225" cy="222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3860" y="21068"/>
                </a:moveTo>
                <a:lnTo>
                  <a:pt x="8725" y="21068"/>
                </a:lnTo>
                <a:lnTo>
                  <a:pt x="0" y="0"/>
                </a:lnTo>
                <a:lnTo>
                  <a:pt x="17353" y="0"/>
                </a:lnTo>
                <a:lnTo>
                  <a:pt x="18057" y="653"/>
                </a:lnTo>
                <a:lnTo>
                  <a:pt x="19562" y="2813"/>
                </a:lnTo>
                <a:lnTo>
                  <a:pt x="20574" y="5257"/>
                </a:lnTo>
                <a:lnTo>
                  <a:pt x="21044" y="7849"/>
                </a:lnTo>
                <a:lnTo>
                  <a:pt x="20945" y="10490"/>
                </a:lnTo>
                <a:lnTo>
                  <a:pt x="20290" y="13045"/>
                </a:lnTo>
                <a:lnTo>
                  <a:pt x="19118" y="15403"/>
                </a:lnTo>
                <a:lnTo>
                  <a:pt x="17464" y="17464"/>
                </a:lnTo>
                <a:lnTo>
                  <a:pt x="13860" y="2106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73" name="曲线"/>
          <p:cNvSpPr/>
          <p:nvPr/>
        </p:nvSpPr>
        <p:spPr>
          <a:xfrm>
            <a:off x="1523682" y="3872191"/>
            <a:ext cx="18415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78" y="20389"/>
                </a:moveTo>
                <a:lnTo>
                  <a:pt x="0" y="20389"/>
                </a:lnTo>
                <a:lnTo>
                  <a:pt x="10530" y="0"/>
                </a:lnTo>
                <a:lnTo>
                  <a:pt x="21078" y="2038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74" name="曲线"/>
          <p:cNvSpPr/>
          <p:nvPr/>
        </p:nvSpPr>
        <p:spPr>
          <a:xfrm>
            <a:off x="4850891" y="3369564"/>
            <a:ext cx="457199" cy="2286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1079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8EB4E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75" name="曲线"/>
          <p:cNvSpPr/>
          <p:nvPr/>
        </p:nvSpPr>
        <p:spPr>
          <a:xfrm>
            <a:off x="4965191" y="3598164"/>
            <a:ext cx="228600" cy="2286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EB4E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76" name="曲线"/>
          <p:cNvSpPr/>
          <p:nvPr/>
        </p:nvSpPr>
        <p:spPr>
          <a:xfrm>
            <a:off x="4837874" y="3357397"/>
            <a:ext cx="268605" cy="2540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9188" y="21600"/>
                </a:moveTo>
                <a:lnTo>
                  <a:pt x="1018" y="21600"/>
                </a:lnTo>
                <a:lnTo>
                  <a:pt x="801" y="21576"/>
                </a:lnTo>
                <a:lnTo>
                  <a:pt x="0" y="20597"/>
                </a:lnTo>
                <a:lnTo>
                  <a:pt x="8" y="20366"/>
                </a:lnTo>
                <a:lnTo>
                  <a:pt x="18679" y="316"/>
                </a:lnTo>
                <a:lnTo>
                  <a:pt x="19401" y="0"/>
                </a:lnTo>
                <a:lnTo>
                  <a:pt x="19601" y="21"/>
                </a:lnTo>
                <a:lnTo>
                  <a:pt x="19792" y="83"/>
                </a:lnTo>
                <a:lnTo>
                  <a:pt x="19969" y="182"/>
                </a:lnTo>
                <a:lnTo>
                  <a:pt x="20124" y="316"/>
                </a:lnTo>
                <a:lnTo>
                  <a:pt x="21569" y="1844"/>
                </a:lnTo>
                <a:lnTo>
                  <a:pt x="18679" y="1844"/>
                </a:lnTo>
                <a:lnTo>
                  <a:pt x="19401" y="2608"/>
                </a:lnTo>
                <a:lnTo>
                  <a:pt x="3485" y="19439"/>
                </a:lnTo>
                <a:lnTo>
                  <a:pt x="1018" y="19439"/>
                </a:lnTo>
                <a:lnTo>
                  <a:pt x="1741" y="21284"/>
                </a:lnTo>
                <a:lnTo>
                  <a:pt x="9188" y="21284"/>
                </a:lnTo>
                <a:lnTo>
                  <a:pt x="9188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77" name="矩形"/>
          <p:cNvSpPr/>
          <p:nvPr/>
        </p:nvSpPr>
        <p:spPr>
          <a:xfrm>
            <a:off x="4850536" y="3379089"/>
            <a:ext cx="469873" cy="460907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78" name="矩形"/>
          <p:cNvSpPr/>
          <p:nvPr/>
        </p:nvSpPr>
        <p:spPr>
          <a:xfrm>
            <a:off x="1083081" y="6036461"/>
            <a:ext cx="894715" cy="2228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en-US" altLang="zh-CN" sz="1400" b="1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2.发起整</a:t>
            </a:r>
            <a:r>
              <a:rPr lang="zh-CN" altLang="en-US" sz="1400" b="1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改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79" name="矩形"/>
          <p:cNvSpPr/>
          <p:nvPr/>
        </p:nvSpPr>
        <p:spPr>
          <a:xfrm>
            <a:off x="1083716" y="1249197"/>
            <a:ext cx="894715" cy="2228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en-US" altLang="zh-CN" sz="1400" b="1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1.发现问</a:t>
            </a:r>
            <a:r>
              <a:rPr lang="zh-CN" altLang="en-US" sz="1400" b="1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题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80" name="矩形"/>
          <p:cNvSpPr/>
          <p:nvPr/>
        </p:nvSpPr>
        <p:spPr>
          <a:xfrm>
            <a:off x="4630191" y="1249197"/>
            <a:ext cx="894714" cy="2228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en-US" altLang="zh-CN" sz="1400" b="1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4.平台展</a:t>
            </a:r>
            <a:r>
              <a:rPr lang="zh-CN" altLang="en-US" sz="1400" b="1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示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981" name="曲线"/>
          <p:cNvSpPr/>
          <p:nvPr/>
        </p:nvSpPr>
        <p:spPr>
          <a:xfrm>
            <a:off x="7810500" y="1152144"/>
            <a:ext cx="1407160" cy="3416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2" y="0"/>
                </a:lnTo>
                <a:lnTo>
                  <a:pt x="21592" y="21583"/>
                </a:lnTo>
                <a:lnTo>
                  <a:pt x="0" y="21583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82" name="曲线"/>
          <p:cNvSpPr/>
          <p:nvPr/>
        </p:nvSpPr>
        <p:spPr>
          <a:xfrm>
            <a:off x="7803515" y="1145539"/>
            <a:ext cx="1420495" cy="35369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9" y="21600"/>
                </a:moveTo>
                <a:lnTo>
                  <a:pt x="0" y="21600"/>
                </a:lnTo>
                <a:lnTo>
                  <a:pt x="0" y="0"/>
                </a:lnTo>
                <a:lnTo>
                  <a:pt x="21599" y="0"/>
                </a:lnTo>
                <a:lnTo>
                  <a:pt x="21599" y="387"/>
                </a:lnTo>
                <a:lnTo>
                  <a:pt x="193" y="387"/>
                </a:lnTo>
                <a:lnTo>
                  <a:pt x="96" y="775"/>
                </a:lnTo>
                <a:lnTo>
                  <a:pt x="193" y="775"/>
                </a:lnTo>
                <a:lnTo>
                  <a:pt x="193" y="20824"/>
                </a:lnTo>
                <a:lnTo>
                  <a:pt x="96" y="20824"/>
                </a:lnTo>
                <a:lnTo>
                  <a:pt x="193" y="21212"/>
                </a:lnTo>
                <a:lnTo>
                  <a:pt x="21599" y="21212"/>
                </a:lnTo>
                <a:lnTo>
                  <a:pt x="21599" y="21600"/>
                </a:lnTo>
                <a:lnTo>
                  <a:pt x="21599" y="21600"/>
                </a:lnTo>
                <a:close/>
                <a:moveTo>
                  <a:pt x="193" y="775"/>
                </a:moveTo>
                <a:lnTo>
                  <a:pt x="96" y="775"/>
                </a:lnTo>
                <a:lnTo>
                  <a:pt x="193" y="387"/>
                </a:lnTo>
                <a:lnTo>
                  <a:pt x="193" y="775"/>
                </a:lnTo>
                <a:lnTo>
                  <a:pt x="193" y="775"/>
                </a:lnTo>
                <a:close/>
                <a:moveTo>
                  <a:pt x="21406" y="775"/>
                </a:moveTo>
                <a:lnTo>
                  <a:pt x="193" y="775"/>
                </a:lnTo>
                <a:lnTo>
                  <a:pt x="193" y="387"/>
                </a:lnTo>
                <a:lnTo>
                  <a:pt x="21406" y="387"/>
                </a:lnTo>
                <a:lnTo>
                  <a:pt x="21406" y="775"/>
                </a:lnTo>
                <a:lnTo>
                  <a:pt x="21406" y="775"/>
                </a:lnTo>
                <a:close/>
                <a:moveTo>
                  <a:pt x="21406" y="21212"/>
                </a:moveTo>
                <a:lnTo>
                  <a:pt x="21406" y="387"/>
                </a:lnTo>
                <a:lnTo>
                  <a:pt x="21503" y="775"/>
                </a:lnTo>
                <a:lnTo>
                  <a:pt x="21599" y="775"/>
                </a:lnTo>
                <a:lnTo>
                  <a:pt x="21599" y="20824"/>
                </a:lnTo>
                <a:lnTo>
                  <a:pt x="21503" y="20824"/>
                </a:lnTo>
                <a:lnTo>
                  <a:pt x="21406" y="21212"/>
                </a:lnTo>
                <a:lnTo>
                  <a:pt x="21406" y="21212"/>
                </a:lnTo>
                <a:close/>
                <a:moveTo>
                  <a:pt x="21599" y="775"/>
                </a:moveTo>
                <a:lnTo>
                  <a:pt x="21503" y="775"/>
                </a:lnTo>
                <a:lnTo>
                  <a:pt x="21406" y="387"/>
                </a:lnTo>
                <a:lnTo>
                  <a:pt x="21599" y="387"/>
                </a:lnTo>
                <a:lnTo>
                  <a:pt x="21599" y="775"/>
                </a:lnTo>
                <a:lnTo>
                  <a:pt x="21599" y="775"/>
                </a:lnTo>
                <a:close/>
                <a:moveTo>
                  <a:pt x="193" y="21212"/>
                </a:moveTo>
                <a:lnTo>
                  <a:pt x="96" y="20824"/>
                </a:lnTo>
                <a:lnTo>
                  <a:pt x="193" y="20824"/>
                </a:lnTo>
                <a:lnTo>
                  <a:pt x="193" y="21212"/>
                </a:lnTo>
                <a:lnTo>
                  <a:pt x="193" y="21212"/>
                </a:lnTo>
                <a:close/>
                <a:moveTo>
                  <a:pt x="21406" y="21212"/>
                </a:moveTo>
                <a:lnTo>
                  <a:pt x="193" y="21212"/>
                </a:lnTo>
                <a:lnTo>
                  <a:pt x="193" y="20824"/>
                </a:lnTo>
                <a:lnTo>
                  <a:pt x="21406" y="20824"/>
                </a:lnTo>
                <a:lnTo>
                  <a:pt x="21406" y="21212"/>
                </a:lnTo>
                <a:lnTo>
                  <a:pt x="21406" y="21212"/>
                </a:lnTo>
                <a:close/>
                <a:moveTo>
                  <a:pt x="21599" y="21212"/>
                </a:moveTo>
                <a:lnTo>
                  <a:pt x="21406" y="21212"/>
                </a:lnTo>
                <a:lnTo>
                  <a:pt x="21503" y="20824"/>
                </a:lnTo>
                <a:lnTo>
                  <a:pt x="21599" y="20824"/>
                </a:lnTo>
                <a:lnTo>
                  <a:pt x="21599" y="21212"/>
                </a:lnTo>
                <a:close/>
              </a:path>
            </a:pathLst>
          </a:custGeom>
          <a:solidFill>
            <a:srgbClr val="22355E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83" name="矩形"/>
          <p:cNvSpPr/>
          <p:nvPr/>
        </p:nvSpPr>
        <p:spPr>
          <a:xfrm>
            <a:off x="7810500" y="1135379"/>
            <a:ext cx="1407160" cy="3270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6637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21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行业现</a:t>
            </a:r>
            <a:r>
              <a:rPr lang="zh-CN" altLang="en-US" sz="21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状</a:t>
            </a:r>
            <a:endParaRPr lang="zh-CN" altLang="en-US" sz="21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1447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建设背</a:t>
            </a:r>
            <a:r>
              <a:rPr lang="zh-CN" altLang="en-US" sz="2800" spc="-5">
                <a:ea typeface="微软雅黑" panose="020B0503020204020204" charset="-122"/>
              </a:rPr>
              <a:t>景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1999" name="文本"/>
          <p:cNvSpPr>
            <a:spLocks noGrp="1"/>
          </p:cNvSpPr>
          <p:nvPr>
            <p:ph type="body" idx="4294967295"/>
          </p:nvPr>
        </p:nvSpPr>
        <p:spPr>
          <a:xfrm>
            <a:off x="647699" y="1079361"/>
            <a:ext cx="10793729" cy="5325110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79070" rIns="0" bIns="0" anchor="t" anchorCtr="0"/>
          <a:lstStyle/>
          <a:p>
            <a:pPr marL="78740" indent="0">
              <a:lnSpc>
                <a:spcPct val="120000"/>
              </a:lnSpc>
              <a:spcBef>
                <a:spcPts val="1345"/>
              </a:spcBef>
            </a:pPr>
            <a:r>
              <a:rPr lang="zh-CN" altLang="en-US" sz="2000">
                <a:ea typeface="微软雅黑" panose="020B0503020204020204" charset="-122"/>
                <a:sym typeface="宋体" panose="02010600030101010101" pitchFamily="2" charset="-122"/>
              </a:rPr>
              <a:t>随着我国城市化进程快速推进，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  <a:sym typeface="宋体" panose="02010600030101010101" pitchFamily="2" charset="-122"/>
              </a:rPr>
              <a:t>国家对公共安全的重视前所未有</a:t>
            </a:r>
            <a:r>
              <a:rPr lang="zh-CN" altLang="en-US" sz="2000">
                <a:ea typeface="微软雅黑" panose="020B0503020204020204" charset="-122"/>
                <a:sym typeface="宋体" panose="02010600030101010101" pitchFamily="2" charset="-122"/>
              </a:rPr>
              <a:t>。中共中央办公厅、国务院</a:t>
            </a:r>
            <a:r>
              <a:rPr lang="en-US" altLang="zh-CN" sz="2000" spc="-10">
                <a:ea typeface="微软雅黑" panose="020B0503020204020204" charset="-122"/>
                <a:sym typeface="宋体" panose="02010600030101010101" pitchFamily="2" charset="-122"/>
              </a:rPr>
              <a:t>2018</a:t>
            </a:r>
            <a:r>
              <a:rPr lang="zh-CN" altLang="en-US" sz="2000" spc="-5">
                <a:ea typeface="微软雅黑" panose="020B0503020204020204" charset="-122"/>
                <a:sym typeface="宋体" panose="02010600030101010101" pitchFamily="2" charset="-122"/>
              </a:rPr>
              <a:t>年</a:t>
            </a:r>
            <a:r>
              <a:rPr lang="en-US" altLang="zh-CN" sz="2000" spc="-10">
                <a:ea typeface="微软雅黑" panose="020B0503020204020204" charset="-122"/>
                <a:sym typeface="宋体" panose="02010600030101010101" pitchFamily="2" charset="-122"/>
              </a:rPr>
              <a:t>1</a:t>
            </a:r>
            <a:r>
              <a:rPr lang="zh-CN" altLang="en-US" sz="2000">
                <a:ea typeface="微软雅黑" panose="020B0503020204020204" charset="-122"/>
                <a:sym typeface="宋体" panose="02010600030101010101" pitchFamily="2" charset="-122"/>
              </a:rPr>
              <a:t>月</a:t>
            </a:r>
            <a:r>
              <a:rPr lang="en-US" altLang="zh-CN" sz="2000" spc="-10">
                <a:ea typeface="微软雅黑" panose="020B0503020204020204" charset="-122"/>
                <a:sym typeface="宋体" panose="02010600030101010101" pitchFamily="2" charset="-122"/>
              </a:rPr>
              <a:t>7</a:t>
            </a:r>
            <a:r>
              <a:rPr lang="zh-CN" altLang="en-US" sz="2000">
                <a:ea typeface="微软雅黑" panose="020B0503020204020204" charset="-122"/>
                <a:sym typeface="宋体" panose="02010600030101010101" pitchFamily="2" charset="-122"/>
              </a:rPr>
              <a:t>日印发《关于推进城市安全发展的意见》指出：积极研发和推广应用先进的风险防控、预测预警、监测监控等安</a:t>
            </a:r>
            <a:r>
              <a:rPr lang="zh-CN" altLang="en-US" sz="2000" spc="-5">
                <a:ea typeface="微软雅黑" panose="020B0503020204020204" charset="-122"/>
                <a:sym typeface="宋体" panose="02010600030101010101" pitchFamily="2" charset="-122"/>
              </a:rPr>
              <a:t>全 </a:t>
            </a:r>
            <a:r>
              <a:rPr lang="zh-CN" altLang="en-US" sz="2000">
                <a:ea typeface="微软雅黑" panose="020B0503020204020204" charset="-122"/>
                <a:sym typeface="宋体" panose="02010600030101010101" pitchFamily="2" charset="-122"/>
              </a:rPr>
              <a:t>技术和产品</a:t>
            </a:r>
            <a:r>
              <a:rPr lang="zh-CN" altLang="en-US" sz="2000" spc="-5">
                <a:ea typeface="微软雅黑" panose="020B0503020204020204" charset="-122"/>
                <a:sym typeface="宋体" panose="02010600030101010101" pitchFamily="2" charset="-122"/>
              </a:rPr>
              <a:t>。</a:t>
            </a:r>
            <a:r>
              <a:rPr lang="en-US" altLang="zh-CN" sz="2000" spc="-5">
                <a:ea typeface="微软雅黑" panose="020B0503020204020204" charset="-122"/>
              </a:rPr>
              <a:t> </a:t>
            </a:r>
            <a:endParaRPr lang="en-US" altLang="zh-CN" sz="2000" spc="-5">
              <a:ea typeface="微软雅黑" panose="020B0503020204020204" charset="-122"/>
            </a:endParaRPr>
          </a:p>
          <a:p>
            <a:pPr marL="78740" indent="0">
              <a:lnSpc>
                <a:spcPct val="120000"/>
              </a:lnSpc>
              <a:spcBef>
                <a:spcPts val="1345"/>
              </a:spcBef>
            </a:pPr>
            <a:r>
              <a:rPr lang="zh-CN" altLang="en-US" sz="2000" spc="-5">
                <a:ea typeface="微软雅黑" panose="020B0503020204020204" charset="-122"/>
              </a:rPr>
              <a:t>住建部于</a:t>
            </a:r>
            <a:r>
              <a:rPr lang="en-US" altLang="zh-CN" sz="2000" spc="-10">
                <a:ea typeface="微软雅黑" panose="020B0503020204020204" charset="-122"/>
              </a:rPr>
              <a:t>2018</a:t>
            </a:r>
            <a:r>
              <a:rPr lang="zh-CN" altLang="en-US" sz="2000">
                <a:ea typeface="微软雅黑" panose="020B0503020204020204" charset="-122"/>
              </a:rPr>
              <a:t>年</a:t>
            </a:r>
            <a:r>
              <a:rPr lang="en-US" altLang="zh-CN" sz="2000" spc="-10">
                <a:ea typeface="微软雅黑" panose="020B0503020204020204" charset="-122"/>
              </a:rPr>
              <a:t>1</a:t>
            </a:r>
            <a:r>
              <a:rPr lang="zh-CN" altLang="en-US" sz="2000">
                <a:ea typeface="微软雅黑" panose="020B0503020204020204" charset="-122"/>
              </a:rPr>
              <a:t>月正式颁布</a:t>
            </a:r>
            <a:r>
              <a:rPr lang="en-US" altLang="zh-CN" sz="2000" spc="-10">
                <a:ea typeface="微软雅黑" panose="020B0503020204020204" charset="-122"/>
              </a:rPr>
              <a:t>JGJ/T434-2018</a:t>
            </a:r>
            <a:r>
              <a:rPr lang="zh-CN" altLang="en-US" sz="2000">
                <a:ea typeface="微软雅黑" panose="020B0503020204020204" charset="-122"/>
              </a:rPr>
              <a:t>《建筑工程施工现场监管信息系统技术标准》，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</a:rPr>
              <a:t>该标准是“</a:t>
            </a:r>
            <a:r>
              <a:rPr lang="zh-CN" altLang="en-US" sz="2000" b="1" spc="-10">
                <a:solidFill>
                  <a:srgbClr val="FF0000"/>
                </a:solidFill>
                <a:ea typeface="微软雅黑" panose="020B0503020204020204" charset="-122"/>
              </a:rPr>
              <a:t>智</a:t>
            </a:r>
            <a:r>
              <a:rPr lang="zh-CN" altLang="en-US" sz="2000" b="1" spc="5">
                <a:solidFill>
                  <a:srgbClr val="FF0000"/>
                </a:solidFill>
                <a:ea typeface="微软雅黑" panose="020B0503020204020204" charset="-122"/>
              </a:rPr>
              <a:t>慧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</a:rPr>
              <a:t>工地”建设的指导性标准</a:t>
            </a:r>
            <a:r>
              <a:rPr lang="zh-CN" altLang="en-US" sz="2000">
                <a:ea typeface="微软雅黑" panose="020B0503020204020204" charset="-122"/>
              </a:rPr>
              <a:t>，是加强对施工现场监管、规范施工现场作业行为的重要规程</a:t>
            </a:r>
            <a:r>
              <a:rPr lang="zh-CN" altLang="en-US" sz="2000" spc="-5">
                <a:ea typeface="微软雅黑" panose="020B0503020204020204" charset="-122"/>
              </a:rPr>
              <a:t>。</a:t>
            </a:r>
            <a:endParaRPr lang="en-US" altLang="zh-CN" sz="2000" spc="-5">
              <a:ea typeface="微软雅黑" panose="020B0503020204020204" charset="-122"/>
            </a:endParaRPr>
          </a:p>
          <a:p>
            <a:pPr marL="78740" indent="0">
              <a:lnSpc>
                <a:spcPct val="120000"/>
              </a:lnSpc>
              <a:spcBef>
                <a:spcPts val="1345"/>
              </a:spcBef>
            </a:pP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</a:rPr>
              <a:t>智慧工地是创新监管模式的重要手段，</a:t>
            </a:r>
            <a:r>
              <a:rPr lang="zh-CN" altLang="en-US" sz="2000">
                <a:ea typeface="微软雅黑" panose="020B0503020204020204" charset="-122"/>
              </a:rPr>
              <a:t>是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</a:rPr>
              <a:t>“智慧住建”</a:t>
            </a:r>
            <a:r>
              <a:rPr lang="zh-CN" altLang="en-US" sz="2000">
                <a:ea typeface="微软雅黑" panose="020B0503020204020204" charset="-122"/>
              </a:rPr>
              <a:t>的重要组成部分，是建设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</a:rPr>
              <a:t>“智慧城市”</a:t>
            </a:r>
            <a:r>
              <a:rPr lang="zh-CN" altLang="en-US" sz="2000">
                <a:ea typeface="微软雅黑" panose="020B0503020204020204" charset="-122"/>
              </a:rPr>
              <a:t>的</a:t>
            </a:r>
            <a:r>
              <a:rPr lang="zh-CN" altLang="en-US" sz="2000" spc="-5">
                <a:ea typeface="微软雅黑" panose="020B0503020204020204" charset="-122"/>
              </a:rPr>
              <a:t>重</a:t>
            </a:r>
            <a:r>
              <a:rPr lang="zh-CN" altLang="en-US" sz="2000">
                <a:ea typeface="微软雅黑" panose="020B0503020204020204" charset="-122"/>
              </a:rPr>
              <a:t>要载体，是</a:t>
            </a:r>
            <a:r>
              <a:rPr lang="zh-CN" altLang="en-US" sz="2000" spc="-5">
                <a:ea typeface="微软雅黑" panose="020B0503020204020204" charset="-122"/>
              </a:rPr>
              <a:t>实现城市资源信息的互通共享，提升城乡市政基础设施管理信息化水平</a:t>
            </a:r>
            <a:r>
              <a:rPr lang="zh-CN" altLang="en-US" sz="2000">
                <a:ea typeface="微软雅黑" panose="020B0503020204020204" charset="-122"/>
              </a:rPr>
              <a:t>建设的重要节点</a:t>
            </a:r>
            <a:r>
              <a:rPr lang="zh-CN" altLang="en-US" sz="2000" spc="-5">
                <a:ea typeface="微软雅黑" panose="020B0503020204020204" charset="-122"/>
              </a:rPr>
              <a:t>。</a:t>
            </a:r>
            <a:endParaRPr lang="en-US" altLang="zh-CN" sz="2000">
              <a:ea typeface="微软雅黑" panose="020B0503020204020204" charset="-122"/>
            </a:endParaRPr>
          </a:p>
          <a:p>
            <a:pPr marL="156845" indent="0">
              <a:lnSpc>
                <a:spcPct val="120000"/>
              </a:lnSpc>
            </a:pPr>
            <a:r>
              <a:rPr lang="en-US" altLang="zh-CN" sz="2000" spc="-5">
                <a:ea typeface="微软雅黑" panose="020B0503020204020204" charset="-122"/>
              </a:rPr>
              <a:t>  2020</a:t>
            </a:r>
            <a:r>
              <a:rPr lang="zh-CN" altLang="en-US" sz="2000">
                <a:ea typeface="微软雅黑" panose="020B0503020204020204" charset="-122"/>
              </a:rPr>
              <a:t>年《河南省政府工作报告》中将重点工作任务分解为</a:t>
            </a:r>
            <a:r>
              <a:rPr lang="en-US" altLang="zh-CN" sz="2000" spc="-5">
                <a:ea typeface="微软雅黑" panose="020B0503020204020204" charset="-122"/>
              </a:rPr>
              <a:t>9</a:t>
            </a:r>
            <a:r>
              <a:rPr lang="zh-CN" altLang="en-US" sz="2000">
                <a:ea typeface="微软雅黑" panose="020B0503020204020204" charset="-122"/>
              </a:rPr>
              <a:t>大部分</a:t>
            </a:r>
            <a:r>
              <a:rPr lang="en-US" altLang="zh-CN" sz="2000" spc="-5">
                <a:ea typeface="微软雅黑" panose="020B0503020204020204" charset="-122"/>
              </a:rPr>
              <a:t>185</a:t>
            </a:r>
            <a:r>
              <a:rPr lang="zh-CN" altLang="en-US" sz="2000">
                <a:ea typeface="微软雅黑" panose="020B0503020204020204" charset="-122"/>
              </a:rPr>
              <a:t>项，并明确到各责任单位，其中指出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</a:rPr>
              <a:t>要加快</a:t>
            </a:r>
            <a:r>
              <a:rPr lang="zh-CN" altLang="en-US" sz="2000" b="1" spc="5">
                <a:solidFill>
                  <a:srgbClr val="FF0000"/>
                </a:solidFill>
                <a:ea typeface="微软雅黑" panose="020B0503020204020204" charset="-122"/>
              </a:rPr>
              <a:t>建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</a:rPr>
              <a:t>筑业转型，</a:t>
            </a:r>
            <a:r>
              <a:rPr lang="zh-CN" altLang="en-US" sz="2000">
                <a:ea typeface="微软雅黑" panose="020B0503020204020204" charset="-122"/>
              </a:rPr>
              <a:t>大力发展绿色建筑和装配式建筑；要分级分类推进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</a:rPr>
              <a:t>智慧城市建设</a:t>
            </a:r>
            <a:r>
              <a:rPr lang="zh-CN" altLang="en-US" sz="2000">
                <a:ea typeface="微软雅黑" panose="020B0503020204020204" charset="-122"/>
              </a:rPr>
              <a:t>，在交通、城市管理等重点领域实</a:t>
            </a:r>
            <a:r>
              <a:rPr lang="zh-CN" altLang="en-US" sz="2000" spc="-5">
                <a:ea typeface="微软雅黑" panose="020B0503020204020204" charset="-122"/>
              </a:rPr>
              <a:t>施</a:t>
            </a:r>
            <a:r>
              <a:rPr lang="zh-CN" altLang="en-US" sz="2000">
                <a:ea typeface="微软雅黑" panose="020B0503020204020204" charset="-122"/>
              </a:rPr>
              <a:t>一批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charset="-122"/>
              </a:rPr>
              <a:t>智慧化示范应用工程</a:t>
            </a:r>
            <a:r>
              <a:rPr lang="zh-CN" altLang="en-US" sz="2000">
                <a:ea typeface="微软雅黑" panose="020B0503020204020204" charset="-122"/>
              </a:rPr>
              <a:t>，提升城市精细化、智能化管理水平</a:t>
            </a:r>
            <a:r>
              <a:rPr lang="zh-CN" altLang="en-US" sz="2000" spc="-5">
                <a:ea typeface="微软雅黑" panose="020B0503020204020204" charset="-122"/>
              </a:rPr>
              <a:t>。</a:t>
            </a:r>
            <a:endParaRPr lang="zh-CN" altLang="en-US" sz="2000" spc="-5">
              <a:ea typeface="微软雅黑" panose="020B0503020204020204" charset="-122"/>
            </a:endParaRPr>
          </a:p>
        </p:txBody>
      </p:sp>
      <p:sp>
        <p:nvSpPr>
          <p:cNvPr id="1998" name="矩形"/>
          <p:cNvSpPr/>
          <p:nvPr/>
        </p:nvSpPr>
        <p:spPr>
          <a:xfrm>
            <a:off x="11345544" y="6249987"/>
            <a:ext cx="95884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3</a:t>
            </a:r>
            <a:endParaRPr lang="zh-CN" altLang="en-US" sz="1000" b="0" i="0" u="none" strike="noStrike" kern="1200" cap="none" spc="-5" baseline="0">
              <a:solidFill>
                <a:srgbClr val="80808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标题"/>
          <p:cNvSpPr>
            <a:spLocks noGrp="1"/>
          </p:cNvSpPr>
          <p:nvPr>
            <p:ph type="title" idx="4294967295"/>
          </p:nvPr>
        </p:nvSpPr>
        <p:spPr>
          <a:xfrm>
            <a:off x="840739" y="399414"/>
            <a:ext cx="5003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安全智慧监督：危险源管</a:t>
            </a:r>
            <a:r>
              <a:rPr lang="zh-CN" altLang="en-US" sz="2800" spc="-5">
                <a:ea typeface="微软雅黑" panose="020B0503020204020204" charset="-122"/>
              </a:rPr>
              <a:t>理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986" name="矩形"/>
          <p:cNvSpPr/>
          <p:nvPr/>
        </p:nvSpPr>
        <p:spPr>
          <a:xfrm>
            <a:off x="11287759" y="6274657"/>
            <a:ext cx="140969" cy="1396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l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29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87" name="矩形"/>
          <p:cNvSpPr/>
          <p:nvPr/>
        </p:nvSpPr>
        <p:spPr>
          <a:xfrm>
            <a:off x="464819" y="2753867"/>
            <a:ext cx="2476500" cy="330098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88" name="曲线"/>
          <p:cNvSpPr/>
          <p:nvPr/>
        </p:nvSpPr>
        <p:spPr>
          <a:xfrm>
            <a:off x="455294" y="2744342"/>
            <a:ext cx="2495550" cy="33204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58" y="21597"/>
                </a:moveTo>
                <a:lnTo>
                  <a:pt x="41" y="21597"/>
                </a:lnTo>
                <a:lnTo>
                  <a:pt x="28" y="21596"/>
                </a:lnTo>
                <a:lnTo>
                  <a:pt x="17" y="21591"/>
                </a:lnTo>
                <a:lnTo>
                  <a:pt x="7" y="21584"/>
                </a:lnTo>
                <a:lnTo>
                  <a:pt x="1" y="21576"/>
                </a:lnTo>
                <a:lnTo>
                  <a:pt x="0" y="21566"/>
                </a:lnTo>
                <a:lnTo>
                  <a:pt x="0" y="30"/>
                </a:lnTo>
                <a:lnTo>
                  <a:pt x="41" y="0"/>
                </a:lnTo>
                <a:lnTo>
                  <a:pt x="21558" y="0"/>
                </a:lnTo>
                <a:lnTo>
                  <a:pt x="21600" y="30"/>
                </a:lnTo>
                <a:lnTo>
                  <a:pt x="82" y="30"/>
                </a:lnTo>
                <a:lnTo>
                  <a:pt x="41" y="61"/>
                </a:lnTo>
                <a:lnTo>
                  <a:pt x="82" y="61"/>
                </a:lnTo>
                <a:lnTo>
                  <a:pt x="82" y="21535"/>
                </a:lnTo>
                <a:lnTo>
                  <a:pt x="41" y="21535"/>
                </a:lnTo>
                <a:lnTo>
                  <a:pt x="82" y="21566"/>
                </a:lnTo>
                <a:lnTo>
                  <a:pt x="21600" y="21566"/>
                </a:lnTo>
                <a:lnTo>
                  <a:pt x="21598" y="21576"/>
                </a:lnTo>
                <a:lnTo>
                  <a:pt x="21592" y="21584"/>
                </a:lnTo>
                <a:lnTo>
                  <a:pt x="21582" y="21591"/>
                </a:lnTo>
                <a:lnTo>
                  <a:pt x="21571" y="21596"/>
                </a:lnTo>
                <a:lnTo>
                  <a:pt x="21558" y="2159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89" name="曲线"/>
          <p:cNvSpPr/>
          <p:nvPr/>
        </p:nvSpPr>
        <p:spPr>
          <a:xfrm>
            <a:off x="460057" y="2749105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20247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0" name="曲线"/>
          <p:cNvSpPr/>
          <p:nvPr/>
        </p:nvSpPr>
        <p:spPr>
          <a:xfrm>
            <a:off x="464819" y="2751485"/>
            <a:ext cx="24765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1" name="曲线"/>
          <p:cNvSpPr/>
          <p:nvPr/>
        </p:nvSpPr>
        <p:spPr>
          <a:xfrm>
            <a:off x="2946082" y="2749105"/>
            <a:ext cx="0" cy="331088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2" name="曲线"/>
          <p:cNvSpPr/>
          <p:nvPr/>
        </p:nvSpPr>
        <p:spPr>
          <a:xfrm>
            <a:off x="460057" y="6054852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52"/>
                </a:moveTo>
                <a:lnTo>
                  <a:pt x="0" y="0"/>
                </a:lnTo>
                <a:lnTo>
                  <a:pt x="20251" y="0"/>
                </a:lnTo>
                <a:lnTo>
                  <a:pt x="20251" y="2025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3" name="曲线"/>
          <p:cNvSpPr/>
          <p:nvPr/>
        </p:nvSpPr>
        <p:spPr>
          <a:xfrm>
            <a:off x="464819" y="6057233"/>
            <a:ext cx="24765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4" name="矩形"/>
          <p:cNvSpPr/>
          <p:nvPr/>
        </p:nvSpPr>
        <p:spPr>
          <a:xfrm>
            <a:off x="5143500" y="2727960"/>
            <a:ext cx="2494788" cy="3326891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5" name="曲线"/>
          <p:cNvSpPr/>
          <p:nvPr/>
        </p:nvSpPr>
        <p:spPr>
          <a:xfrm>
            <a:off x="5133975" y="2718435"/>
            <a:ext cx="2513965" cy="33464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57" y="21596"/>
                </a:moveTo>
                <a:lnTo>
                  <a:pt x="40" y="21596"/>
                </a:lnTo>
                <a:lnTo>
                  <a:pt x="28" y="21595"/>
                </a:lnTo>
                <a:lnTo>
                  <a:pt x="16" y="21590"/>
                </a:lnTo>
                <a:lnTo>
                  <a:pt x="7" y="21584"/>
                </a:lnTo>
                <a:lnTo>
                  <a:pt x="1" y="21575"/>
                </a:lnTo>
                <a:lnTo>
                  <a:pt x="0" y="21565"/>
                </a:lnTo>
                <a:lnTo>
                  <a:pt x="0" y="30"/>
                </a:lnTo>
                <a:lnTo>
                  <a:pt x="40" y="0"/>
                </a:lnTo>
                <a:lnTo>
                  <a:pt x="21557" y="0"/>
                </a:lnTo>
                <a:lnTo>
                  <a:pt x="21598" y="30"/>
                </a:lnTo>
                <a:lnTo>
                  <a:pt x="81" y="30"/>
                </a:lnTo>
                <a:lnTo>
                  <a:pt x="40" y="61"/>
                </a:lnTo>
                <a:lnTo>
                  <a:pt x="81" y="61"/>
                </a:lnTo>
                <a:lnTo>
                  <a:pt x="81" y="21535"/>
                </a:lnTo>
                <a:lnTo>
                  <a:pt x="40" y="21535"/>
                </a:lnTo>
                <a:lnTo>
                  <a:pt x="81" y="21565"/>
                </a:lnTo>
                <a:lnTo>
                  <a:pt x="21598" y="21565"/>
                </a:lnTo>
                <a:lnTo>
                  <a:pt x="21596" y="21575"/>
                </a:lnTo>
                <a:lnTo>
                  <a:pt x="21591" y="21584"/>
                </a:lnTo>
                <a:lnTo>
                  <a:pt x="21581" y="21590"/>
                </a:lnTo>
                <a:lnTo>
                  <a:pt x="21570" y="21595"/>
                </a:lnTo>
                <a:lnTo>
                  <a:pt x="21557" y="21596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6" name="曲线"/>
          <p:cNvSpPr/>
          <p:nvPr/>
        </p:nvSpPr>
        <p:spPr>
          <a:xfrm>
            <a:off x="5138737" y="2723197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47"/>
                </a:moveTo>
                <a:lnTo>
                  <a:pt x="0" y="20247"/>
                </a:lnTo>
                <a:lnTo>
                  <a:pt x="20252" y="0"/>
                </a:lnTo>
                <a:lnTo>
                  <a:pt x="20252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7" name="曲线"/>
          <p:cNvSpPr/>
          <p:nvPr/>
        </p:nvSpPr>
        <p:spPr>
          <a:xfrm>
            <a:off x="5143500" y="2725578"/>
            <a:ext cx="249491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8" name="曲线"/>
          <p:cNvSpPr/>
          <p:nvPr/>
        </p:nvSpPr>
        <p:spPr>
          <a:xfrm>
            <a:off x="7643050" y="2723197"/>
            <a:ext cx="0" cy="3336924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999" name="曲线"/>
          <p:cNvSpPr/>
          <p:nvPr/>
        </p:nvSpPr>
        <p:spPr>
          <a:xfrm>
            <a:off x="5138737" y="6054852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52"/>
                </a:moveTo>
                <a:lnTo>
                  <a:pt x="0" y="0"/>
                </a:lnTo>
                <a:lnTo>
                  <a:pt x="20252" y="0"/>
                </a:lnTo>
                <a:lnTo>
                  <a:pt x="20252" y="2025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00" name="曲线"/>
          <p:cNvSpPr/>
          <p:nvPr/>
        </p:nvSpPr>
        <p:spPr>
          <a:xfrm>
            <a:off x="5143500" y="6057233"/>
            <a:ext cx="249491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01" name="矩形"/>
          <p:cNvSpPr/>
          <p:nvPr/>
        </p:nvSpPr>
        <p:spPr>
          <a:xfrm>
            <a:off x="1346835" y="6252209"/>
            <a:ext cx="71120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项目端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02" name="矩形"/>
          <p:cNvSpPr/>
          <p:nvPr/>
        </p:nvSpPr>
        <p:spPr>
          <a:xfrm>
            <a:off x="6036309" y="6252209"/>
            <a:ext cx="711199" cy="2895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集团端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03" name="矩形"/>
          <p:cNvSpPr/>
          <p:nvPr/>
        </p:nvSpPr>
        <p:spPr>
          <a:xfrm>
            <a:off x="4851450" y="4192193"/>
            <a:ext cx="171398" cy="17145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04" name="曲线"/>
          <p:cNvSpPr/>
          <p:nvPr/>
        </p:nvSpPr>
        <p:spPr>
          <a:xfrm>
            <a:off x="3112071" y="4281049"/>
            <a:ext cx="183578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4691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05" name="曲线"/>
          <p:cNvSpPr/>
          <p:nvPr/>
        </p:nvSpPr>
        <p:spPr>
          <a:xfrm>
            <a:off x="4947246" y="4261078"/>
            <a:ext cx="28575" cy="330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59" y="21524"/>
                </a:moveTo>
                <a:lnTo>
                  <a:pt x="0" y="10832"/>
                </a:lnTo>
                <a:lnTo>
                  <a:pt x="21273" y="0"/>
                </a:lnTo>
                <a:lnTo>
                  <a:pt x="21359" y="21524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06" name="曲线"/>
          <p:cNvSpPr/>
          <p:nvPr/>
        </p:nvSpPr>
        <p:spPr>
          <a:xfrm>
            <a:off x="4975390" y="4261078"/>
            <a:ext cx="10160" cy="330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654" y="21524"/>
                </a:moveTo>
                <a:lnTo>
                  <a:pt x="242" y="21524"/>
                </a:lnTo>
                <a:lnTo>
                  <a:pt x="0" y="0"/>
                </a:lnTo>
                <a:lnTo>
                  <a:pt x="20411" y="0"/>
                </a:lnTo>
                <a:lnTo>
                  <a:pt x="20654" y="21524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07" name="曲线"/>
          <p:cNvSpPr/>
          <p:nvPr/>
        </p:nvSpPr>
        <p:spPr>
          <a:xfrm>
            <a:off x="4914646" y="4277639"/>
            <a:ext cx="70484" cy="1968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028"/>
                </a:moveTo>
                <a:lnTo>
                  <a:pt x="9990" y="0"/>
                </a:lnTo>
                <a:lnTo>
                  <a:pt x="18649" y="17933"/>
                </a:lnTo>
                <a:lnTo>
                  <a:pt x="21591" y="17933"/>
                </a:lnTo>
                <a:lnTo>
                  <a:pt x="21596" y="20749"/>
                </a:lnTo>
                <a:lnTo>
                  <a:pt x="0" y="21028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08" name="矩形"/>
          <p:cNvSpPr/>
          <p:nvPr/>
        </p:nvSpPr>
        <p:spPr>
          <a:xfrm>
            <a:off x="3076575" y="4704334"/>
            <a:ext cx="171538" cy="17145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09" name="曲线"/>
          <p:cNvSpPr/>
          <p:nvPr/>
        </p:nvSpPr>
        <p:spPr>
          <a:xfrm>
            <a:off x="3152190" y="4795196"/>
            <a:ext cx="187769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8907" cap="flat" cmpd="sng">
            <a:solidFill>
              <a:srgbClr val="FF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10" name="曲线"/>
          <p:cNvSpPr/>
          <p:nvPr/>
        </p:nvSpPr>
        <p:spPr>
          <a:xfrm>
            <a:off x="3123882" y="4772990"/>
            <a:ext cx="28575" cy="330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533"/>
                </a:moveTo>
                <a:lnTo>
                  <a:pt x="143" y="0"/>
                </a:lnTo>
                <a:lnTo>
                  <a:pt x="21398" y="10874"/>
                </a:lnTo>
                <a:lnTo>
                  <a:pt x="0" y="21533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11" name="曲线"/>
          <p:cNvSpPr/>
          <p:nvPr/>
        </p:nvSpPr>
        <p:spPr>
          <a:xfrm>
            <a:off x="3124073" y="4772990"/>
            <a:ext cx="57150" cy="1714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626" y="20943"/>
                </a:moveTo>
                <a:lnTo>
                  <a:pt x="0" y="0"/>
                </a:lnTo>
                <a:lnTo>
                  <a:pt x="21542" y="0"/>
                </a:lnTo>
                <a:lnTo>
                  <a:pt x="10626" y="20943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12" name="曲线"/>
          <p:cNvSpPr/>
          <p:nvPr/>
        </p:nvSpPr>
        <p:spPr>
          <a:xfrm>
            <a:off x="3123882" y="4789614"/>
            <a:ext cx="55880" cy="165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4" y="21317"/>
                </a:moveTo>
                <a:lnTo>
                  <a:pt x="0" y="21317"/>
                </a:lnTo>
                <a:lnTo>
                  <a:pt x="10942" y="0"/>
                </a:lnTo>
                <a:lnTo>
                  <a:pt x="21594" y="21317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13" name="矩形"/>
          <p:cNvSpPr/>
          <p:nvPr/>
        </p:nvSpPr>
        <p:spPr>
          <a:xfrm>
            <a:off x="3597909" y="3724909"/>
            <a:ext cx="939800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发起审批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14" name="矩形"/>
          <p:cNvSpPr/>
          <p:nvPr/>
        </p:nvSpPr>
        <p:spPr>
          <a:xfrm>
            <a:off x="3576954" y="5033009"/>
            <a:ext cx="9397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审核监督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15" name="矩形"/>
          <p:cNvSpPr/>
          <p:nvPr/>
        </p:nvSpPr>
        <p:spPr>
          <a:xfrm>
            <a:off x="464819" y="1269491"/>
            <a:ext cx="1668780" cy="135331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16" name="曲线"/>
          <p:cNvSpPr/>
          <p:nvPr/>
        </p:nvSpPr>
        <p:spPr>
          <a:xfrm>
            <a:off x="455294" y="1259966"/>
            <a:ext cx="1687830" cy="13728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39" y="21592"/>
                </a:moveTo>
                <a:lnTo>
                  <a:pt x="60" y="21592"/>
                </a:lnTo>
                <a:lnTo>
                  <a:pt x="42" y="21588"/>
                </a:lnTo>
                <a:lnTo>
                  <a:pt x="25" y="21577"/>
                </a:lnTo>
                <a:lnTo>
                  <a:pt x="11" y="21561"/>
                </a:lnTo>
                <a:lnTo>
                  <a:pt x="2" y="21540"/>
                </a:lnTo>
                <a:lnTo>
                  <a:pt x="0" y="21517"/>
                </a:lnTo>
                <a:lnTo>
                  <a:pt x="0" y="74"/>
                </a:lnTo>
                <a:lnTo>
                  <a:pt x="60" y="0"/>
                </a:lnTo>
                <a:lnTo>
                  <a:pt x="21539" y="0"/>
                </a:lnTo>
                <a:lnTo>
                  <a:pt x="21600" y="74"/>
                </a:lnTo>
                <a:lnTo>
                  <a:pt x="121" y="74"/>
                </a:lnTo>
                <a:lnTo>
                  <a:pt x="60" y="149"/>
                </a:lnTo>
                <a:lnTo>
                  <a:pt x="121" y="149"/>
                </a:lnTo>
                <a:lnTo>
                  <a:pt x="121" y="21442"/>
                </a:lnTo>
                <a:lnTo>
                  <a:pt x="60" y="21442"/>
                </a:lnTo>
                <a:lnTo>
                  <a:pt x="121" y="21517"/>
                </a:lnTo>
                <a:lnTo>
                  <a:pt x="21600" y="21517"/>
                </a:lnTo>
                <a:lnTo>
                  <a:pt x="21597" y="21540"/>
                </a:lnTo>
                <a:lnTo>
                  <a:pt x="21588" y="21561"/>
                </a:lnTo>
                <a:lnTo>
                  <a:pt x="21574" y="21577"/>
                </a:lnTo>
                <a:lnTo>
                  <a:pt x="21557" y="21588"/>
                </a:lnTo>
                <a:lnTo>
                  <a:pt x="21539" y="2159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17" name="曲线"/>
          <p:cNvSpPr/>
          <p:nvPr/>
        </p:nvSpPr>
        <p:spPr>
          <a:xfrm>
            <a:off x="460057" y="1264729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20247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18" name="曲线"/>
          <p:cNvSpPr/>
          <p:nvPr/>
        </p:nvSpPr>
        <p:spPr>
          <a:xfrm>
            <a:off x="464819" y="1267110"/>
            <a:ext cx="166878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19" name="曲线"/>
          <p:cNvSpPr/>
          <p:nvPr/>
        </p:nvSpPr>
        <p:spPr>
          <a:xfrm>
            <a:off x="2138362" y="1264729"/>
            <a:ext cx="0" cy="136334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0" name="曲线"/>
          <p:cNvSpPr/>
          <p:nvPr/>
        </p:nvSpPr>
        <p:spPr>
          <a:xfrm>
            <a:off x="460057" y="2622804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0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1" name="曲线"/>
          <p:cNvSpPr/>
          <p:nvPr/>
        </p:nvSpPr>
        <p:spPr>
          <a:xfrm>
            <a:off x="464819" y="2625185"/>
            <a:ext cx="166878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2" name="矩形"/>
          <p:cNvSpPr/>
          <p:nvPr/>
        </p:nvSpPr>
        <p:spPr>
          <a:xfrm>
            <a:off x="2293620" y="1258823"/>
            <a:ext cx="1667255" cy="1353312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3" name="曲线"/>
          <p:cNvSpPr/>
          <p:nvPr/>
        </p:nvSpPr>
        <p:spPr>
          <a:xfrm>
            <a:off x="2284095" y="1249299"/>
            <a:ext cx="1686560" cy="137287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35" y="21592"/>
                </a:moveTo>
                <a:lnTo>
                  <a:pt x="60" y="21592"/>
                </a:lnTo>
                <a:lnTo>
                  <a:pt x="42" y="21588"/>
                </a:lnTo>
                <a:lnTo>
                  <a:pt x="25" y="21577"/>
                </a:lnTo>
                <a:lnTo>
                  <a:pt x="11" y="21561"/>
                </a:lnTo>
                <a:lnTo>
                  <a:pt x="2" y="21540"/>
                </a:lnTo>
                <a:lnTo>
                  <a:pt x="0" y="21517"/>
                </a:lnTo>
                <a:lnTo>
                  <a:pt x="0" y="74"/>
                </a:lnTo>
                <a:lnTo>
                  <a:pt x="60" y="0"/>
                </a:lnTo>
                <a:lnTo>
                  <a:pt x="21535" y="0"/>
                </a:lnTo>
                <a:lnTo>
                  <a:pt x="21596" y="74"/>
                </a:lnTo>
                <a:lnTo>
                  <a:pt x="121" y="74"/>
                </a:lnTo>
                <a:lnTo>
                  <a:pt x="60" y="149"/>
                </a:lnTo>
                <a:lnTo>
                  <a:pt x="121" y="149"/>
                </a:lnTo>
                <a:lnTo>
                  <a:pt x="121" y="21442"/>
                </a:lnTo>
                <a:lnTo>
                  <a:pt x="60" y="21442"/>
                </a:lnTo>
                <a:lnTo>
                  <a:pt x="121" y="21517"/>
                </a:lnTo>
                <a:lnTo>
                  <a:pt x="21596" y="21517"/>
                </a:lnTo>
                <a:lnTo>
                  <a:pt x="21593" y="21540"/>
                </a:lnTo>
                <a:lnTo>
                  <a:pt x="21585" y="21561"/>
                </a:lnTo>
                <a:lnTo>
                  <a:pt x="21571" y="21577"/>
                </a:lnTo>
                <a:lnTo>
                  <a:pt x="21554" y="21588"/>
                </a:lnTo>
                <a:lnTo>
                  <a:pt x="21535" y="2159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4" name="曲线"/>
          <p:cNvSpPr/>
          <p:nvPr/>
        </p:nvSpPr>
        <p:spPr>
          <a:xfrm>
            <a:off x="2288857" y="1254060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47" y="20247"/>
                </a:moveTo>
                <a:lnTo>
                  <a:pt x="0" y="20247"/>
                </a:lnTo>
                <a:lnTo>
                  <a:pt x="20247" y="0"/>
                </a:lnTo>
                <a:lnTo>
                  <a:pt x="20247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5" name="曲线"/>
          <p:cNvSpPr/>
          <p:nvPr/>
        </p:nvSpPr>
        <p:spPr>
          <a:xfrm>
            <a:off x="2293620" y="1256442"/>
            <a:ext cx="166750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6" name="曲线"/>
          <p:cNvSpPr/>
          <p:nvPr/>
        </p:nvSpPr>
        <p:spPr>
          <a:xfrm>
            <a:off x="3965638" y="1254060"/>
            <a:ext cx="0" cy="136334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7" name="曲线"/>
          <p:cNvSpPr/>
          <p:nvPr/>
        </p:nvSpPr>
        <p:spPr>
          <a:xfrm>
            <a:off x="2288857" y="2612135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47" y="20247"/>
                </a:moveTo>
                <a:lnTo>
                  <a:pt x="0" y="0"/>
                </a:lnTo>
                <a:lnTo>
                  <a:pt x="20247" y="0"/>
                </a:lnTo>
                <a:lnTo>
                  <a:pt x="20247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8" name="曲线"/>
          <p:cNvSpPr/>
          <p:nvPr/>
        </p:nvSpPr>
        <p:spPr>
          <a:xfrm>
            <a:off x="2293620" y="2614516"/>
            <a:ext cx="166750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29" name="矩形"/>
          <p:cNvSpPr/>
          <p:nvPr/>
        </p:nvSpPr>
        <p:spPr>
          <a:xfrm>
            <a:off x="4122419" y="1269491"/>
            <a:ext cx="1667254" cy="135331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0" name="曲线"/>
          <p:cNvSpPr/>
          <p:nvPr/>
        </p:nvSpPr>
        <p:spPr>
          <a:xfrm>
            <a:off x="4112895" y="1259966"/>
            <a:ext cx="1686560" cy="13728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35" y="21592"/>
                </a:moveTo>
                <a:lnTo>
                  <a:pt x="60" y="21592"/>
                </a:lnTo>
                <a:lnTo>
                  <a:pt x="42" y="21588"/>
                </a:lnTo>
                <a:lnTo>
                  <a:pt x="25" y="21577"/>
                </a:lnTo>
                <a:lnTo>
                  <a:pt x="11" y="21561"/>
                </a:lnTo>
                <a:lnTo>
                  <a:pt x="2" y="21540"/>
                </a:lnTo>
                <a:lnTo>
                  <a:pt x="0" y="21517"/>
                </a:lnTo>
                <a:lnTo>
                  <a:pt x="0" y="74"/>
                </a:lnTo>
                <a:lnTo>
                  <a:pt x="60" y="0"/>
                </a:lnTo>
                <a:lnTo>
                  <a:pt x="21535" y="0"/>
                </a:lnTo>
                <a:lnTo>
                  <a:pt x="21596" y="74"/>
                </a:lnTo>
                <a:lnTo>
                  <a:pt x="121" y="74"/>
                </a:lnTo>
                <a:lnTo>
                  <a:pt x="60" y="149"/>
                </a:lnTo>
                <a:lnTo>
                  <a:pt x="121" y="149"/>
                </a:lnTo>
                <a:lnTo>
                  <a:pt x="121" y="21442"/>
                </a:lnTo>
                <a:lnTo>
                  <a:pt x="60" y="21442"/>
                </a:lnTo>
                <a:lnTo>
                  <a:pt x="121" y="21517"/>
                </a:lnTo>
                <a:lnTo>
                  <a:pt x="21596" y="21517"/>
                </a:lnTo>
                <a:lnTo>
                  <a:pt x="21593" y="21540"/>
                </a:lnTo>
                <a:lnTo>
                  <a:pt x="21585" y="21561"/>
                </a:lnTo>
                <a:lnTo>
                  <a:pt x="21571" y="21577"/>
                </a:lnTo>
                <a:lnTo>
                  <a:pt x="21554" y="21588"/>
                </a:lnTo>
                <a:lnTo>
                  <a:pt x="21535" y="2159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1" name="曲线"/>
          <p:cNvSpPr/>
          <p:nvPr/>
        </p:nvSpPr>
        <p:spPr>
          <a:xfrm>
            <a:off x="4117657" y="1264729"/>
            <a:ext cx="5080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20247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2" name="曲线"/>
          <p:cNvSpPr/>
          <p:nvPr/>
        </p:nvSpPr>
        <p:spPr>
          <a:xfrm>
            <a:off x="4122419" y="1267110"/>
            <a:ext cx="166751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3" name="曲线"/>
          <p:cNvSpPr/>
          <p:nvPr/>
        </p:nvSpPr>
        <p:spPr>
          <a:xfrm>
            <a:off x="5794437" y="1264729"/>
            <a:ext cx="0" cy="136334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4" name="曲线"/>
          <p:cNvSpPr/>
          <p:nvPr/>
        </p:nvSpPr>
        <p:spPr>
          <a:xfrm>
            <a:off x="4117657" y="2622804"/>
            <a:ext cx="5080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0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5" name="曲线"/>
          <p:cNvSpPr/>
          <p:nvPr/>
        </p:nvSpPr>
        <p:spPr>
          <a:xfrm>
            <a:off x="4122419" y="2625185"/>
            <a:ext cx="166751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6" name="矩形"/>
          <p:cNvSpPr/>
          <p:nvPr/>
        </p:nvSpPr>
        <p:spPr>
          <a:xfrm>
            <a:off x="5974079" y="1258823"/>
            <a:ext cx="1665731" cy="1363979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7" name="曲线"/>
          <p:cNvSpPr/>
          <p:nvPr/>
        </p:nvSpPr>
        <p:spPr>
          <a:xfrm>
            <a:off x="5964554" y="1249299"/>
            <a:ext cx="1685288" cy="13830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32" y="21600"/>
                </a:moveTo>
                <a:lnTo>
                  <a:pt x="61" y="21600"/>
                </a:lnTo>
                <a:lnTo>
                  <a:pt x="42" y="21596"/>
                </a:lnTo>
                <a:lnTo>
                  <a:pt x="25" y="21585"/>
                </a:lnTo>
                <a:lnTo>
                  <a:pt x="11" y="21569"/>
                </a:lnTo>
                <a:lnTo>
                  <a:pt x="2" y="21548"/>
                </a:lnTo>
                <a:lnTo>
                  <a:pt x="0" y="21525"/>
                </a:lnTo>
                <a:lnTo>
                  <a:pt x="0" y="74"/>
                </a:lnTo>
                <a:lnTo>
                  <a:pt x="61" y="0"/>
                </a:lnTo>
                <a:lnTo>
                  <a:pt x="21532" y="0"/>
                </a:lnTo>
                <a:lnTo>
                  <a:pt x="21593" y="74"/>
                </a:lnTo>
                <a:lnTo>
                  <a:pt x="122" y="74"/>
                </a:lnTo>
                <a:lnTo>
                  <a:pt x="61" y="148"/>
                </a:lnTo>
                <a:lnTo>
                  <a:pt x="122" y="148"/>
                </a:lnTo>
                <a:lnTo>
                  <a:pt x="122" y="21451"/>
                </a:lnTo>
                <a:lnTo>
                  <a:pt x="61" y="21451"/>
                </a:lnTo>
                <a:lnTo>
                  <a:pt x="122" y="21525"/>
                </a:lnTo>
                <a:lnTo>
                  <a:pt x="21593" y="21525"/>
                </a:lnTo>
                <a:lnTo>
                  <a:pt x="21590" y="21548"/>
                </a:lnTo>
                <a:lnTo>
                  <a:pt x="21581" y="21569"/>
                </a:lnTo>
                <a:lnTo>
                  <a:pt x="21568" y="21585"/>
                </a:lnTo>
                <a:lnTo>
                  <a:pt x="21551" y="21596"/>
                </a:lnTo>
                <a:lnTo>
                  <a:pt x="21532" y="21600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8" name="曲线"/>
          <p:cNvSpPr/>
          <p:nvPr/>
        </p:nvSpPr>
        <p:spPr>
          <a:xfrm>
            <a:off x="5969317" y="1254060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47"/>
                </a:moveTo>
                <a:lnTo>
                  <a:pt x="0" y="20247"/>
                </a:lnTo>
                <a:lnTo>
                  <a:pt x="20252" y="0"/>
                </a:lnTo>
                <a:lnTo>
                  <a:pt x="20252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39" name="曲线"/>
          <p:cNvSpPr/>
          <p:nvPr/>
        </p:nvSpPr>
        <p:spPr>
          <a:xfrm>
            <a:off x="5974079" y="1256442"/>
            <a:ext cx="166623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40" name="曲线"/>
          <p:cNvSpPr/>
          <p:nvPr/>
        </p:nvSpPr>
        <p:spPr>
          <a:xfrm>
            <a:off x="7644574" y="1254060"/>
            <a:ext cx="0" cy="137350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41" name="曲线"/>
          <p:cNvSpPr/>
          <p:nvPr/>
        </p:nvSpPr>
        <p:spPr>
          <a:xfrm>
            <a:off x="5969317" y="2622804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47"/>
                </a:moveTo>
                <a:lnTo>
                  <a:pt x="0" y="0"/>
                </a:lnTo>
                <a:lnTo>
                  <a:pt x="20252" y="0"/>
                </a:lnTo>
                <a:lnTo>
                  <a:pt x="20252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42" name="曲线"/>
          <p:cNvSpPr/>
          <p:nvPr/>
        </p:nvSpPr>
        <p:spPr>
          <a:xfrm>
            <a:off x="5974079" y="2625185"/>
            <a:ext cx="166623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43" name="曲线"/>
          <p:cNvSpPr/>
          <p:nvPr/>
        </p:nvSpPr>
        <p:spPr>
          <a:xfrm>
            <a:off x="7805191" y="3047517"/>
            <a:ext cx="2745105" cy="14097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57"/>
                </a:lnTo>
                <a:lnTo>
                  <a:pt x="0" y="21557"/>
                </a:lnTo>
                <a:lnTo>
                  <a:pt x="0" y="0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44" name="矩形"/>
          <p:cNvSpPr/>
          <p:nvPr/>
        </p:nvSpPr>
        <p:spPr>
          <a:xfrm>
            <a:off x="11735206" y="3614190"/>
            <a:ext cx="432434" cy="49720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ts val="191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16535" indent="0" algn="l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45" name="矩形"/>
          <p:cNvSpPr/>
          <p:nvPr/>
        </p:nvSpPr>
        <p:spPr>
          <a:xfrm>
            <a:off x="7805191" y="3188105"/>
            <a:ext cx="3956050" cy="3282950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85090" rIns="0" bIns="0" anchor="t" anchorCtr="0">
            <a:spAutoFit/>
          </a:bodyPr>
          <a:lstStyle/>
          <a:p>
            <a:pPr marL="443230" indent="-245110" algn="l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AutoNum type="arabicPeriod"/>
              <a:tabLst>
                <a:tab pos="443230" algn="l"/>
              </a:tabLst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线上审批的需求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98120" indent="342900" algn="l">
              <a:lnSpc>
                <a:spcPts val="282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集团监管人员发起安质检查</a:t>
            </a:r>
            <a:r>
              <a:rPr lang="en-US" altLang="zh-CN" sz="1600" b="0" i="0" u="none" strike="noStrike" kern="1200" cap="none" spc="-2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/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整改</a:t>
            </a:r>
            <a:r>
              <a:rPr lang="en-US" altLang="zh-CN" sz="1600" b="0" i="0" u="none" strike="noStrike" kern="1200" cap="none" spc="-2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/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验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收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均可通过平台进行线上审批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401955" indent="-205105" algn="l">
              <a:lnSpc>
                <a:spcPct val="100000"/>
              </a:lnSpc>
              <a:spcBef>
                <a:spcPts val="1575"/>
              </a:spcBef>
              <a:spcAft>
                <a:spcPts val="0"/>
              </a:spcAft>
              <a:buClrTx/>
              <a:buAutoNum type="arabicPeriod" startAt="2"/>
              <a:tabLst>
                <a:tab pos="401955" algn="l"/>
              </a:tabLst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电子化存档的需求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98120" indent="358140" algn="l">
              <a:lnSpc>
                <a:spcPct val="147000"/>
              </a:lnSpc>
              <a:spcBef>
                <a:spcPts val="485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项目过程资料均电子化存档，并支持 文档、表格一键导出。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401955" indent="-205105" algn="l">
              <a:lnSpc>
                <a:spcPct val="100000"/>
              </a:lnSpc>
              <a:spcBef>
                <a:spcPts val="1815"/>
              </a:spcBef>
              <a:spcAft>
                <a:spcPts val="0"/>
              </a:spcAft>
              <a:buClrTx/>
              <a:buAutoNum type="arabicPeriod" startAt="3"/>
              <a:tabLst>
                <a:tab pos="401955" algn="l"/>
              </a:tabLst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移动化办公的需求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ctr">
              <a:lnSpc>
                <a:spcPts val="1900"/>
              </a:lnSpc>
              <a:spcBef>
                <a:spcPts val="154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移动巡检</a:t>
            </a:r>
            <a:r>
              <a:rPr lang="en-US" altLang="zh-CN" sz="1600" b="0" i="0" u="none" strike="noStrike" kern="1200" cap="none" spc="-1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APP，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提升办工效率。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r">
              <a:lnSpc>
                <a:spcPts val="3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29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46" name="曲线"/>
          <p:cNvSpPr/>
          <p:nvPr/>
        </p:nvSpPr>
        <p:spPr>
          <a:xfrm>
            <a:off x="10549915" y="2787293"/>
            <a:ext cx="1210310" cy="4013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5" y="0"/>
                </a:lnTo>
                <a:lnTo>
                  <a:pt x="21595" y="21572"/>
                </a:lnTo>
                <a:lnTo>
                  <a:pt x="0" y="21572"/>
                </a:lnTo>
                <a:lnTo>
                  <a:pt x="0" y="0"/>
                </a:lnTo>
                <a:close/>
              </a:path>
            </a:pathLst>
          </a:cu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47" name="矩形"/>
          <p:cNvSpPr/>
          <p:nvPr/>
        </p:nvSpPr>
        <p:spPr>
          <a:xfrm>
            <a:off x="10529317" y="2787293"/>
            <a:ext cx="1231900" cy="260349"/>
          </a:xfrm>
          <a:prstGeom prst="rect">
            <a:avLst/>
          </a:pr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80645" indent="0" algn="l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100" b="1" i="0" u="none" strike="noStrike" kern="1200" cap="none" spc="20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用户</a:t>
            </a:r>
            <a:r>
              <a:rPr lang="zh-CN" altLang="en-US" sz="2100" b="1" i="0" u="none" strike="noStrike" kern="1200" cap="none" spc="204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需</a:t>
            </a:r>
            <a:r>
              <a:rPr lang="zh-CN" altLang="en-US" sz="21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求</a:t>
            </a:r>
            <a:endParaRPr lang="zh-CN" altLang="en-US" sz="21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48" name="曲线"/>
          <p:cNvSpPr/>
          <p:nvPr/>
        </p:nvSpPr>
        <p:spPr>
          <a:xfrm>
            <a:off x="7810500" y="1152144"/>
            <a:ext cx="1407160" cy="3416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2" y="0"/>
                </a:lnTo>
                <a:lnTo>
                  <a:pt x="21592" y="21583"/>
                </a:lnTo>
                <a:lnTo>
                  <a:pt x="0" y="21583"/>
                </a:lnTo>
                <a:lnTo>
                  <a:pt x="0" y="0"/>
                </a:lnTo>
                <a:close/>
              </a:path>
            </a:pathLst>
          </a:custGeom>
          <a:solidFill>
            <a:srgbClr val="006FC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49" name="曲线"/>
          <p:cNvSpPr/>
          <p:nvPr/>
        </p:nvSpPr>
        <p:spPr>
          <a:xfrm>
            <a:off x="7803515" y="1145539"/>
            <a:ext cx="1420495" cy="35369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9" y="21600"/>
                </a:moveTo>
                <a:lnTo>
                  <a:pt x="0" y="21600"/>
                </a:lnTo>
                <a:lnTo>
                  <a:pt x="0" y="0"/>
                </a:lnTo>
                <a:lnTo>
                  <a:pt x="21599" y="0"/>
                </a:lnTo>
                <a:lnTo>
                  <a:pt x="21599" y="387"/>
                </a:lnTo>
                <a:lnTo>
                  <a:pt x="193" y="387"/>
                </a:lnTo>
                <a:lnTo>
                  <a:pt x="96" y="775"/>
                </a:lnTo>
                <a:lnTo>
                  <a:pt x="193" y="775"/>
                </a:lnTo>
                <a:lnTo>
                  <a:pt x="193" y="20824"/>
                </a:lnTo>
                <a:lnTo>
                  <a:pt x="96" y="20824"/>
                </a:lnTo>
                <a:lnTo>
                  <a:pt x="193" y="21212"/>
                </a:lnTo>
                <a:lnTo>
                  <a:pt x="21599" y="21212"/>
                </a:lnTo>
                <a:lnTo>
                  <a:pt x="21599" y="21600"/>
                </a:lnTo>
                <a:lnTo>
                  <a:pt x="21599" y="21600"/>
                </a:lnTo>
                <a:close/>
                <a:moveTo>
                  <a:pt x="193" y="775"/>
                </a:moveTo>
                <a:lnTo>
                  <a:pt x="96" y="775"/>
                </a:lnTo>
                <a:lnTo>
                  <a:pt x="193" y="387"/>
                </a:lnTo>
                <a:lnTo>
                  <a:pt x="193" y="775"/>
                </a:lnTo>
                <a:lnTo>
                  <a:pt x="193" y="775"/>
                </a:lnTo>
                <a:close/>
                <a:moveTo>
                  <a:pt x="21406" y="775"/>
                </a:moveTo>
                <a:lnTo>
                  <a:pt x="193" y="775"/>
                </a:lnTo>
                <a:lnTo>
                  <a:pt x="193" y="387"/>
                </a:lnTo>
                <a:lnTo>
                  <a:pt x="21406" y="387"/>
                </a:lnTo>
                <a:lnTo>
                  <a:pt x="21406" y="775"/>
                </a:lnTo>
                <a:lnTo>
                  <a:pt x="21406" y="775"/>
                </a:lnTo>
                <a:close/>
                <a:moveTo>
                  <a:pt x="21406" y="21212"/>
                </a:moveTo>
                <a:lnTo>
                  <a:pt x="21406" y="387"/>
                </a:lnTo>
                <a:lnTo>
                  <a:pt x="21503" y="775"/>
                </a:lnTo>
                <a:lnTo>
                  <a:pt x="21599" y="775"/>
                </a:lnTo>
                <a:lnTo>
                  <a:pt x="21599" y="20824"/>
                </a:lnTo>
                <a:lnTo>
                  <a:pt x="21503" y="20824"/>
                </a:lnTo>
                <a:lnTo>
                  <a:pt x="21406" y="21212"/>
                </a:lnTo>
                <a:lnTo>
                  <a:pt x="21406" y="21212"/>
                </a:lnTo>
                <a:close/>
                <a:moveTo>
                  <a:pt x="21599" y="775"/>
                </a:moveTo>
                <a:lnTo>
                  <a:pt x="21503" y="775"/>
                </a:lnTo>
                <a:lnTo>
                  <a:pt x="21406" y="387"/>
                </a:lnTo>
                <a:lnTo>
                  <a:pt x="21599" y="387"/>
                </a:lnTo>
                <a:lnTo>
                  <a:pt x="21599" y="775"/>
                </a:lnTo>
                <a:lnTo>
                  <a:pt x="21599" y="775"/>
                </a:lnTo>
                <a:close/>
                <a:moveTo>
                  <a:pt x="193" y="21212"/>
                </a:moveTo>
                <a:lnTo>
                  <a:pt x="96" y="20824"/>
                </a:lnTo>
                <a:lnTo>
                  <a:pt x="193" y="20824"/>
                </a:lnTo>
                <a:lnTo>
                  <a:pt x="193" y="21212"/>
                </a:lnTo>
                <a:lnTo>
                  <a:pt x="193" y="21212"/>
                </a:lnTo>
                <a:close/>
                <a:moveTo>
                  <a:pt x="21406" y="21212"/>
                </a:moveTo>
                <a:lnTo>
                  <a:pt x="193" y="21212"/>
                </a:lnTo>
                <a:lnTo>
                  <a:pt x="193" y="20824"/>
                </a:lnTo>
                <a:lnTo>
                  <a:pt x="21406" y="20824"/>
                </a:lnTo>
                <a:lnTo>
                  <a:pt x="21406" y="21212"/>
                </a:lnTo>
                <a:lnTo>
                  <a:pt x="21406" y="21212"/>
                </a:lnTo>
                <a:close/>
                <a:moveTo>
                  <a:pt x="21599" y="21212"/>
                </a:moveTo>
                <a:lnTo>
                  <a:pt x="21406" y="21212"/>
                </a:lnTo>
                <a:lnTo>
                  <a:pt x="21503" y="20824"/>
                </a:lnTo>
                <a:lnTo>
                  <a:pt x="21599" y="20824"/>
                </a:lnTo>
                <a:lnTo>
                  <a:pt x="21599" y="21212"/>
                </a:lnTo>
                <a:close/>
              </a:path>
            </a:pathLst>
          </a:custGeom>
          <a:solidFill>
            <a:srgbClr val="22355E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50" name="矩形"/>
          <p:cNvSpPr/>
          <p:nvPr/>
        </p:nvSpPr>
        <p:spPr>
          <a:xfrm>
            <a:off x="7791640" y="1010533"/>
            <a:ext cx="4124959" cy="15487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7160" rIns="0" bIns="0" anchor="t" anchorCtr="0">
            <a:spAutoFit/>
          </a:bodyPr>
          <a:lstStyle/>
          <a:p>
            <a:pPr marL="185420" indent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zh-CN" altLang="en-US" sz="21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行业现</a:t>
            </a:r>
            <a:r>
              <a:rPr lang="zh-CN" altLang="en-US" sz="21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状</a:t>
            </a:r>
            <a:endParaRPr lang="en-US" altLang="zh-CN" sz="21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98450" indent="-286385" algn="l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AutoNum type="arabicPeriod"/>
              <a:tabLst>
                <a:tab pos="299085" algn="l"/>
              </a:tabLst>
            </a:pPr>
            <a:r>
              <a:rPr lang="zh-CN" altLang="en-US" sz="170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检查整改验收全程纸质审批、效率低；</a:t>
            </a:r>
            <a:endParaRPr lang="en-US" altLang="zh-CN" sz="170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8450" indent="-286385" algn="l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AutoNum type="arabicPeriod"/>
              <a:tabLst>
                <a:tab pos="299085" algn="l"/>
              </a:tabLst>
            </a:pPr>
            <a:r>
              <a:rPr lang="zh-CN" altLang="en-US" sz="170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人员少、项目多，现场检查耗时费力；</a:t>
            </a:r>
            <a:endParaRPr lang="en-US" altLang="zh-CN" sz="170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8450" indent="-286385" algn="l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AutoNum type="arabicPeriod"/>
              <a:tabLst>
                <a:tab pos="299085" algn="l"/>
              </a:tabLst>
            </a:pPr>
            <a:r>
              <a:rPr lang="zh-CN" altLang="en-US" sz="170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过程资料纸质文档不易保存；</a:t>
            </a:r>
            <a:endParaRPr lang="zh-CN" altLang="en-US" sz="170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46475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安全智慧执法监督：协同办</a:t>
            </a:r>
            <a:r>
              <a:rPr lang="zh-CN" altLang="en-US" sz="2800" spc="-5">
                <a:ea typeface="微软雅黑" panose="020B0503020204020204" charset="-122"/>
              </a:rPr>
              <a:t>公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3053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30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54" name="矩形"/>
          <p:cNvSpPr/>
          <p:nvPr/>
        </p:nvSpPr>
        <p:spPr>
          <a:xfrm>
            <a:off x="4145294" y="1969035"/>
            <a:ext cx="3688050" cy="185898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55" name="矩形"/>
          <p:cNvSpPr/>
          <p:nvPr/>
        </p:nvSpPr>
        <p:spPr>
          <a:xfrm>
            <a:off x="3435096" y="5524499"/>
            <a:ext cx="1819910" cy="287019"/>
          </a:xfrm>
          <a:prstGeom prst="rect">
            <a:avLst/>
          </a:pr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0320" rIns="0" bIns="0" anchor="t" anchorCtr="0">
            <a:spAutoFit/>
          </a:bodyPr>
          <a:lstStyle/>
          <a:p>
            <a:pPr marL="265430" indent="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用户下载专区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56" name="矩形"/>
          <p:cNvSpPr/>
          <p:nvPr/>
        </p:nvSpPr>
        <p:spPr>
          <a:xfrm>
            <a:off x="5039995" y="3842385"/>
            <a:ext cx="2112010" cy="297180"/>
          </a:xfrm>
          <a:prstGeom prst="rect">
            <a:avLst/>
          </a:pr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0320" rIns="0" bIns="0" anchor="t" anchorCtr="0">
            <a:spAutoFit/>
          </a:bodyPr>
          <a:lstStyle/>
          <a:p>
            <a:pPr marL="214630" indent="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集团总部通知公告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57" name="矩形"/>
          <p:cNvSpPr/>
          <p:nvPr/>
        </p:nvSpPr>
        <p:spPr>
          <a:xfrm>
            <a:off x="963853" y="5939180"/>
            <a:ext cx="4293235" cy="55689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546100" indent="-533400" algn="l">
              <a:lnSpc>
                <a:spcPct val="13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终端用户可通过平台实时查阅和下载所需文档、表格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、 </a:t>
            </a: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图纸等资料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58" name="矩形"/>
          <p:cNvSpPr/>
          <p:nvPr/>
        </p:nvSpPr>
        <p:spPr>
          <a:xfrm>
            <a:off x="964691" y="4094098"/>
            <a:ext cx="2407666" cy="188150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59" name="曲线"/>
          <p:cNvSpPr/>
          <p:nvPr/>
        </p:nvSpPr>
        <p:spPr>
          <a:xfrm>
            <a:off x="6676643" y="5486400"/>
            <a:ext cx="1493519" cy="3155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1"/>
                </a:lnTo>
                <a:lnTo>
                  <a:pt x="0" y="21591"/>
                </a:lnTo>
                <a:lnTo>
                  <a:pt x="0" y="0"/>
                </a:lnTo>
                <a:close/>
              </a:path>
            </a:pathLst>
          </a:cu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60" name="矩形"/>
          <p:cNvSpPr/>
          <p:nvPr/>
        </p:nvSpPr>
        <p:spPr>
          <a:xfrm>
            <a:off x="6676643" y="5494020"/>
            <a:ext cx="149351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9207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项目资料维护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61" name="矩形"/>
          <p:cNvSpPr/>
          <p:nvPr/>
        </p:nvSpPr>
        <p:spPr>
          <a:xfrm>
            <a:off x="4227576" y="2033016"/>
            <a:ext cx="3523486" cy="172186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62" name="矩形"/>
          <p:cNvSpPr/>
          <p:nvPr/>
        </p:nvSpPr>
        <p:spPr>
          <a:xfrm>
            <a:off x="6953504" y="5963817"/>
            <a:ext cx="4648834" cy="2228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项目管理人员可将本项目图纸、文档、安全质量检查记录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、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63" name="矩形"/>
          <p:cNvSpPr/>
          <p:nvPr/>
        </p:nvSpPr>
        <p:spPr>
          <a:xfrm>
            <a:off x="7131939" y="6240678"/>
            <a:ext cx="3759834" cy="2228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资质证件等资料上传至平台进行统一管理维护</a:t>
            </a:r>
            <a:r>
              <a:rPr lang="zh-CN" altLang="en-US" sz="14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64" name="矩形"/>
          <p:cNvSpPr/>
          <p:nvPr/>
        </p:nvSpPr>
        <p:spPr>
          <a:xfrm>
            <a:off x="5620664" y="5080542"/>
            <a:ext cx="834846" cy="58775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65" name="矩形"/>
          <p:cNvSpPr/>
          <p:nvPr/>
        </p:nvSpPr>
        <p:spPr>
          <a:xfrm>
            <a:off x="5590159" y="5050534"/>
            <a:ext cx="752093" cy="516636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66" name="矩形"/>
          <p:cNvSpPr/>
          <p:nvPr/>
        </p:nvSpPr>
        <p:spPr>
          <a:xfrm>
            <a:off x="5494020" y="4345304"/>
            <a:ext cx="989076" cy="1113663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67" name="矩形"/>
          <p:cNvSpPr/>
          <p:nvPr/>
        </p:nvSpPr>
        <p:spPr>
          <a:xfrm>
            <a:off x="5552184" y="4403280"/>
            <a:ext cx="729221" cy="853921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68" name="矩形"/>
          <p:cNvSpPr/>
          <p:nvPr/>
        </p:nvSpPr>
        <p:spPr>
          <a:xfrm>
            <a:off x="5926835" y="4547996"/>
            <a:ext cx="1080515" cy="1118234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69" name="矩形"/>
          <p:cNvSpPr/>
          <p:nvPr/>
        </p:nvSpPr>
        <p:spPr>
          <a:xfrm>
            <a:off x="5985230" y="4605528"/>
            <a:ext cx="820953" cy="859002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70" name="矩形"/>
          <p:cNvSpPr/>
          <p:nvPr/>
        </p:nvSpPr>
        <p:spPr>
          <a:xfrm>
            <a:off x="964691" y="4139184"/>
            <a:ext cx="1175003" cy="1836419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71" name="曲线"/>
          <p:cNvSpPr/>
          <p:nvPr/>
        </p:nvSpPr>
        <p:spPr>
          <a:xfrm>
            <a:off x="955165" y="4129659"/>
            <a:ext cx="1194434" cy="185547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06" y="21599"/>
                </a:moveTo>
                <a:lnTo>
                  <a:pt x="86" y="21599"/>
                </a:lnTo>
                <a:lnTo>
                  <a:pt x="59" y="21597"/>
                </a:lnTo>
                <a:lnTo>
                  <a:pt x="35" y="21589"/>
                </a:lnTo>
                <a:lnTo>
                  <a:pt x="16" y="21577"/>
                </a:lnTo>
                <a:lnTo>
                  <a:pt x="4" y="21561"/>
                </a:lnTo>
                <a:lnTo>
                  <a:pt x="0" y="21544"/>
                </a:lnTo>
                <a:lnTo>
                  <a:pt x="0" y="55"/>
                </a:lnTo>
                <a:lnTo>
                  <a:pt x="86" y="0"/>
                </a:lnTo>
                <a:lnTo>
                  <a:pt x="21506" y="0"/>
                </a:lnTo>
                <a:lnTo>
                  <a:pt x="21593" y="55"/>
                </a:lnTo>
                <a:lnTo>
                  <a:pt x="172" y="55"/>
                </a:lnTo>
                <a:lnTo>
                  <a:pt x="86" y="110"/>
                </a:lnTo>
                <a:lnTo>
                  <a:pt x="172" y="110"/>
                </a:lnTo>
                <a:lnTo>
                  <a:pt x="172" y="21489"/>
                </a:lnTo>
                <a:lnTo>
                  <a:pt x="86" y="21489"/>
                </a:lnTo>
                <a:lnTo>
                  <a:pt x="172" y="21544"/>
                </a:lnTo>
                <a:lnTo>
                  <a:pt x="21593" y="21544"/>
                </a:lnTo>
                <a:lnTo>
                  <a:pt x="21588" y="21561"/>
                </a:lnTo>
                <a:lnTo>
                  <a:pt x="21576" y="21577"/>
                </a:lnTo>
                <a:lnTo>
                  <a:pt x="21557" y="21589"/>
                </a:lnTo>
                <a:lnTo>
                  <a:pt x="21533" y="21597"/>
                </a:lnTo>
                <a:lnTo>
                  <a:pt x="21506" y="21599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72" name="曲线"/>
          <p:cNvSpPr/>
          <p:nvPr/>
        </p:nvSpPr>
        <p:spPr>
          <a:xfrm>
            <a:off x="959929" y="4134421"/>
            <a:ext cx="5079" cy="50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47" y="20251"/>
                </a:moveTo>
                <a:lnTo>
                  <a:pt x="0" y="20251"/>
                </a:lnTo>
                <a:lnTo>
                  <a:pt x="20247" y="0"/>
                </a:lnTo>
                <a:lnTo>
                  <a:pt x="20247" y="20251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73" name="曲线"/>
          <p:cNvSpPr/>
          <p:nvPr/>
        </p:nvSpPr>
        <p:spPr>
          <a:xfrm>
            <a:off x="964691" y="4136802"/>
            <a:ext cx="117538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74" name="曲线"/>
          <p:cNvSpPr/>
          <p:nvPr/>
        </p:nvSpPr>
        <p:spPr>
          <a:xfrm>
            <a:off x="2144458" y="4134421"/>
            <a:ext cx="0" cy="1845944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75" name="曲线"/>
          <p:cNvSpPr/>
          <p:nvPr/>
        </p:nvSpPr>
        <p:spPr>
          <a:xfrm>
            <a:off x="959929" y="5975603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47" y="20252"/>
                </a:moveTo>
                <a:lnTo>
                  <a:pt x="0" y="0"/>
                </a:lnTo>
                <a:lnTo>
                  <a:pt x="20247" y="0"/>
                </a:lnTo>
                <a:lnTo>
                  <a:pt x="20247" y="2025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76" name="曲线"/>
          <p:cNvSpPr/>
          <p:nvPr/>
        </p:nvSpPr>
        <p:spPr>
          <a:xfrm>
            <a:off x="964691" y="5977984"/>
            <a:ext cx="117538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77" name="矩形"/>
          <p:cNvSpPr/>
          <p:nvPr/>
        </p:nvSpPr>
        <p:spPr>
          <a:xfrm>
            <a:off x="8293226" y="4094099"/>
            <a:ext cx="3657600" cy="1836419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78" name="矩形"/>
          <p:cNvSpPr/>
          <p:nvPr/>
        </p:nvSpPr>
        <p:spPr>
          <a:xfrm>
            <a:off x="761466" y="980363"/>
            <a:ext cx="8834755" cy="9912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83820" rIns="0" bIns="0" anchor="t" anchorCtr="0">
            <a:spAutoFit/>
          </a:bodyPr>
          <a:lstStyle/>
          <a:p>
            <a:pPr marL="299720" indent="-287020" algn="l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工程项目过程资料电子化存档</a:t>
            </a:r>
            <a:r>
              <a:rPr lang="zh-CN" altLang="en-US" sz="16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，可解决纸质文档错漏碰缺的弊病，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现</a:t>
            </a: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精细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化</a:t>
            </a: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的项目资料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管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理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99720" indent="-287020" algn="l">
              <a:lnSpc>
                <a:spcPts val="2500"/>
              </a:lnSpc>
              <a:spcBef>
                <a:spcPts val="1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满足集团总部通知公告发布、项目资料管理维护、个人用户资料查询下载的多类用户需求，切实解 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决传统办公模式耗时费力的缺点，提升办公效率。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660130" y="1341120"/>
            <a:ext cx="3861435" cy="2419384"/>
            <a:chOff x="6904" y="6736"/>
            <a:chExt cx="5532" cy="4214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8079" y="6736"/>
              <a:ext cx="2766" cy="3058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5"/>
              </p:custDataLst>
            </p:nvPr>
          </p:nvSpPr>
          <p:spPr>
            <a:xfrm>
              <a:off x="6904" y="10041"/>
              <a:ext cx="5532" cy="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加入星球获取更多更全的数智化解决方案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53587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安全智慧执法监督：智慧安全预</a:t>
            </a:r>
            <a:r>
              <a:rPr lang="zh-CN" altLang="en-US" sz="2800" spc="-5">
                <a:ea typeface="微软雅黑" panose="020B0503020204020204" charset="-122"/>
              </a:rPr>
              <a:t>警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3081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31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82" name="矩形"/>
          <p:cNvSpPr/>
          <p:nvPr/>
        </p:nvSpPr>
        <p:spPr>
          <a:xfrm>
            <a:off x="427990" y="1189990"/>
            <a:ext cx="1332230" cy="339725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17145" rIns="0" bIns="0" anchor="t" anchorCtr="0">
            <a:spAutoFit/>
          </a:bodyPr>
          <a:lstStyle/>
          <a:p>
            <a:pPr marL="47625" indent="0" algn="dist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None/>
            </a:pPr>
            <a:r>
              <a:rPr lang="zh-CN" altLang="en-US" sz="2100" b="1" i="1" u="none" strike="noStrike" kern="1200" cap="none" spc="-78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行</a:t>
            </a:r>
            <a:r>
              <a:rPr lang="zh-CN" altLang="en-US" sz="2100" b="1" i="1" u="none" strike="noStrike" kern="1200" cap="none" spc="-95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业现</a:t>
            </a:r>
            <a:r>
              <a:rPr lang="zh-CN" altLang="en-US" sz="2100" b="1" i="1" u="none" strike="noStrike" kern="1200" cap="none" spc="-9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状</a:t>
            </a:r>
            <a:endParaRPr lang="zh-CN" altLang="en-US" sz="21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83" name="曲线"/>
          <p:cNvSpPr/>
          <p:nvPr/>
        </p:nvSpPr>
        <p:spPr>
          <a:xfrm>
            <a:off x="7920520" y="1533817"/>
            <a:ext cx="3954779" cy="47720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84" name="矩形"/>
          <p:cNvSpPr/>
          <p:nvPr/>
        </p:nvSpPr>
        <p:spPr>
          <a:xfrm>
            <a:off x="7920520" y="1674406"/>
            <a:ext cx="3954779" cy="3546474"/>
          </a:xfrm>
          <a:prstGeom prst="rect">
            <a:avLst/>
          </a:pr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vert="horz" wrap="square" lIns="0" tIns="90170" rIns="0" bIns="0" anchor="t" anchorCtr="0">
            <a:spAutoFit/>
          </a:bodyPr>
          <a:lstStyle/>
          <a:p>
            <a:pPr marL="355600" indent="-396240" algn="l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AutoNum type="arabicPeriod"/>
              <a:tabLst>
                <a:tab pos="356235" algn="l"/>
              </a:tabLst>
            </a:pPr>
            <a:r>
              <a:rPr lang="zh-CN" altLang="en-US" sz="165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信息化监管的需求</a:t>
            </a:r>
            <a:endParaRPr lang="en-US" altLang="zh-CN" sz="165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416560" lvl="1" indent="0" algn="l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56235" algn="l"/>
              </a:tabLst>
            </a:pP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综合运用物联网、云计算、大数据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析等软硬件信息化技术，实现对工地现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场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安全生产的信息化监管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355600" indent="-286385" algn="l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ClrTx/>
              <a:buAutoNum type="arabicPeriod"/>
              <a:tabLst>
                <a:tab pos="356235" algn="l"/>
              </a:tabLst>
            </a:pPr>
            <a:r>
              <a:rPr lang="zh-CN" altLang="en-US" sz="165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预警分级处理的需求</a:t>
            </a:r>
            <a:endParaRPr lang="en-US" altLang="zh-CN" sz="165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26415" lvl="1" indent="0" algn="l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None/>
              <a:tabLst>
                <a:tab pos="356235" algn="l"/>
              </a:tabLst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现场预警信息由高到低分级处理，低 等级预警信息给予项目部自查自纠的机会， 减轻住建局工作量。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355600" indent="-286385" algn="l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Tx/>
              <a:buAutoNum type="arabicPeriod"/>
              <a:tabLst>
                <a:tab pos="356235" algn="l"/>
              </a:tabLst>
            </a:pPr>
            <a:r>
              <a:rPr lang="zh-CN" altLang="en-US" sz="165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数</a:t>
            </a:r>
            <a:r>
              <a:rPr lang="zh-CN" altLang="en-US" sz="1650" b="1" i="1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据智慧分析的需求</a:t>
            </a:r>
            <a:endParaRPr lang="en-US" altLang="zh-CN" sz="1650" b="1" i="1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526415" lvl="1" indent="0" algn="l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None/>
              <a:tabLst>
                <a:tab pos="356235" algn="l"/>
              </a:tabLst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结合当地实际情况对监测数据进行智 慧</a:t>
            </a:r>
            <a:r>
              <a:rPr lang="en-US" altLang="zh-CN" sz="1600" b="0" i="0" u="none" strike="noStrike" kern="1200" cap="none" spc="43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分析，筛选并过滤无效报警记录。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85" name="曲线"/>
          <p:cNvSpPr/>
          <p:nvPr/>
        </p:nvSpPr>
        <p:spPr>
          <a:xfrm>
            <a:off x="10665243" y="1273594"/>
            <a:ext cx="1210310" cy="4013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5" y="0"/>
                </a:lnTo>
                <a:lnTo>
                  <a:pt x="21595" y="21572"/>
                </a:lnTo>
                <a:lnTo>
                  <a:pt x="0" y="21572"/>
                </a:lnTo>
                <a:lnTo>
                  <a:pt x="0" y="0"/>
                </a:lnTo>
                <a:close/>
              </a:path>
            </a:pathLst>
          </a:custGeom>
          <a:solidFill>
            <a:srgbClr val="82575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86" name="矩形"/>
          <p:cNvSpPr/>
          <p:nvPr/>
        </p:nvSpPr>
        <p:spPr>
          <a:xfrm>
            <a:off x="10665460" y="1343660"/>
            <a:ext cx="1144269" cy="259715"/>
          </a:xfrm>
          <a:prstGeom prst="rect">
            <a:avLst/>
          </a:prstGeom>
          <a:solidFill>
            <a:srgbClr val="825752"/>
          </a:solidFill>
          <a:ln w="9525" cap="flat" cmpd="sng">
            <a:noFill/>
            <a:prstDash val="solid"/>
            <a:miter/>
          </a:ln>
        </p:spPr>
        <p:txBody>
          <a:bodyPr vert="horz" wrap="square" lIns="0" tIns="16510" rIns="0" bIns="0" anchor="t" anchorCtr="0">
            <a:spAutoFit/>
          </a:bodyPr>
          <a:lstStyle/>
          <a:p>
            <a:pPr marL="49530" indent="0" algn="dist">
              <a:lnSpc>
                <a:spcPts val="1915"/>
              </a:lnSpc>
              <a:spcBef>
                <a:spcPts val="130"/>
              </a:spcBef>
              <a:spcAft>
                <a:spcPts val="0"/>
              </a:spcAft>
              <a:buNone/>
            </a:pPr>
            <a:r>
              <a:rPr lang="zh-CN" altLang="en-US" sz="2100" b="1" i="1" u="none" strike="noStrike" kern="1200" cap="none" spc="-78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</a:t>
            </a:r>
            <a:r>
              <a:rPr lang="zh-CN" altLang="en-US" sz="2100" b="1" i="1" u="none" strike="noStrike" kern="1200" cap="none" spc="-95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户需</a:t>
            </a:r>
            <a:r>
              <a:rPr lang="zh-CN" altLang="en-US" sz="2100" b="1" i="1" u="none" strike="noStrike" kern="1200" cap="none" spc="-9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求</a:t>
            </a:r>
            <a:endParaRPr lang="zh-CN" altLang="en-US" sz="21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87" name="矩形"/>
          <p:cNvSpPr/>
          <p:nvPr/>
        </p:nvSpPr>
        <p:spPr>
          <a:xfrm>
            <a:off x="428155" y="1738160"/>
            <a:ext cx="6953885" cy="175133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256540" indent="-24384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AutoNum type="arabicPeriod"/>
              <a:tabLst>
                <a:tab pos="256540" algn="l"/>
              </a:tabLst>
            </a:pPr>
            <a:r>
              <a:rPr lang="zh-CN" altLang="en-US" sz="14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当前大多数集团总部未建立信息化安全预警平台，对施工现场的安全监管仍 然通过现场检查干预的方式进行，耗时费力，且难以达到事前预警的要求；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256540" indent="-243840" algn="just">
              <a:lnSpc>
                <a:spcPct val="150000"/>
              </a:lnSpc>
              <a:spcBef>
                <a:spcPts val="960"/>
              </a:spcBef>
              <a:spcAft>
                <a:spcPts val="0"/>
              </a:spcAft>
              <a:buClrTx/>
              <a:buAutoNum type="arabicPeriod"/>
              <a:tabLst>
                <a:tab pos="256540" algn="l"/>
              </a:tabLst>
            </a:pPr>
            <a:r>
              <a:rPr lang="zh-CN" altLang="en-US" sz="14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少数建立了信息化监管平台的住建局，其平台只是起到简单的数据收集展 示作用，并未做到数据的智慧分析，大量未经筛选的无效报警记录无形中 增加了集团总部的工作量。</a:t>
            </a:r>
            <a:endParaRPr lang="zh-CN" altLang="en-US" sz="1400" b="1" i="0" u="none" strike="noStrike" kern="1200" cap="none" spc="-5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88" name="矩形"/>
          <p:cNvSpPr/>
          <p:nvPr/>
        </p:nvSpPr>
        <p:spPr>
          <a:xfrm>
            <a:off x="428244" y="3700271"/>
            <a:ext cx="3223260" cy="260604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89" name="矩形"/>
          <p:cNvSpPr/>
          <p:nvPr/>
        </p:nvSpPr>
        <p:spPr>
          <a:xfrm>
            <a:off x="3723132" y="3700271"/>
            <a:ext cx="4055364" cy="260604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53587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安全智慧执法监督：智慧安全预</a:t>
            </a:r>
            <a:r>
              <a:rPr lang="zh-CN" altLang="en-US" sz="2800" spc="-5">
                <a:ea typeface="微软雅黑" panose="020B0503020204020204" charset="-122"/>
              </a:rPr>
              <a:t>警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3092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32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93" name="矩形"/>
          <p:cNvSpPr/>
          <p:nvPr/>
        </p:nvSpPr>
        <p:spPr>
          <a:xfrm>
            <a:off x="493775" y="1200911"/>
            <a:ext cx="1266825" cy="325120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844" rIns="0" bIns="0" anchor="t" anchorCtr="0">
            <a:spAutoFit/>
          </a:bodyPr>
          <a:lstStyle/>
          <a:p>
            <a:pPr marL="170180" indent="0" algn="l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zh-CN" altLang="en-US" sz="20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功能介</a:t>
            </a:r>
            <a:r>
              <a:rPr lang="zh-CN" altLang="en-US" sz="2000" b="0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绍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094" name="矩形"/>
          <p:cNvSpPr/>
          <p:nvPr/>
        </p:nvSpPr>
        <p:spPr>
          <a:xfrm>
            <a:off x="509905" y="1842135"/>
            <a:ext cx="9512934" cy="250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预警等级分为</a:t>
            </a:r>
            <a:r>
              <a:rPr lang="en-US" altLang="zh-CN" sz="1600" b="1" i="0" u="none" strike="noStrike" kern="1200" cap="none" spc="-1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级，由低到高依次用</a:t>
            </a:r>
            <a:r>
              <a:rPr lang="zh-CN" altLang="en-US" sz="1600" b="1" i="0" u="none" strike="noStrike" kern="1200" cap="none" spc="-5" baseline="0">
                <a:solidFill>
                  <a:srgbClr val="006F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蓝色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1600" b="1" i="0" u="none" strike="noStrike" kern="1200" cap="none" spc="-5" baseline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黄色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1600" b="1" i="0" u="none" strike="noStrike" kern="1200" cap="none" spc="-5" baseline="0">
                <a:solidFill>
                  <a:srgbClr val="E36C0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橙色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1600" b="1" i="0" u="none" strike="noStrike" kern="1200" cap="none" spc="-5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红色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表示，各级预警信息均会在平台上留存记录</a:t>
            </a:r>
            <a:r>
              <a:rPr lang="zh-CN" altLang="en-US" sz="1600" b="1" i="0" u="none" strike="noStrike" kern="1200" cap="none" spc="-1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95" name="曲线"/>
          <p:cNvSpPr/>
          <p:nvPr/>
        </p:nvSpPr>
        <p:spPr>
          <a:xfrm>
            <a:off x="510540" y="2775204"/>
            <a:ext cx="3153409" cy="8185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6"/>
                </a:lnTo>
                <a:lnTo>
                  <a:pt x="0" y="2159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96" name="曲线"/>
          <p:cNvSpPr/>
          <p:nvPr/>
        </p:nvSpPr>
        <p:spPr>
          <a:xfrm>
            <a:off x="497205" y="2762885"/>
            <a:ext cx="3178810" cy="8432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13" y="21600"/>
                </a:moveTo>
                <a:lnTo>
                  <a:pt x="86" y="21600"/>
                </a:lnTo>
                <a:lnTo>
                  <a:pt x="69" y="21593"/>
                </a:lnTo>
                <a:lnTo>
                  <a:pt x="0" y="21274"/>
                </a:lnTo>
                <a:lnTo>
                  <a:pt x="0" y="325"/>
                </a:lnTo>
                <a:lnTo>
                  <a:pt x="86" y="0"/>
                </a:lnTo>
                <a:lnTo>
                  <a:pt x="21513" y="0"/>
                </a:lnTo>
                <a:lnTo>
                  <a:pt x="21600" y="325"/>
                </a:lnTo>
                <a:lnTo>
                  <a:pt x="172" y="325"/>
                </a:lnTo>
                <a:lnTo>
                  <a:pt x="86" y="650"/>
                </a:lnTo>
                <a:lnTo>
                  <a:pt x="172" y="650"/>
                </a:lnTo>
                <a:lnTo>
                  <a:pt x="172" y="20949"/>
                </a:lnTo>
                <a:lnTo>
                  <a:pt x="86" y="20949"/>
                </a:lnTo>
                <a:lnTo>
                  <a:pt x="172" y="21274"/>
                </a:lnTo>
                <a:lnTo>
                  <a:pt x="21600" y="21274"/>
                </a:lnTo>
                <a:lnTo>
                  <a:pt x="21598" y="21338"/>
                </a:lnTo>
                <a:lnTo>
                  <a:pt x="21530" y="21593"/>
                </a:lnTo>
                <a:lnTo>
                  <a:pt x="21513" y="21600"/>
                </a:lnTo>
                <a:lnTo>
                  <a:pt x="21513" y="21600"/>
                </a:lnTo>
                <a:close/>
                <a:moveTo>
                  <a:pt x="172" y="650"/>
                </a:moveTo>
                <a:lnTo>
                  <a:pt x="86" y="650"/>
                </a:lnTo>
                <a:lnTo>
                  <a:pt x="172" y="325"/>
                </a:lnTo>
                <a:lnTo>
                  <a:pt x="172" y="650"/>
                </a:lnTo>
                <a:lnTo>
                  <a:pt x="172" y="650"/>
                </a:lnTo>
                <a:close/>
                <a:moveTo>
                  <a:pt x="21427" y="650"/>
                </a:moveTo>
                <a:lnTo>
                  <a:pt x="172" y="650"/>
                </a:lnTo>
                <a:lnTo>
                  <a:pt x="172" y="325"/>
                </a:lnTo>
                <a:lnTo>
                  <a:pt x="21427" y="325"/>
                </a:lnTo>
                <a:lnTo>
                  <a:pt x="21427" y="650"/>
                </a:lnTo>
                <a:lnTo>
                  <a:pt x="21427" y="650"/>
                </a:lnTo>
                <a:close/>
                <a:moveTo>
                  <a:pt x="21427" y="21274"/>
                </a:moveTo>
                <a:lnTo>
                  <a:pt x="21427" y="325"/>
                </a:lnTo>
                <a:lnTo>
                  <a:pt x="21513" y="650"/>
                </a:lnTo>
                <a:lnTo>
                  <a:pt x="21600" y="650"/>
                </a:lnTo>
                <a:lnTo>
                  <a:pt x="21600" y="20949"/>
                </a:lnTo>
                <a:lnTo>
                  <a:pt x="21513" y="20949"/>
                </a:lnTo>
                <a:lnTo>
                  <a:pt x="21427" y="21274"/>
                </a:lnTo>
                <a:lnTo>
                  <a:pt x="21427" y="21274"/>
                </a:lnTo>
                <a:close/>
                <a:moveTo>
                  <a:pt x="21600" y="650"/>
                </a:moveTo>
                <a:lnTo>
                  <a:pt x="21513" y="650"/>
                </a:lnTo>
                <a:lnTo>
                  <a:pt x="21427" y="325"/>
                </a:lnTo>
                <a:lnTo>
                  <a:pt x="21600" y="325"/>
                </a:lnTo>
                <a:lnTo>
                  <a:pt x="21600" y="650"/>
                </a:lnTo>
                <a:lnTo>
                  <a:pt x="21600" y="650"/>
                </a:lnTo>
                <a:close/>
                <a:moveTo>
                  <a:pt x="172" y="21274"/>
                </a:moveTo>
                <a:lnTo>
                  <a:pt x="86" y="20949"/>
                </a:lnTo>
                <a:lnTo>
                  <a:pt x="172" y="20949"/>
                </a:lnTo>
                <a:lnTo>
                  <a:pt x="172" y="21274"/>
                </a:lnTo>
                <a:lnTo>
                  <a:pt x="172" y="21274"/>
                </a:lnTo>
                <a:close/>
                <a:moveTo>
                  <a:pt x="21427" y="21274"/>
                </a:moveTo>
                <a:lnTo>
                  <a:pt x="172" y="21274"/>
                </a:lnTo>
                <a:lnTo>
                  <a:pt x="172" y="20949"/>
                </a:lnTo>
                <a:lnTo>
                  <a:pt x="21427" y="20949"/>
                </a:lnTo>
                <a:lnTo>
                  <a:pt x="21427" y="21274"/>
                </a:lnTo>
                <a:lnTo>
                  <a:pt x="21427" y="21274"/>
                </a:lnTo>
                <a:close/>
                <a:moveTo>
                  <a:pt x="21600" y="21274"/>
                </a:moveTo>
                <a:lnTo>
                  <a:pt x="21427" y="21274"/>
                </a:lnTo>
                <a:lnTo>
                  <a:pt x="21513" y="20949"/>
                </a:lnTo>
                <a:lnTo>
                  <a:pt x="21600" y="20949"/>
                </a:lnTo>
                <a:lnTo>
                  <a:pt x="21600" y="21274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97" name="矩形"/>
          <p:cNvSpPr/>
          <p:nvPr/>
        </p:nvSpPr>
        <p:spPr>
          <a:xfrm>
            <a:off x="510540" y="3023234"/>
            <a:ext cx="3153409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Ⅳ</a:t>
            </a: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级预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警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98" name="曲线"/>
          <p:cNvSpPr/>
          <p:nvPr/>
        </p:nvSpPr>
        <p:spPr>
          <a:xfrm>
            <a:off x="510540" y="3593591"/>
            <a:ext cx="2673350" cy="8185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96"/>
                </a:lnTo>
                <a:lnTo>
                  <a:pt x="0" y="21596"/>
                </a:lnTo>
                <a:lnTo>
                  <a:pt x="0" y="0"/>
                </a:lnTo>
                <a:close/>
              </a:path>
            </a:pathLst>
          </a:cu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099" name="曲线"/>
          <p:cNvSpPr/>
          <p:nvPr/>
        </p:nvSpPr>
        <p:spPr>
          <a:xfrm>
            <a:off x="497205" y="3580765"/>
            <a:ext cx="2698750" cy="8432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98" y="21600"/>
                </a:moveTo>
                <a:lnTo>
                  <a:pt x="101" y="21600"/>
                </a:lnTo>
                <a:lnTo>
                  <a:pt x="81" y="21593"/>
                </a:lnTo>
                <a:lnTo>
                  <a:pt x="0" y="21274"/>
                </a:lnTo>
                <a:lnTo>
                  <a:pt x="0" y="325"/>
                </a:lnTo>
                <a:lnTo>
                  <a:pt x="101" y="0"/>
                </a:lnTo>
                <a:lnTo>
                  <a:pt x="21498" y="0"/>
                </a:lnTo>
                <a:lnTo>
                  <a:pt x="21600" y="325"/>
                </a:lnTo>
                <a:lnTo>
                  <a:pt x="203" y="325"/>
                </a:lnTo>
                <a:lnTo>
                  <a:pt x="101" y="650"/>
                </a:lnTo>
                <a:lnTo>
                  <a:pt x="203" y="650"/>
                </a:lnTo>
                <a:lnTo>
                  <a:pt x="203" y="20949"/>
                </a:lnTo>
                <a:lnTo>
                  <a:pt x="101" y="20949"/>
                </a:lnTo>
                <a:lnTo>
                  <a:pt x="203" y="21274"/>
                </a:lnTo>
                <a:lnTo>
                  <a:pt x="21600" y="21274"/>
                </a:lnTo>
                <a:lnTo>
                  <a:pt x="21598" y="21338"/>
                </a:lnTo>
                <a:lnTo>
                  <a:pt x="21518" y="21593"/>
                </a:lnTo>
                <a:lnTo>
                  <a:pt x="21498" y="21600"/>
                </a:lnTo>
                <a:lnTo>
                  <a:pt x="21498" y="21600"/>
                </a:lnTo>
                <a:close/>
                <a:moveTo>
                  <a:pt x="203" y="650"/>
                </a:moveTo>
                <a:lnTo>
                  <a:pt x="101" y="650"/>
                </a:lnTo>
                <a:lnTo>
                  <a:pt x="203" y="325"/>
                </a:lnTo>
                <a:lnTo>
                  <a:pt x="203" y="650"/>
                </a:lnTo>
                <a:lnTo>
                  <a:pt x="203" y="650"/>
                </a:lnTo>
                <a:close/>
                <a:moveTo>
                  <a:pt x="21396" y="650"/>
                </a:moveTo>
                <a:lnTo>
                  <a:pt x="203" y="650"/>
                </a:lnTo>
                <a:lnTo>
                  <a:pt x="203" y="325"/>
                </a:lnTo>
                <a:lnTo>
                  <a:pt x="21396" y="325"/>
                </a:lnTo>
                <a:lnTo>
                  <a:pt x="21396" y="650"/>
                </a:lnTo>
                <a:lnTo>
                  <a:pt x="21396" y="650"/>
                </a:lnTo>
                <a:close/>
                <a:moveTo>
                  <a:pt x="21396" y="21274"/>
                </a:moveTo>
                <a:lnTo>
                  <a:pt x="21396" y="325"/>
                </a:lnTo>
                <a:lnTo>
                  <a:pt x="21498" y="650"/>
                </a:lnTo>
                <a:lnTo>
                  <a:pt x="21600" y="650"/>
                </a:lnTo>
                <a:lnTo>
                  <a:pt x="21600" y="20949"/>
                </a:lnTo>
                <a:lnTo>
                  <a:pt x="21498" y="20949"/>
                </a:lnTo>
                <a:lnTo>
                  <a:pt x="21396" y="21274"/>
                </a:lnTo>
                <a:lnTo>
                  <a:pt x="21396" y="21274"/>
                </a:lnTo>
                <a:close/>
                <a:moveTo>
                  <a:pt x="21600" y="650"/>
                </a:moveTo>
                <a:lnTo>
                  <a:pt x="21498" y="650"/>
                </a:lnTo>
                <a:lnTo>
                  <a:pt x="21396" y="325"/>
                </a:lnTo>
                <a:lnTo>
                  <a:pt x="21600" y="325"/>
                </a:lnTo>
                <a:lnTo>
                  <a:pt x="21600" y="650"/>
                </a:lnTo>
                <a:lnTo>
                  <a:pt x="21600" y="650"/>
                </a:lnTo>
                <a:close/>
                <a:moveTo>
                  <a:pt x="203" y="21274"/>
                </a:moveTo>
                <a:lnTo>
                  <a:pt x="101" y="20949"/>
                </a:lnTo>
                <a:lnTo>
                  <a:pt x="203" y="20949"/>
                </a:lnTo>
                <a:lnTo>
                  <a:pt x="203" y="21274"/>
                </a:lnTo>
                <a:lnTo>
                  <a:pt x="203" y="21274"/>
                </a:lnTo>
                <a:close/>
                <a:moveTo>
                  <a:pt x="21396" y="21274"/>
                </a:moveTo>
                <a:lnTo>
                  <a:pt x="203" y="21274"/>
                </a:lnTo>
                <a:lnTo>
                  <a:pt x="203" y="20949"/>
                </a:lnTo>
                <a:lnTo>
                  <a:pt x="21396" y="20949"/>
                </a:lnTo>
                <a:lnTo>
                  <a:pt x="21396" y="21274"/>
                </a:lnTo>
                <a:lnTo>
                  <a:pt x="21396" y="21274"/>
                </a:lnTo>
                <a:close/>
                <a:moveTo>
                  <a:pt x="21600" y="21274"/>
                </a:moveTo>
                <a:lnTo>
                  <a:pt x="21396" y="21274"/>
                </a:lnTo>
                <a:lnTo>
                  <a:pt x="21498" y="20949"/>
                </a:lnTo>
                <a:lnTo>
                  <a:pt x="21600" y="20949"/>
                </a:lnTo>
                <a:lnTo>
                  <a:pt x="21600" y="21274"/>
                </a:lnTo>
                <a:close/>
              </a:path>
            </a:pathLst>
          </a:cu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00" name="矩形"/>
          <p:cNvSpPr/>
          <p:nvPr/>
        </p:nvSpPr>
        <p:spPr>
          <a:xfrm>
            <a:off x="510540" y="3841115"/>
            <a:ext cx="2673350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87693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Ⅲ</a:t>
            </a: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级预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警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01" name="曲线"/>
          <p:cNvSpPr/>
          <p:nvPr/>
        </p:nvSpPr>
        <p:spPr>
          <a:xfrm>
            <a:off x="510540" y="4411979"/>
            <a:ext cx="2139950" cy="81724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89"/>
                </a:lnTo>
                <a:lnTo>
                  <a:pt x="0" y="2158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02" name="曲线"/>
          <p:cNvSpPr/>
          <p:nvPr/>
        </p:nvSpPr>
        <p:spPr>
          <a:xfrm>
            <a:off x="497205" y="4398645"/>
            <a:ext cx="2165984" cy="8432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73" y="21600"/>
                </a:moveTo>
                <a:lnTo>
                  <a:pt x="126" y="21600"/>
                </a:lnTo>
                <a:lnTo>
                  <a:pt x="101" y="21593"/>
                </a:lnTo>
                <a:lnTo>
                  <a:pt x="0" y="21274"/>
                </a:lnTo>
                <a:lnTo>
                  <a:pt x="0" y="325"/>
                </a:lnTo>
                <a:lnTo>
                  <a:pt x="126" y="0"/>
                </a:lnTo>
                <a:lnTo>
                  <a:pt x="21473" y="0"/>
                </a:lnTo>
                <a:lnTo>
                  <a:pt x="21600" y="325"/>
                </a:lnTo>
                <a:lnTo>
                  <a:pt x="253" y="325"/>
                </a:lnTo>
                <a:lnTo>
                  <a:pt x="126" y="650"/>
                </a:lnTo>
                <a:lnTo>
                  <a:pt x="253" y="650"/>
                </a:lnTo>
                <a:lnTo>
                  <a:pt x="253" y="20949"/>
                </a:lnTo>
                <a:lnTo>
                  <a:pt x="126" y="20949"/>
                </a:lnTo>
                <a:lnTo>
                  <a:pt x="253" y="21274"/>
                </a:lnTo>
                <a:lnTo>
                  <a:pt x="21600" y="21274"/>
                </a:lnTo>
                <a:lnTo>
                  <a:pt x="21597" y="21338"/>
                </a:lnTo>
                <a:lnTo>
                  <a:pt x="21498" y="21593"/>
                </a:lnTo>
                <a:lnTo>
                  <a:pt x="21473" y="21600"/>
                </a:lnTo>
                <a:lnTo>
                  <a:pt x="21473" y="21600"/>
                </a:lnTo>
                <a:close/>
                <a:moveTo>
                  <a:pt x="253" y="650"/>
                </a:moveTo>
                <a:lnTo>
                  <a:pt x="126" y="650"/>
                </a:lnTo>
                <a:lnTo>
                  <a:pt x="253" y="325"/>
                </a:lnTo>
                <a:lnTo>
                  <a:pt x="253" y="650"/>
                </a:lnTo>
                <a:lnTo>
                  <a:pt x="253" y="650"/>
                </a:lnTo>
                <a:close/>
                <a:moveTo>
                  <a:pt x="21346" y="650"/>
                </a:moveTo>
                <a:lnTo>
                  <a:pt x="253" y="650"/>
                </a:lnTo>
                <a:lnTo>
                  <a:pt x="253" y="325"/>
                </a:lnTo>
                <a:lnTo>
                  <a:pt x="21346" y="325"/>
                </a:lnTo>
                <a:lnTo>
                  <a:pt x="21346" y="650"/>
                </a:lnTo>
                <a:lnTo>
                  <a:pt x="21346" y="650"/>
                </a:lnTo>
                <a:close/>
                <a:moveTo>
                  <a:pt x="21346" y="21274"/>
                </a:moveTo>
                <a:lnTo>
                  <a:pt x="21346" y="325"/>
                </a:lnTo>
                <a:lnTo>
                  <a:pt x="21473" y="650"/>
                </a:lnTo>
                <a:lnTo>
                  <a:pt x="21600" y="650"/>
                </a:lnTo>
                <a:lnTo>
                  <a:pt x="21600" y="20949"/>
                </a:lnTo>
                <a:lnTo>
                  <a:pt x="21473" y="20949"/>
                </a:lnTo>
                <a:lnTo>
                  <a:pt x="21346" y="21274"/>
                </a:lnTo>
                <a:lnTo>
                  <a:pt x="21346" y="21274"/>
                </a:lnTo>
                <a:close/>
                <a:moveTo>
                  <a:pt x="21600" y="650"/>
                </a:moveTo>
                <a:lnTo>
                  <a:pt x="21473" y="650"/>
                </a:lnTo>
                <a:lnTo>
                  <a:pt x="21346" y="325"/>
                </a:lnTo>
                <a:lnTo>
                  <a:pt x="21600" y="325"/>
                </a:lnTo>
                <a:lnTo>
                  <a:pt x="21600" y="650"/>
                </a:lnTo>
                <a:lnTo>
                  <a:pt x="21600" y="650"/>
                </a:lnTo>
                <a:close/>
                <a:moveTo>
                  <a:pt x="253" y="21274"/>
                </a:moveTo>
                <a:lnTo>
                  <a:pt x="126" y="20949"/>
                </a:lnTo>
                <a:lnTo>
                  <a:pt x="253" y="20949"/>
                </a:lnTo>
                <a:lnTo>
                  <a:pt x="253" y="21274"/>
                </a:lnTo>
                <a:lnTo>
                  <a:pt x="253" y="21274"/>
                </a:lnTo>
                <a:close/>
                <a:moveTo>
                  <a:pt x="21346" y="21274"/>
                </a:moveTo>
                <a:lnTo>
                  <a:pt x="253" y="21274"/>
                </a:lnTo>
                <a:lnTo>
                  <a:pt x="253" y="20949"/>
                </a:lnTo>
                <a:lnTo>
                  <a:pt x="21346" y="20949"/>
                </a:lnTo>
                <a:lnTo>
                  <a:pt x="21346" y="21274"/>
                </a:lnTo>
                <a:lnTo>
                  <a:pt x="21346" y="21274"/>
                </a:lnTo>
                <a:close/>
                <a:moveTo>
                  <a:pt x="21600" y="21274"/>
                </a:moveTo>
                <a:lnTo>
                  <a:pt x="21346" y="21274"/>
                </a:lnTo>
                <a:lnTo>
                  <a:pt x="21473" y="20949"/>
                </a:lnTo>
                <a:lnTo>
                  <a:pt x="21600" y="20949"/>
                </a:lnTo>
                <a:lnTo>
                  <a:pt x="21600" y="21274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03" name="矩形"/>
          <p:cNvSpPr/>
          <p:nvPr/>
        </p:nvSpPr>
        <p:spPr>
          <a:xfrm>
            <a:off x="510540" y="4658995"/>
            <a:ext cx="2139950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61023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Ⅱ</a:t>
            </a: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级预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警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04" name="曲线"/>
          <p:cNvSpPr/>
          <p:nvPr/>
        </p:nvSpPr>
        <p:spPr>
          <a:xfrm>
            <a:off x="510540" y="5228843"/>
            <a:ext cx="1630679" cy="8185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6"/>
                </a:lnTo>
                <a:lnTo>
                  <a:pt x="0" y="21596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05" name="曲线"/>
          <p:cNvSpPr/>
          <p:nvPr/>
        </p:nvSpPr>
        <p:spPr>
          <a:xfrm>
            <a:off x="497205" y="5216525"/>
            <a:ext cx="1656079" cy="8432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34" y="21600"/>
                </a:moveTo>
                <a:lnTo>
                  <a:pt x="165" y="21600"/>
                </a:lnTo>
                <a:lnTo>
                  <a:pt x="133" y="21593"/>
                </a:lnTo>
                <a:lnTo>
                  <a:pt x="0" y="21274"/>
                </a:lnTo>
                <a:lnTo>
                  <a:pt x="0" y="325"/>
                </a:lnTo>
                <a:lnTo>
                  <a:pt x="165" y="0"/>
                </a:lnTo>
                <a:lnTo>
                  <a:pt x="21434" y="0"/>
                </a:lnTo>
                <a:lnTo>
                  <a:pt x="21600" y="325"/>
                </a:lnTo>
                <a:lnTo>
                  <a:pt x="331" y="325"/>
                </a:lnTo>
                <a:lnTo>
                  <a:pt x="165" y="650"/>
                </a:lnTo>
                <a:lnTo>
                  <a:pt x="331" y="650"/>
                </a:lnTo>
                <a:lnTo>
                  <a:pt x="331" y="20949"/>
                </a:lnTo>
                <a:lnTo>
                  <a:pt x="165" y="20949"/>
                </a:lnTo>
                <a:lnTo>
                  <a:pt x="331" y="21274"/>
                </a:lnTo>
                <a:lnTo>
                  <a:pt x="21600" y="21274"/>
                </a:lnTo>
                <a:lnTo>
                  <a:pt x="21596" y="21338"/>
                </a:lnTo>
                <a:lnTo>
                  <a:pt x="21466" y="21593"/>
                </a:lnTo>
                <a:lnTo>
                  <a:pt x="21434" y="21600"/>
                </a:lnTo>
                <a:lnTo>
                  <a:pt x="21434" y="21600"/>
                </a:lnTo>
                <a:close/>
                <a:moveTo>
                  <a:pt x="331" y="650"/>
                </a:moveTo>
                <a:lnTo>
                  <a:pt x="165" y="650"/>
                </a:lnTo>
                <a:lnTo>
                  <a:pt x="331" y="325"/>
                </a:lnTo>
                <a:lnTo>
                  <a:pt x="331" y="650"/>
                </a:lnTo>
                <a:lnTo>
                  <a:pt x="331" y="650"/>
                </a:lnTo>
                <a:close/>
                <a:moveTo>
                  <a:pt x="21268" y="650"/>
                </a:moveTo>
                <a:lnTo>
                  <a:pt x="331" y="650"/>
                </a:lnTo>
                <a:lnTo>
                  <a:pt x="331" y="325"/>
                </a:lnTo>
                <a:lnTo>
                  <a:pt x="21268" y="325"/>
                </a:lnTo>
                <a:lnTo>
                  <a:pt x="21268" y="650"/>
                </a:lnTo>
                <a:lnTo>
                  <a:pt x="21268" y="650"/>
                </a:lnTo>
                <a:close/>
                <a:moveTo>
                  <a:pt x="21268" y="21274"/>
                </a:moveTo>
                <a:lnTo>
                  <a:pt x="21268" y="325"/>
                </a:lnTo>
                <a:lnTo>
                  <a:pt x="21434" y="650"/>
                </a:lnTo>
                <a:lnTo>
                  <a:pt x="21600" y="650"/>
                </a:lnTo>
                <a:lnTo>
                  <a:pt x="21600" y="20949"/>
                </a:lnTo>
                <a:lnTo>
                  <a:pt x="21434" y="20949"/>
                </a:lnTo>
                <a:lnTo>
                  <a:pt x="21268" y="21274"/>
                </a:lnTo>
                <a:lnTo>
                  <a:pt x="21268" y="21274"/>
                </a:lnTo>
                <a:close/>
                <a:moveTo>
                  <a:pt x="21600" y="650"/>
                </a:moveTo>
                <a:lnTo>
                  <a:pt x="21434" y="650"/>
                </a:lnTo>
                <a:lnTo>
                  <a:pt x="21268" y="325"/>
                </a:lnTo>
                <a:lnTo>
                  <a:pt x="21600" y="325"/>
                </a:lnTo>
                <a:lnTo>
                  <a:pt x="21600" y="650"/>
                </a:lnTo>
                <a:lnTo>
                  <a:pt x="21600" y="650"/>
                </a:lnTo>
                <a:close/>
                <a:moveTo>
                  <a:pt x="331" y="21274"/>
                </a:moveTo>
                <a:lnTo>
                  <a:pt x="165" y="20949"/>
                </a:lnTo>
                <a:lnTo>
                  <a:pt x="331" y="20949"/>
                </a:lnTo>
                <a:lnTo>
                  <a:pt x="331" y="21274"/>
                </a:lnTo>
                <a:lnTo>
                  <a:pt x="331" y="21274"/>
                </a:lnTo>
                <a:close/>
                <a:moveTo>
                  <a:pt x="21268" y="21274"/>
                </a:moveTo>
                <a:lnTo>
                  <a:pt x="331" y="21274"/>
                </a:lnTo>
                <a:lnTo>
                  <a:pt x="331" y="20949"/>
                </a:lnTo>
                <a:lnTo>
                  <a:pt x="21268" y="20949"/>
                </a:lnTo>
                <a:lnTo>
                  <a:pt x="21268" y="21274"/>
                </a:lnTo>
                <a:lnTo>
                  <a:pt x="21268" y="21274"/>
                </a:lnTo>
                <a:close/>
                <a:moveTo>
                  <a:pt x="21600" y="21274"/>
                </a:moveTo>
                <a:lnTo>
                  <a:pt x="21268" y="21274"/>
                </a:lnTo>
                <a:lnTo>
                  <a:pt x="21434" y="20949"/>
                </a:lnTo>
                <a:lnTo>
                  <a:pt x="21600" y="20949"/>
                </a:lnTo>
                <a:lnTo>
                  <a:pt x="21600" y="21274"/>
                </a:lnTo>
                <a:close/>
              </a:path>
            </a:pathLst>
          </a:custGeom>
          <a:solidFill>
            <a:srgbClr val="548ED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06" name="矩形"/>
          <p:cNvSpPr/>
          <p:nvPr/>
        </p:nvSpPr>
        <p:spPr>
          <a:xfrm>
            <a:off x="510540" y="5476875"/>
            <a:ext cx="163067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3556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Ⅰ</a:t>
            </a: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级预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警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07" name="矩形"/>
          <p:cNvSpPr/>
          <p:nvPr/>
        </p:nvSpPr>
        <p:spPr>
          <a:xfrm>
            <a:off x="4375150" y="3884691"/>
            <a:ext cx="1828800" cy="2286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监测数据突破限值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08" name="矩形"/>
          <p:cNvSpPr/>
          <p:nvPr/>
        </p:nvSpPr>
        <p:spPr>
          <a:xfrm>
            <a:off x="4375150" y="3066811"/>
            <a:ext cx="2286000" cy="2286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监测数据严重突破限值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09" name="矩形"/>
          <p:cNvSpPr/>
          <p:nvPr/>
        </p:nvSpPr>
        <p:spPr>
          <a:xfrm>
            <a:off x="4375150" y="4702571"/>
            <a:ext cx="1828800" cy="2286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监测数据达到限值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3110" name="表格"/>
          <p:cNvGraphicFramePr>
            <a:graphicFrameLocks noGrp="1"/>
          </p:cNvGraphicFramePr>
          <p:nvPr/>
        </p:nvGraphicFramePr>
        <p:xfrm>
          <a:off x="4375150" y="2780664"/>
          <a:ext cx="3225787" cy="3304515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3178149"/>
              </a:tblGrid>
              <a:tr h="827405">
                <a:tc>
                  <a:txBody>
                    <a:bodyPr/>
                    <a:lstStyle/>
                    <a:p>
                      <a:pPr marL="687070" indent="-229870" algn="l">
                        <a:lnSpc>
                          <a:spcPct val="100000"/>
                        </a:lnSpc>
                        <a:spcBef>
                          <a:spcPts val="9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1" i="0" u="none" strike="noStrike" kern="0" cap="none" spc="10" baseline="0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监测数据严重超过限</a:t>
                      </a:r>
                      <a:r>
                        <a:rPr lang="zh-CN" altLang="en-US" sz="1800" b="1" i="0" u="none" strike="noStrike" kern="0" cap="none" spc="0" baseline="0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值 并持续一定的时</a:t>
                      </a:r>
                      <a:r>
                        <a:rPr lang="zh-CN" altLang="en-US" sz="1800" b="1" i="0" u="none" strike="noStrike" kern="0" cap="none" spc="-10" baseline="0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间</a:t>
                      </a:r>
                      <a:endParaRPr lang="zh-CN" altLang="en-US" sz="1800" b="1" i="0" u="none" strike="noStrike" kern="0" cap="none" spc="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2192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</a:tr>
              <a:tr h="827392">
                <a:tc>
                  <a:txBody>
                    <a:bodyPr/>
                    <a:lstStyle/>
                    <a:p>
                      <a:pPr marL="801370" indent="-114935" algn="l">
                        <a:lnSpc>
                          <a:spcPct val="100000"/>
                        </a:lnSpc>
                        <a:spcBef>
                          <a:spcPts val="10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i="0" u="none" strike="noStrike" kern="0" cap="none" spc="10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监测数据超过限</a:t>
                      </a:r>
                      <a:r>
                        <a:rPr lang="zh-CN" altLang="en-US" sz="1800" b="0" i="0" u="none" strike="noStrike" kern="0" cap="none" spc="0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值 或多次超过限</a:t>
                      </a:r>
                      <a:r>
                        <a:rPr lang="zh-CN" altLang="en-US" sz="1800" b="0" i="0" u="none" strike="noStrike" kern="0" cap="none" spc="-10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值</a:t>
                      </a:r>
                      <a:endParaRPr lang="zh-CN" altLang="en-US" sz="1800" b="0" i="0" u="none" strike="noStrike" kern="0" cap="none" spc="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3208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</a:tr>
              <a:tr h="827392">
                <a:tc>
                  <a:txBody>
                    <a:bodyPr/>
                    <a:lstStyle/>
                    <a:p>
                      <a:pPr marL="801370" indent="-114935" algn="l">
                        <a:lnSpc>
                          <a:spcPct val="100000"/>
                        </a:lnSpc>
                        <a:spcBef>
                          <a:spcPts val="9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i="0" u="none" strike="noStrike" kern="0" cap="none" spc="10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监测数据达到限</a:t>
                      </a:r>
                      <a:r>
                        <a:rPr lang="zh-CN" altLang="en-US" sz="1800" b="0" i="0" u="none" strike="noStrike" kern="0" cap="none" spc="0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值 或首次超过限</a:t>
                      </a:r>
                      <a:r>
                        <a:rPr lang="zh-CN" altLang="en-US" sz="1800" b="0" i="0" u="none" strike="noStrike" kern="0" cap="none" spc="-10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值</a:t>
                      </a:r>
                      <a:endParaRPr lang="zh-CN" altLang="en-US" sz="1800" b="0" i="0" u="none" strike="noStrike" kern="0" cap="none" spc="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12192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CN" sz="1700" b="0" i="0" u="none" strike="noStrike" kern="0" cap="none" spc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marL="681355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i="0" u="none" strike="noStrike" kern="0" cap="none" spc="0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监测数据接近限</a:t>
                      </a:r>
                      <a:r>
                        <a:rPr lang="zh-CN" altLang="en-US" sz="1800" b="0" i="0" u="none" strike="noStrike" kern="0" cap="none" spc="-10" baseline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值</a:t>
                      </a:r>
                      <a:endParaRPr lang="zh-CN" altLang="en-US" sz="1800" b="0" i="0" u="none" strike="noStrike" kern="0" cap="none" spc="0" baseline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71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</a:tr>
            </a:tbl>
          </a:graphicData>
        </a:graphic>
      </p:graphicFrame>
      <p:sp>
        <p:nvSpPr>
          <p:cNvPr id="3111" name="曲线"/>
          <p:cNvSpPr/>
          <p:nvPr/>
        </p:nvSpPr>
        <p:spPr>
          <a:xfrm>
            <a:off x="7783068" y="2994660"/>
            <a:ext cx="457200" cy="3810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2600" y="21600"/>
                </a:moveTo>
                <a:lnTo>
                  <a:pt x="12600" y="16156"/>
                </a:lnTo>
                <a:lnTo>
                  <a:pt x="0" y="16156"/>
                </a:lnTo>
                <a:lnTo>
                  <a:pt x="0" y="5356"/>
                </a:lnTo>
                <a:lnTo>
                  <a:pt x="12600" y="5356"/>
                </a:lnTo>
                <a:lnTo>
                  <a:pt x="12600" y="0"/>
                </a:lnTo>
                <a:lnTo>
                  <a:pt x="21600" y="10800"/>
                </a:lnTo>
                <a:lnTo>
                  <a:pt x="12600" y="2160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12" name="曲线"/>
          <p:cNvSpPr/>
          <p:nvPr/>
        </p:nvSpPr>
        <p:spPr>
          <a:xfrm>
            <a:off x="7769859" y="2981363"/>
            <a:ext cx="482599" cy="406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936" y="5735"/>
                </a:moveTo>
                <a:lnTo>
                  <a:pt x="11936" y="672"/>
                </a:lnTo>
                <a:lnTo>
                  <a:pt x="11949" y="529"/>
                </a:lnTo>
                <a:lnTo>
                  <a:pt x="12464" y="0"/>
                </a:lnTo>
                <a:lnTo>
                  <a:pt x="12585" y="4"/>
                </a:lnTo>
                <a:lnTo>
                  <a:pt x="12703" y="40"/>
                </a:lnTo>
                <a:lnTo>
                  <a:pt x="12812" y="105"/>
                </a:lnTo>
                <a:lnTo>
                  <a:pt x="12907" y="195"/>
                </a:lnTo>
                <a:lnTo>
                  <a:pt x="13308" y="672"/>
                </a:lnTo>
                <a:lnTo>
                  <a:pt x="13073" y="672"/>
                </a:lnTo>
                <a:lnTo>
                  <a:pt x="12103" y="1150"/>
                </a:lnTo>
                <a:lnTo>
                  <a:pt x="13073" y="2302"/>
                </a:lnTo>
                <a:lnTo>
                  <a:pt x="13073" y="5060"/>
                </a:lnTo>
                <a:lnTo>
                  <a:pt x="12505" y="5060"/>
                </a:lnTo>
                <a:lnTo>
                  <a:pt x="11936" y="5735"/>
                </a:lnTo>
                <a:lnTo>
                  <a:pt x="11936" y="5735"/>
                </a:lnTo>
                <a:close/>
                <a:moveTo>
                  <a:pt x="13073" y="2302"/>
                </a:moveTo>
                <a:lnTo>
                  <a:pt x="12103" y="1150"/>
                </a:lnTo>
                <a:lnTo>
                  <a:pt x="13073" y="672"/>
                </a:lnTo>
                <a:lnTo>
                  <a:pt x="13073" y="2302"/>
                </a:lnTo>
                <a:lnTo>
                  <a:pt x="13073" y="2302"/>
                </a:lnTo>
                <a:close/>
                <a:moveTo>
                  <a:pt x="20227" y="10797"/>
                </a:moveTo>
                <a:lnTo>
                  <a:pt x="13073" y="2302"/>
                </a:lnTo>
                <a:lnTo>
                  <a:pt x="13073" y="672"/>
                </a:lnTo>
                <a:lnTo>
                  <a:pt x="13308" y="672"/>
                </a:lnTo>
                <a:lnTo>
                  <a:pt x="21433" y="10320"/>
                </a:lnTo>
                <a:lnTo>
                  <a:pt x="20629" y="10320"/>
                </a:lnTo>
                <a:lnTo>
                  <a:pt x="20227" y="10797"/>
                </a:lnTo>
                <a:lnTo>
                  <a:pt x="20227" y="10797"/>
                </a:lnTo>
                <a:close/>
                <a:moveTo>
                  <a:pt x="11936" y="16535"/>
                </a:moveTo>
                <a:lnTo>
                  <a:pt x="568" y="16535"/>
                </a:lnTo>
                <a:lnTo>
                  <a:pt x="457" y="16522"/>
                </a:lnTo>
                <a:lnTo>
                  <a:pt x="0" y="15860"/>
                </a:lnTo>
                <a:lnTo>
                  <a:pt x="0" y="5735"/>
                </a:lnTo>
                <a:lnTo>
                  <a:pt x="568" y="5060"/>
                </a:lnTo>
                <a:lnTo>
                  <a:pt x="11936" y="5060"/>
                </a:lnTo>
                <a:lnTo>
                  <a:pt x="11936" y="5735"/>
                </a:lnTo>
                <a:lnTo>
                  <a:pt x="1136" y="5735"/>
                </a:lnTo>
                <a:lnTo>
                  <a:pt x="568" y="6410"/>
                </a:lnTo>
                <a:lnTo>
                  <a:pt x="1136" y="6410"/>
                </a:lnTo>
                <a:lnTo>
                  <a:pt x="1136" y="15185"/>
                </a:lnTo>
                <a:lnTo>
                  <a:pt x="568" y="15185"/>
                </a:lnTo>
                <a:lnTo>
                  <a:pt x="1136" y="15860"/>
                </a:lnTo>
                <a:lnTo>
                  <a:pt x="11936" y="15860"/>
                </a:lnTo>
                <a:lnTo>
                  <a:pt x="11936" y="16535"/>
                </a:lnTo>
                <a:lnTo>
                  <a:pt x="11936" y="16535"/>
                </a:lnTo>
                <a:close/>
                <a:moveTo>
                  <a:pt x="12505" y="6410"/>
                </a:moveTo>
                <a:lnTo>
                  <a:pt x="1136" y="6410"/>
                </a:lnTo>
                <a:lnTo>
                  <a:pt x="1136" y="5735"/>
                </a:lnTo>
                <a:lnTo>
                  <a:pt x="11936" y="5735"/>
                </a:lnTo>
                <a:lnTo>
                  <a:pt x="12505" y="5060"/>
                </a:lnTo>
                <a:lnTo>
                  <a:pt x="13073" y="5060"/>
                </a:lnTo>
                <a:lnTo>
                  <a:pt x="13073" y="5735"/>
                </a:lnTo>
                <a:lnTo>
                  <a:pt x="12616" y="6397"/>
                </a:lnTo>
                <a:lnTo>
                  <a:pt x="12505" y="6410"/>
                </a:lnTo>
                <a:lnTo>
                  <a:pt x="12505" y="6410"/>
                </a:lnTo>
                <a:close/>
                <a:moveTo>
                  <a:pt x="1136" y="6410"/>
                </a:moveTo>
                <a:lnTo>
                  <a:pt x="568" y="6410"/>
                </a:lnTo>
                <a:lnTo>
                  <a:pt x="1136" y="5735"/>
                </a:lnTo>
                <a:lnTo>
                  <a:pt x="1136" y="6410"/>
                </a:lnTo>
                <a:lnTo>
                  <a:pt x="1136" y="6410"/>
                </a:lnTo>
                <a:close/>
                <a:moveTo>
                  <a:pt x="20629" y="11275"/>
                </a:moveTo>
                <a:lnTo>
                  <a:pt x="20227" y="10797"/>
                </a:lnTo>
                <a:lnTo>
                  <a:pt x="20629" y="10320"/>
                </a:lnTo>
                <a:lnTo>
                  <a:pt x="20629" y="11275"/>
                </a:lnTo>
                <a:lnTo>
                  <a:pt x="20629" y="11275"/>
                </a:lnTo>
                <a:close/>
                <a:moveTo>
                  <a:pt x="21433" y="11275"/>
                </a:moveTo>
                <a:lnTo>
                  <a:pt x="20629" y="11275"/>
                </a:lnTo>
                <a:lnTo>
                  <a:pt x="20629" y="10320"/>
                </a:lnTo>
                <a:lnTo>
                  <a:pt x="21433" y="10320"/>
                </a:lnTo>
                <a:lnTo>
                  <a:pt x="21503" y="10422"/>
                </a:lnTo>
                <a:lnTo>
                  <a:pt x="21556" y="10539"/>
                </a:lnTo>
                <a:lnTo>
                  <a:pt x="21589" y="10666"/>
                </a:lnTo>
                <a:lnTo>
                  <a:pt x="21600" y="10797"/>
                </a:lnTo>
                <a:lnTo>
                  <a:pt x="21589" y="10929"/>
                </a:lnTo>
                <a:lnTo>
                  <a:pt x="21556" y="11056"/>
                </a:lnTo>
                <a:lnTo>
                  <a:pt x="21503" y="11173"/>
                </a:lnTo>
                <a:lnTo>
                  <a:pt x="21433" y="11275"/>
                </a:lnTo>
                <a:lnTo>
                  <a:pt x="21433" y="11275"/>
                </a:lnTo>
                <a:close/>
                <a:moveTo>
                  <a:pt x="13308" y="20922"/>
                </a:moveTo>
                <a:lnTo>
                  <a:pt x="13073" y="20922"/>
                </a:lnTo>
                <a:lnTo>
                  <a:pt x="13073" y="19293"/>
                </a:lnTo>
                <a:lnTo>
                  <a:pt x="20227" y="10797"/>
                </a:lnTo>
                <a:lnTo>
                  <a:pt x="20629" y="11275"/>
                </a:lnTo>
                <a:lnTo>
                  <a:pt x="21433" y="11275"/>
                </a:lnTo>
                <a:lnTo>
                  <a:pt x="13308" y="20922"/>
                </a:lnTo>
                <a:lnTo>
                  <a:pt x="13308" y="20922"/>
                </a:lnTo>
                <a:close/>
                <a:moveTo>
                  <a:pt x="1136" y="15860"/>
                </a:moveTo>
                <a:lnTo>
                  <a:pt x="568" y="15185"/>
                </a:lnTo>
                <a:lnTo>
                  <a:pt x="1136" y="15185"/>
                </a:lnTo>
                <a:lnTo>
                  <a:pt x="1136" y="15860"/>
                </a:lnTo>
                <a:lnTo>
                  <a:pt x="1136" y="15860"/>
                </a:lnTo>
                <a:close/>
                <a:moveTo>
                  <a:pt x="13073" y="16535"/>
                </a:moveTo>
                <a:lnTo>
                  <a:pt x="12505" y="16535"/>
                </a:lnTo>
                <a:lnTo>
                  <a:pt x="11936" y="15860"/>
                </a:lnTo>
                <a:lnTo>
                  <a:pt x="1136" y="15860"/>
                </a:lnTo>
                <a:lnTo>
                  <a:pt x="1136" y="15185"/>
                </a:lnTo>
                <a:lnTo>
                  <a:pt x="12505" y="15185"/>
                </a:lnTo>
                <a:lnTo>
                  <a:pt x="13073" y="15860"/>
                </a:lnTo>
                <a:lnTo>
                  <a:pt x="13073" y="16535"/>
                </a:lnTo>
                <a:lnTo>
                  <a:pt x="13073" y="16535"/>
                </a:lnTo>
                <a:close/>
                <a:moveTo>
                  <a:pt x="12464" y="21595"/>
                </a:moveTo>
                <a:lnTo>
                  <a:pt x="11936" y="20922"/>
                </a:lnTo>
                <a:lnTo>
                  <a:pt x="11936" y="15860"/>
                </a:lnTo>
                <a:lnTo>
                  <a:pt x="12505" y="16535"/>
                </a:lnTo>
                <a:lnTo>
                  <a:pt x="13073" y="16535"/>
                </a:lnTo>
                <a:lnTo>
                  <a:pt x="13073" y="19293"/>
                </a:lnTo>
                <a:lnTo>
                  <a:pt x="12103" y="20445"/>
                </a:lnTo>
                <a:lnTo>
                  <a:pt x="13073" y="20922"/>
                </a:lnTo>
                <a:lnTo>
                  <a:pt x="13308" y="20922"/>
                </a:lnTo>
                <a:lnTo>
                  <a:pt x="12907" y="21400"/>
                </a:lnTo>
                <a:lnTo>
                  <a:pt x="12812" y="21490"/>
                </a:lnTo>
                <a:lnTo>
                  <a:pt x="12703" y="21555"/>
                </a:lnTo>
                <a:lnTo>
                  <a:pt x="12585" y="21591"/>
                </a:lnTo>
                <a:lnTo>
                  <a:pt x="12464" y="21595"/>
                </a:lnTo>
                <a:lnTo>
                  <a:pt x="12464" y="21595"/>
                </a:lnTo>
                <a:close/>
                <a:moveTo>
                  <a:pt x="13073" y="20922"/>
                </a:moveTo>
                <a:lnTo>
                  <a:pt x="12103" y="20445"/>
                </a:lnTo>
                <a:lnTo>
                  <a:pt x="13073" y="19293"/>
                </a:lnTo>
                <a:lnTo>
                  <a:pt x="13073" y="20922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13" name="曲线"/>
          <p:cNvSpPr/>
          <p:nvPr/>
        </p:nvSpPr>
        <p:spPr>
          <a:xfrm>
            <a:off x="7783068" y="3811523"/>
            <a:ext cx="457200" cy="3810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2600" y="21600"/>
                </a:moveTo>
                <a:lnTo>
                  <a:pt x="12600" y="16243"/>
                </a:lnTo>
                <a:lnTo>
                  <a:pt x="0" y="16243"/>
                </a:lnTo>
                <a:lnTo>
                  <a:pt x="0" y="5443"/>
                </a:lnTo>
                <a:lnTo>
                  <a:pt x="12600" y="5443"/>
                </a:lnTo>
                <a:lnTo>
                  <a:pt x="12600" y="0"/>
                </a:lnTo>
                <a:lnTo>
                  <a:pt x="21600" y="10800"/>
                </a:lnTo>
                <a:lnTo>
                  <a:pt x="12600" y="21600"/>
                </a:lnTo>
                <a:close/>
              </a:path>
            </a:pathLst>
          </a:cu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14" name="曲线"/>
          <p:cNvSpPr/>
          <p:nvPr/>
        </p:nvSpPr>
        <p:spPr>
          <a:xfrm>
            <a:off x="7770493" y="3799243"/>
            <a:ext cx="482599" cy="406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936" y="5735"/>
                </a:moveTo>
                <a:lnTo>
                  <a:pt x="11936" y="672"/>
                </a:lnTo>
                <a:lnTo>
                  <a:pt x="11949" y="529"/>
                </a:lnTo>
                <a:lnTo>
                  <a:pt x="12464" y="0"/>
                </a:lnTo>
                <a:lnTo>
                  <a:pt x="12585" y="4"/>
                </a:lnTo>
                <a:lnTo>
                  <a:pt x="12703" y="40"/>
                </a:lnTo>
                <a:lnTo>
                  <a:pt x="12812" y="105"/>
                </a:lnTo>
                <a:lnTo>
                  <a:pt x="12907" y="195"/>
                </a:lnTo>
                <a:lnTo>
                  <a:pt x="13308" y="672"/>
                </a:lnTo>
                <a:lnTo>
                  <a:pt x="13073" y="672"/>
                </a:lnTo>
                <a:lnTo>
                  <a:pt x="12103" y="1150"/>
                </a:lnTo>
                <a:lnTo>
                  <a:pt x="13073" y="2302"/>
                </a:lnTo>
                <a:lnTo>
                  <a:pt x="13073" y="5060"/>
                </a:lnTo>
                <a:lnTo>
                  <a:pt x="12505" y="5060"/>
                </a:lnTo>
                <a:lnTo>
                  <a:pt x="11936" y="5735"/>
                </a:lnTo>
                <a:lnTo>
                  <a:pt x="11936" y="5735"/>
                </a:lnTo>
                <a:close/>
                <a:moveTo>
                  <a:pt x="13073" y="2302"/>
                </a:moveTo>
                <a:lnTo>
                  <a:pt x="12103" y="1150"/>
                </a:lnTo>
                <a:lnTo>
                  <a:pt x="13073" y="672"/>
                </a:lnTo>
                <a:lnTo>
                  <a:pt x="13073" y="2302"/>
                </a:lnTo>
                <a:lnTo>
                  <a:pt x="13073" y="2302"/>
                </a:lnTo>
                <a:close/>
                <a:moveTo>
                  <a:pt x="20227" y="10797"/>
                </a:moveTo>
                <a:lnTo>
                  <a:pt x="13073" y="2302"/>
                </a:lnTo>
                <a:lnTo>
                  <a:pt x="13073" y="672"/>
                </a:lnTo>
                <a:lnTo>
                  <a:pt x="13308" y="672"/>
                </a:lnTo>
                <a:lnTo>
                  <a:pt x="21433" y="10320"/>
                </a:lnTo>
                <a:lnTo>
                  <a:pt x="20629" y="10320"/>
                </a:lnTo>
                <a:lnTo>
                  <a:pt x="20227" y="10797"/>
                </a:lnTo>
                <a:lnTo>
                  <a:pt x="20227" y="10797"/>
                </a:lnTo>
                <a:close/>
                <a:moveTo>
                  <a:pt x="11936" y="16535"/>
                </a:moveTo>
                <a:lnTo>
                  <a:pt x="568" y="16535"/>
                </a:lnTo>
                <a:lnTo>
                  <a:pt x="457" y="16522"/>
                </a:lnTo>
                <a:lnTo>
                  <a:pt x="0" y="15860"/>
                </a:lnTo>
                <a:lnTo>
                  <a:pt x="0" y="5735"/>
                </a:lnTo>
                <a:lnTo>
                  <a:pt x="568" y="5060"/>
                </a:lnTo>
                <a:lnTo>
                  <a:pt x="11936" y="5060"/>
                </a:lnTo>
                <a:lnTo>
                  <a:pt x="11936" y="5735"/>
                </a:lnTo>
                <a:lnTo>
                  <a:pt x="1136" y="5735"/>
                </a:lnTo>
                <a:lnTo>
                  <a:pt x="568" y="6410"/>
                </a:lnTo>
                <a:lnTo>
                  <a:pt x="1136" y="6410"/>
                </a:lnTo>
                <a:lnTo>
                  <a:pt x="1136" y="15185"/>
                </a:lnTo>
                <a:lnTo>
                  <a:pt x="568" y="15185"/>
                </a:lnTo>
                <a:lnTo>
                  <a:pt x="1136" y="15860"/>
                </a:lnTo>
                <a:lnTo>
                  <a:pt x="11936" y="15860"/>
                </a:lnTo>
                <a:lnTo>
                  <a:pt x="11936" y="16535"/>
                </a:lnTo>
                <a:lnTo>
                  <a:pt x="11936" y="16535"/>
                </a:lnTo>
                <a:close/>
                <a:moveTo>
                  <a:pt x="12505" y="6410"/>
                </a:moveTo>
                <a:lnTo>
                  <a:pt x="1136" y="6410"/>
                </a:lnTo>
                <a:lnTo>
                  <a:pt x="1136" y="5735"/>
                </a:lnTo>
                <a:lnTo>
                  <a:pt x="11936" y="5735"/>
                </a:lnTo>
                <a:lnTo>
                  <a:pt x="12505" y="5060"/>
                </a:lnTo>
                <a:lnTo>
                  <a:pt x="13073" y="5060"/>
                </a:lnTo>
                <a:lnTo>
                  <a:pt x="13073" y="5735"/>
                </a:lnTo>
                <a:lnTo>
                  <a:pt x="12616" y="6397"/>
                </a:lnTo>
                <a:lnTo>
                  <a:pt x="12505" y="6410"/>
                </a:lnTo>
                <a:lnTo>
                  <a:pt x="12505" y="6410"/>
                </a:lnTo>
                <a:close/>
                <a:moveTo>
                  <a:pt x="1136" y="6410"/>
                </a:moveTo>
                <a:lnTo>
                  <a:pt x="568" y="6410"/>
                </a:lnTo>
                <a:lnTo>
                  <a:pt x="1136" y="5735"/>
                </a:lnTo>
                <a:lnTo>
                  <a:pt x="1136" y="6410"/>
                </a:lnTo>
                <a:lnTo>
                  <a:pt x="1136" y="6410"/>
                </a:lnTo>
                <a:close/>
                <a:moveTo>
                  <a:pt x="20629" y="11275"/>
                </a:moveTo>
                <a:lnTo>
                  <a:pt x="20227" y="10797"/>
                </a:lnTo>
                <a:lnTo>
                  <a:pt x="20629" y="10320"/>
                </a:lnTo>
                <a:lnTo>
                  <a:pt x="20629" y="11275"/>
                </a:lnTo>
                <a:lnTo>
                  <a:pt x="20629" y="11275"/>
                </a:lnTo>
                <a:close/>
                <a:moveTo>
                  <a:pt x="21433" y="11275"/>
                </a:moveTo>
                <a:lnTo>
                  <a:pt x="20629" y="11275"/>
                </a:lnTo>
                <a:lnTo>
                  <a:pt x="20629" y="10320"/>
                </a:lnTo>
                <a:lnTo>
                  <a:pt x="21433" y="10320"/>
                </a:lnTo>
                <a:lnTo>
                  <a:pt x="21503" y="10422"/>
                </a:lnTo>
                <a:lnTo>
                  <a:pt x="21556" y="10539"/>
                </a:lnTo>
                <a:lnTo>
                  <a:pt x="21589" y="10666"/>
                </a:lnTo>
                <a:lnTo>
                  <a:pt x="21600" y="10797"/>
                </a:lnTo>
                <a:lnTo>
                  <a:pt x="21589" y="10929"/>
                </a:lnTo>
                <a:lnTo>
                  <a:pt x="21556" y="11056"/>
                </a:lnTo>
                <a:lnTo>
                  <a:pt x="21503" y="11173"/>
                </a:lnTo>
                <a:lnTo>
                  <a:pt x="21433" y="11275"/>
                </a:lnTo>
                <a:lnTo>
                  <a:pt x="21433" y="11275"/>
                </a:lnTo>
                <a:close/>
                <a:moveTo>
                  <a:pt x="13308" y="20922"/>
                </a:moveTo>
                <a:lnTo>
                  <a:pt x="13073" y="20922"/>
                </a:lnTo>
                <a:lnTo>
                  <a:pt x="13073" y="19293"/>
                </a:lnTo>
                <a:lnTo>
                  <a:pt x="20227" y="10797"/>
                </a:lnTo>
                <a:lnTo>
                  <a:pt x="20629" y="11275"/>
                </a:lnTo>
                <a:lnTo>
                  <a:pt x="21433" y="11275"/>
                </a:lnTo>
                <a:lnTo>
                  <a:pt x="13308" y="20922"/>
                </a:lnTo>
                <a:lnTo>
                  <a:pt x="13308" y="20922"/>
                </a:lnTo>
                <a:close/>
                <a:moveTo>
                  <a:pt x="1136" y="15860"/>
                </a:moveTo>
                <a:lnTo>
                  <a:pt x="568" y="15185"/>
                </a:lnTo>
                <a:lnTo>
                  <a:pt x="1136" y="15185"/>
                </a:lnTo>
                <a:lnTo>
                  <a:pt x="1136" y="15860"/>
                </a:lnTo>
                <a:lnTo>
                  <a:pt x="1136" y="15860"/>
                </a:lnTo>
                <a:close/>
                <a:moveTo>
                  <a:pt x="13073" y="16535"/>
                </a:moveTo>
                <a:lnTo>
                  <a:pt x="12505" y="16535"/>
                </a:lnTo>
                <a:lnTo>
                  <a:pt x="11936" y="15860"/>
                </a:lnTo>
                <a:lnTo>
                  <a:pt x="1136" y="15860"/>
                </a:lnTo>
                <a:lnTo>
                  <a:pt x="1136" y="15185"/>
                </a:lnTo>
                <a:lnTo>
                  <a:pt x="12505" y="15185"/>
                </a:lnTo>
                <a:lnTo>
                  <a:pt x="13073" y="15860"/>
                </a:lnTo>
                <a:lnTo>
                  <a:pt x="13073" y="16535"/>
                </a:lnTo>
                <a:lnTo>
                  <a:pt x="13073" y="16535"/>
                </a:lnTo>
                <a:close/>
                <a:moveTo>
                  <a:pt x="12464" y="21595"/>
                </a:moveTo>
                <a:lnTo>
                  <a:pt x="11936" y="20922"/>
                </a:lnTo>
                <a:lnTo>
                  <a:pt x="11936" y="15860"/>
                </a:lnTo>
                <a:lnTo>
                  <a:pt x="12505" y="16535"/>
                </a:lnTo>
                <a:lnTo>
                  <a:pt x="13073" y="16535"/>
                </a:lnTo>
                <a:lnTo>
                  <a:pt x="13073" y="19293"/>
                </a:lnTo>
                <a:lnTo>
                  <a:pt x="12103" y="20445"/>
                </a:lnTo>
                <a:lnTo>
                  <a:pt x="13073" y="20922"/>
                </a:lnTo>
                <a:lnTo>
                  <a:pt x="13308" y="20922"/>
                </a:lnTo>
                <a:lnTo>
                  <a:pt x="12907" y="21400"/>
                </a:lnTo>
                <a:lnTo>
                  <a:pt x="12812" y="21490"/>
                </a:lnTo>
                <a:lnTo>
                  <a:pt x="12703" y="21555"/>
                </a:lnTo>
                <a:lnTo>
                  <a:pt x="12585" y="21591"/>
                </a:lnTo>
                <a:lnTo>
                  <a:pt x="12464" y="21595"/>
                </a:lnTo>
                <a:lnTo>
                  <a:pt x="12464" y="21595"/>
                </a:lnTo>
                <a:close/>
                <a:moveTo>
                  <a:pt x="13073" y="20922"/>
                </a:moveTo>
                <a:lnTo>
                  <a:pt x="12103" y="20445"/>
                </a:lnTo>
                <a:lnTo>
                  <a:pt x="13073" y="19293"/>
                </a:lnTo>
                <a:lnTo>
                  <a:pt x="13073" y="20922"/>
                </a:lnTo>
                <a:close/>
              </a:path>
            </a:pathLst>
          </a:cu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15" name="曲线"/>
          <p:cNvSpPr/>
          <p:nvPr/>
        </p:nvSpPr>
        <p:spPr>
          <a:xfrm>
            <a:off x="7783068" y="4629911"/>
            <a:ext cx="457200" cy="3810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2600" y="21600"/>
                </a:moveTo>
                <a:lnTo>
                  <a:pt x="12600" y="16156"/>
                </a:lnTo>
                <a:lnTo>
                  <a:pt x="0" y="16156"/>
                </a:lnTo>
                <a:lnTo>
                  <a:pt x="0" y="5356"/>
                </a:lnTo>
                <a:lnTo>
                  <a:pt x="12600" y="5356"/>
                </a:lnTo>
                <a:lnTo>
                  <a:pt x="12600" y="0"/>
                </a:lnTo>
                <a:lnTo>
                  <a:pt x="21600" y="10800"/>
                </a:lnTo>
                <a:lnTo>
                  <a:pt x="12600" y="216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16" name="曲线"/>
          <p:cNvSpPr/>
          <p:nvPr/>
        </p:nvSpPr>
        <p:spPr>
          <a:xfrm>
            <a:off x="7770493" y="4617123"/>
            <a:ext cx="482599" cy="406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936" y="5735"/>
                </a:moveTo>
                <a:lnTo>
                  <a:pt x="11936" y="672"/>
                </a:lnTo>
                <a:lnTo>
                  <a:pt x="11949" y="529"/>
                </a:lnTo>
                <a:lnTo>
                  <a:pt x="12464" y="0"/>
                </a:lnTo>
                <a:lnTo>
                  <a:pt x="12585" y="4"/>
                </a:lnTo>
                <a:lnTo>
                  <a:pt x="12703" y="40"/>
                </a:lnTo>
                <a:lnTo>
                  <a:pt x="12812" y="105"/>
                </a:lnTo>
                <a:lnTo>
                  <a:pt x="12907" y="195"/>
                </a:lnTo>
                <a:lnTo>
                  <a:pt x="13308" y="672"/>
                </a:lnTo>
                <a:lnTo>
                  <a:pt x="13073" y="672"/>
                </a:lnTo>
                <a:lnTo>
                  <a:pt x="12103" y="1150"/>
                </a:lnTo>
                <a:lnTo>
                  <a:pt x="13073" y="2302"/>
                </a:lnTo>
                <a:lnTo>
                  <a:pt x="13073" y="5060"/>
                </a:lnTo>
                <a:lnTo>
                  <a:pt x="12505" y="5060"/>
                </a:lnTo>
                <a:lnTo>
                  <a:pt x="11936" y="5735"/>
                </a:lnTo>
                <a:lnTo>
                  <a:pt x="11936" y="5735"/>
                </a:lnTo>
                <a:close/>
                <a:moveTo>
                  <a:pt x="13073" y="2302"/>
                </a:moveTo>
                <a:lnTo>
                  <a:pt x="12103" y="1150"/>
                </a:lnTo>
                <a:lnTo>
                  <a:pt x="13073" y="672"/>
                </a:lnTo>
                <a:lnTo>
                  <a:pt x="13073" y="2302"/>
                </a:lnTo>
                <a:lnTo>
                  <a:pt x="13073" y="2302"/>
                </a:lnTo>
                <a:close/>
                <a:moveTo>
                  <a:pt x="20227" y="10797"/>
                </a:moveTo>
                <a:lnTo>
                  <a:pt x="13073" y="2302"/>
                </a:lnTo>
                <a:lnTo>
                  <a:pt x="13073" y="672"/>
                </a:lnTo>
                <a:lnTo>
                  <a:pt x="13308" y="672"/>
                </a:lnTo>
                <a:lnTo>
                  <a:pt x="21433" y="10320"/>
                </a:lnTo>
                <a:lnTo>
                  <a:pt x="20629" y="10320"/>
                </a:lnTo>
                <a:lnTo>
                  <a:pt x="20227" y="10797"/>
                </a:lnTo>
                <a:lnTo>
                  <a:pt x="20227" y="10797"/>
                </a:lnTo>
                <a:close/>
                <a:moveTo>
                  <a:pt x="11936" y="16535"/>
                </a:moveTo>
                <a:lnTo>
                  <a:pt x="568" y="16535"/>
                </a:lnTo>
                <a:lnTo>
                  <a:pt x="457" y="16522"/>
                </a:lnTo>
                <a:lnTo>
                  <a:pt x="0" y="15860"/>
                </a:lnTo>
                <a:lnTo>
                  <a:pt x="0" y="5735"/>
                </a:lnTo>
                <a:lnTo>
                  <a:pt x="568" y="5060"/>
                </a:lnTo>
                <a:lnTo>
                  <a:pt x="11936" y="5060"/>
                </a:lnTo>
                <a:lnTo>
                  <a:pt x="11936" y="5735"/>
                </a:lnTo>
                <a:lnTo>
                  <a:pt x="1136" y="5735"/>
                </a:lnTo>
                <a:lnTo>
                  <a:pt x="568" y="6410"/>
                </a:lnTo>
                <a:lnTo>
                  <a:pt x="1136" y="6410"/>
                </a:lnTo>
                <a:lnTo>
                  <a:pt x="1136" y="15185"/>
                </a:lnTo>
                <a:lnTo>
                  <a:pt x="568" y="15185"/>
                </a:lnTo>
                <a:lnTo>
                  <a:pt x="1136" y="15860"/>
                </a:lnTo>
                <a:lnTo>
                  <a:pt x="11936" y="15860"/>
                </a:lnTo>
                <a:lnTo>
                  <a:pt x="11936" y="16535"/>
                </a:lnTo>
                <a:lnTo>
                  <a:pt x="11936" y="16535"/>
                </a:lnTo>
                <a:close/>
                <a:moveTo>
                  <a:pt x="12505" y="6410"/>
                </a:moveTo>
                <a:lnTo>
                  <a:pt x="1136" y="6410"/>
                </a:lnTo>
                <a:lnTo>
                  <a:pt x="1136" y="5735"/>
                </a:lnTo>
                <a:lnTo>
                  <a:pt x="11936" y="5735"/>
                </a:lnTo>
                <a:lnTo>
                  <a:pt x="12505" y="5060"/>
                </a:lnTo>
                <a:lnTo>
                  <a:pt x="13073" y="5060"/>
                </a:lnTo>
                <a:lnTo>
                  <a:pt x="13073" y="5735"/>
                </a:lnTo>
                <a:lnTo>
                  <a:pt x="12616" y="6397"/>
                </a:lnTo>
                <a:lnTo>
                  <a:pt x="12505" y="6410"/>
                </a:lnTo>
                <a:lnTo>
                  <a:pt x="12505" y="6410"/>
                </a:lnTo>
                <a:close/>
                <a:moveTo>
                  <a:pt x="1136" y="6410"/>
                </a:moveTo>
                <a:lnTo>
                  <a:pt x="568" y="6410"/>
                </a:lnTo>
                <a:lnTo>
                  <a:pt x="1136" y="5735"/>
                </a:lnTo>
                <a:lnTo>
                  <a:pt x="1136" y="6410"/>
                </a:lnTo>
                <a:lnTo>
                  <a:pt x="1136" y="6410"/>
                </a:lnTo>
                <a:close/>
                <a:moveTo>
                  <a:pt x="20629" y="11275"/>
                </a:moveTo>
                <a:lnTo>
                  <a:pt x="20227" y="10797"/>
                </a:lnTo>
                <a:lnTo>
                  <a:pt x="20629" y="10320"/>
                </a:lnTo>
                <a:lnTo>
                  <a:pt x="20629" y="11275"/>
                </a:lnTo>
                <a:lnTo>
                  <a:pt x="20629" y="11275"/>
                </a:lnTo>
                <a:close/>
                <a:moveTo>
                  <a:pt x="21433" y="11275"/>
                </a:moveTo>
                <a:lnTo>
                  <a:pt x="20629" y="11275"/>
                </a:lnTo>
                <a:lnTo>
                  <a:pt x="20629" y="10320"/>
                </a:lnTo>
                <a:lnTo>
                  <a:pt x="21433" y="10320"/>
                </a:lnTo>
                <a:lnTo>
                  <a:pt x="21503" y="10422"/>
                </a:lnTo>
                <a:lnTo>
                  <a:pt x="21556" y="10539"/>
                </a:lnTo>
                <a:lnTo>
                  <a:pt x="21589" y="10666"/>
                </a:lnTo>
                <a:lnTo>
                  <a:pt x="21600" y="10797"/>
                </a:lnTo>
                <a:lnTo>
                  <a:pt x="21589" y="10929"/>
                </a:lnTo>
                <a:lnTo>
                  <a:pt x="21556" y="11056"/>
                </a:lnTo>
                <a:lnTo>
                  <a:pt x="21503" y="11173"/>
                </a:lnTo>
                <a:lnTo>
                  <a:pt x="21433" y="11275"/>
                </a:lnTo>
                <a:lnTo>
                  <a:pt x="21433" y="11275"/>
                </a:lnTo>
                <a:close/>
                <a:moveTo>
                  <a:pt x="13308" y="20922"/>
                </a:moveTo>
                <a:lnTo>
                  <a:pt x="13073" y="20922"/>
                </a:lnTo>
                <a:lnTo>
                  <a:pt x="13073" y="19293"/>
                </a:lnTo>
                <a:lnTo>
                  <a:pt x="20227" y="10797"/>
                </a:lnTo>
                <a:lnTo>
                  <a:pt x="20629" y="11275"/>
                </a:lnTo>
                <a:lnTo>
                  <a:pt x="21433" y="11275"/>
                </a:lnTo>
                <a:lnTo>
                  <a:pt x="13308" y="20922"/>
                </a:lnTo>
                <a:lnTo>
                  <a:pt x="13308" y="20922"/>
                </a:lnTo>
                <a:close/>
                <a:moveTo>
                  <a:pt x="1136" y="15860"/>
                </a:moveTo>
                <a:lnTo>
                  <a:pt x="568" y="15185"/>
                </a:lnTo>
                <a:lnTo>
                  <a:pt x="1136" y="15185"/>
                </a:lnTo>
                <a:lnTo>
                  <a:pt x="1136" y="15860"/>
                </a:lnTo>
                <a:lnTo>
                  <a:pt x="1136" y="15860"/>
                </a:lnTo>
                <a:close/>
                <a:moveTo>
                  <a:pt x="13073" y="16535"/>
                </a:moveTo>
                <a:lnTo>
                  <a:pt x="12505" y="16535"/>
                </a:lnTo>
                <a:lnTo>
                  <a:pt x="11936" y="15860"/>
                </a:lnTo>
                <a:lnTo>
                  <a:pt x="1136" y="15860"/>
                </a:lnTo>
                <a:lnTo>
                  <a:pt x="1136" y="15185"/>
                </a:lnTo>
                <a:lnTo>
                  <a:pt x="12505" y="15185"/>
                </a:lnTo>
                <a:lnTo>
                  <a:pt x="13073" y="15860"/>
                </a:lnTo>
                <a:lnTo>
                  <a:pt x="13073" y="16535"/>
                </a:lnTo>
                <a:lnTo>
                  <a:pt x="13073" y="16535"/>
                </a:lnTo>
                <a:close/>
                <a:moveTo>
                  <a:pt x="12464" y="21595"/>
                </a:moveTo>
                <a:lnTo>
                  <a:pt x="11936" y="20922"/>
                </a:lnTo>
                <a:lnTo>
                  <a:pt x="11936" y="15860"/>
                </a:lnTo>
                <a:lnTo>
                  <a:pt x="12505" y="16535"/>
                </a:lnTo>
                <a:lnTo>
                  <a:pt x="13073" y="16535"/>
                </a:lnTo>
                <a:lnTo>
                  <a:pt x="13073" y="19293"/>
                </a:lnTo>
                <a:lnTo>
                  <a:pt x="12103" y="20445"/>
                </a:lnTo>
                <a:lnTo>
                  <a:pt x="13073" y="20922"/>
                </a:lnTo>
                <a:lnTo>
                  <a:pt x="13308" y="20922"/>
                </a:lnTo>
                <a:lnTo>
                  <a:pt x="12907" y="21400"/>
                </a:lnTo>
                <a:lnTo>
                  <a:pt x="12812" y="21490"/>
                </a:lnTo>
                <a:lnTo>
                  <a:pt x="12703" y="21555"/>
                </a:lnTo>
                <a:lnTo>
                  <a:pt x="12585" y="21591"/>
                </a:lnTo>
                <a:lnTo>
                  <a:pt x="12464" y="21595"/>
                </a:lnTo>
                <a:lnTo>
                  <a:pt x="12464" y="21595"/>
                </a:lnTo>
                <a:close/>
                <a:moveTo>
                  <a:pt x="13073" y="20922"/>
                </a:moveTo>
                <a:lnTo>
                  <a:pt x="12103" y="20445"/>
                </a:lnTo>
                <a:lnTo>
                  <a:pt x="13073" y="19293"/>
                </a:lnTo>
                <a:lnTo>
                  <a:pt x="13073" y="20922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17" name="曲线"/>
          <p:cNvSpPr/>
          <p:nvPr/>
        </p:nvSpPr>
        <p:spPr>
          <a:xfrm>
            <a:off x="7783068" y="5448300"/>
            <a:ext cx="457200" cy="3810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2600" y="21600"/>
                </a:moveTo>
                <a:lnTo>
                  <a:pt x="12600" y="16156"/>
                </a:lnTo>
                <a:lnTo>
                  <a:pt x="0" y="16156"/>
                </a:lnTo>
                <a:lnTo>
                  <a:pt x="0" y="5356"/>
                </a:lnTo>
                <a:lnTo>
                  <a:pt x="12600" y="5356"/>
                </a:lnTo>
                <a:lnTo>
                  <a:pt x="12600" y="0"/>
                </a:lnTo>
                <a:lnTo>
                  <a:pt x="21600" y="10800"/>
                </a:lnTo>
                <a:lnTo>
                  <a:pt x="12600" y="21600"/>
                </a:lnTo>
                <a:close/>
              </a:path>
            </a:pathLst>
          </a:custGeom>
          <a:solidFill>
            <a:srgbClr val="548ED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18" name="曲线"/>
          <p:cNvSpPr/>
          <p:nvPr/>
        </p:nvSpPr>
        <p:spPr>
          <a:xfrm>
            <a:off x="7770493" y="5435003"/>
            <a:ext cx="482599" cy="406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936" y="5735"/>
                </a:moveTo>
                <a:lnTo>
                  <a:pt x="11936" y="672"/>
                </a:lnTo>
                <a:lnTo>
                  <a:pt x="11949" y="529"/>
                </a:lnTo>
                <a:lnTo>
                  <a:pt x="12464" y="0"/>
                </a:lnTo>
                <a:lnTo>
                  <a:pt x="12585" y="4"/>
                </a:lnTo>
                <a:lnTo>
                  <a:pt x="12703" y="40"/>
                </a:lnTo>
                <a:lnTo>
                  <a:pt x="12812" y="105"/>
                </a:lnTo>
                <a:lnTo>
                  <a:pt x="12907" y="195"/>
                </a:lnTo>
                <a:lnTo>
                  <a:pt x="13308" y="672"/>
                </a:lnTo>
                <a:lnTo>
                  <a:pt x="13073" y="672"/>
                </a:lnTo>
                <a:lnTo>
                  <a:pt x="12103" y="1150"/>
                </a:lnTo>
                <a:lnTo>
                  <a:pt x="13073" y="2302"/>
                </a:lnTo>
                <a:lnTo>
                  <a:pt x="13073" y="5060"/>
                </a:lnTo>
                <a:lnTo>
                  <a:pt x="12505" y="5060"/>
                </a:lnTo>
                <a:lnTo>
                  <a:pt x="11936" y="5735"/>
                </a:lnTo>
                <a:lnTo>
                  <a:pt x="11936" y="5735"/>
                </a:lnTo>
                <a:close/>
                <a:moveTo>
                  <a:pt x="13073" y="2302"/>
                </a:moveTo>
                <a:lnTo>
                  <a:pt x="12103" y="1150"/>
                </a:lnTo>
                <a:lnTo>
                  <a:pt x="13073" y="672"/>
                </a:lnTo>
                <a:lnTo>
                  <a:pt x="13073" y="2302"/>
                </a:lnTo>
                <a:lnTo>
                  <a:pt x="13073" y="2302"/>
                </a:lnTo>
                <a:close/>
                <a:moveTo>
                  <a:pt x="20227" y="10797"/>
                </a:moveTo>
                <a:lnTo>
                  <a:pt x="13073" y="2302"/>
                </a:lnTo>
                <a:lnTo>
                  <a:pt x="13073" y="672"/>
                </a:lnTo>
                <a:lnTo>
                  <a:pt x="13308" y="672"/>
                </a:lnTo>
                <a:lnTo>
                  <a:pt x="21433" y="10320"/>
                </a:lnTo>
                <a:lnTo>
                  <a:pt x="20629" y="10320"/>
                </a:lnTo>
                <a:lnTo>
                  <a:pt x="20227" y="10797"/>
                </a:lnTo>
                <a:lnTo>
                  <a:pt x="20227" y="10797"/>
                </a:lnTo>
                <a:close/>
                <a:moveTo>
                  <a:pt x="11936" y="16535"/>
                </a:moveTo>
                <a:lnTo>
                  <a:pt x="568" y="16535"/>
                </a:lnTo>
                <a:lnTo>
                  <a:pt x="457" y="16522"/>
                </a:lnTo>
                <a:lnTo>
                  <a:pt x="0" y="15860"/>
                </a:lnTo>
                <a:lnTo>
                  <a:pt x="0" y="5735"/>
                </a:lnTo>
                <a:lnTo>
                  <a:pt x="568" y="5060"/>
                </a:lnTo>
                <a:lnTo>
                  <a:pt x="11936" y="5060"/>
                </a:lnTo>
                <a:lnTo>
                  <a:pt x="11936" y="5735"/>
                </a:lnTo>
                <a:lnTo>
                  <a:pt x="1136" y="5735"/>
                </a:lnTo>
                <a:lnTo>
                  <a:pt x="568" y="6410"/>
                </a:lnTo>
                <a:lnTo>
                  <a:pt x="1136" y="6410"/>
                </a:lnTo>
                <a:lnTo>
                  <a:pt x="1136" y="15185"/>
                </a:lnTo>
                <a:lnTo>
                  <a:pt x="568" y="15185"/>
                </a:lnTo>
                <a:lnTo>
                  <a:pt x="1136" y="15860"/>
                </a:lnTo>
                <a:lnTo>
                  <a:pt x="11936" y="15860"/>
                </a:lnTo>
                <a:lnTo>
                  <a:pt x="11936" y="16535"/>
                </a:lnTo>
                <a:lnTo>
                  <a:pt x="11936" y="16535"/>
                </a:lnTo>
                <a:close/>
                <a:moveTo>
                  <a:pt x="12505" y="6410"/>
                </a:moveTo>
                <a:lnTo>
                  <a:pt x="1136" y="6410"/>
                </a:lnTo>
                <a:lnTo>
                  <a:pt x="1136" y="5735"/>
                </a:lnTo>
                <a:lnTo>
                  <a:pt x="11936" y="5735"/>
                </a:lnTo>
                <a:lnTo>
                  <a:pt x="12505" y="5060"/>
                </a:lnTo>
                <a:lnTo>
                  <a:pt x="13073" y="5060"/>
                </a:lnTo>
                <a:lnTo>
                  <a:pt x="13073" y="5735"/>
                </a:lnTo>
                <a:lnTo>
                  <a:pt x="12616" y="6397"/>
                </a:lnTo>
                <a:lnTo>
                  <a:pt x="12505" y="6410"/>
                </a:lnTo>
                <a:lnTo>
                  <a:pt x="12505" y="6410"/>
                </a:lnTo>
                <a:close/>
                <a:moveTo>
                  <a:pt x="1136" y="6410"/>
                </a:moveTo>
                <a:lnTo>
                  <a:pt x="568" y="6410"/>
                </a:lnTo>
                <a:lnTo>
                  <a:pt x="1136" y="5735"/>
                </a:lnTo>
                <a:lnTo>
                  <a:pt x="1136" y="6410"/>
                </a:lnTo>
                <a:lnTo>
                  <a:pt x="1136" y="6410"/>
                </a:lnTo>
                <a:close/>
                <a:moveTo>
                  <a:pt x="20629" y="11275"/>
                </a:moveTo>
                <a:lnTo>
                  <a:pt x="20227" y="10797"/>
                </a:lnTo>
                <a:lnTo>
                  <a:pt x="20629" y="10320"/>
                </a:lnTo>
                <a:lnTo>
                  <a:pt x="20629" y="11275"/>
                </a:lnTo>
                <a:lnTo>
                  <a:pt x="20629" y="11275"/>
                </a:lnTo>
                <a:close/>
                <a:moveTo>
                  <a:pt x="21433" y="11275"/>
                </a:moveTo>
                <a:lnTo>
                  <a:pt x="20629" y="11275"/>
                </a:lnTo>
                <a:lnTo>
                  <a:pt x="20629" y="10320"/>
                </a:lnTo>
                <a:lnTo>
                  <a:pt x="21433" y="10320"/>
                </a:lnTo>
                <a:lnTo>
                  <a:pt x="21503" y="10422"/>
                </a:lnTo>
                <a:lnTo>
                  <a:pt x="21556" y="10539"/>
                </a:lnTo>
                <a:lnTo>
                  <a:pt x="21589" y="10666"/>
                </a:lnTo>
                <a:lnTo>
                  <a:pt x="21600" y="10797"/>
                </a:lnTo>
                <a:lnTo>
                  <a:pt x="21589" y="10929"/>
                </a:lnTo>
                <a:lnTo>
                  <a:pt x="21556" y="11056"/>
                </a:lnTo>
                <a:lnTo>
                  <a:pt x="21503" y="11173"/>
                </a:lnTo>
                <a:lnTo>
                  <a:pt x="21433" y="11275"/>
                </a:lnTo>
                <a:lnTo>
                  <a:pt x="21433" y="11275"/>
                </a:lnTo>
                <a:close/>
                <a:moveTo>
                  <a:pt x="13308" y="20922"/>
                </a:moveTo>
                <a:lnTo>
                  <a:pt x="13073" y="20922"/>
                </a:lnTo>
                <a:lnTo>
                  <a:pt x="13073" y="19293"/>
                </a:lnTo>
                <a:lnTo>
                  <a:pt x="20227" y="10797"/>
                </a:lnTo>
                <a:lnTo>
                  <a:pt x="20629" y="11275"/>
                </a:lnTo>
                <a:lnTo>
                  <a:pt x="21433" y="11275"/>
                </a:lnTo>
                <a:lnTo>
                  <a:pt x="13308" y="20922"/>
                </a:lnTo>
                <a:lnTo>
                  <a:pt x="13308" y="20922"/>
                </a:lnTo>
                <a:close/>
                <a:moveTo>
                  <a:pt x="1136" y="15860"/>
                </a:moveTo>
                <a:lnTo>
                  <a:pt x="568" y="15185"/>
                </a:lnTo>
                <a:lnTo>
                  <a:pt x="1136" y="15185"/>
                </a:lnTo>
                <a:lnTo>
                  <a:pt x="1136" y="15860"/>
                </a:lnTo>
                <a:lnTo>
                  <a:pt x="1136" y="15860"/>
                </a:lnTo>
                <a:close/>
                <a:moveTo>
                  <a:pt x="13073" y="16535"/>
                </a:moveTo>
                <a:lnTo>
                  <a:pt x="12505" y="16535"/>
                </a:lnTo>
                <a:lnTo>
                  <a:pt x="11936" y="15860"/>
                </a:lnTo>
                <a:lnTo>
                  <a:pt x="1136" y="15860"/>
                </a:lnTo>
                <a:lnTo>
                  <a:pt x="1136" y="15185"/>
                </a:lnTo>
                <a:lnTo>
                  <a:pt x="12505" y="15185"/>
                </a:lnTo>
                <a:lnTo>
                  <a:pt x="13073" y="15860"/>
                </a:lnTo>
                <a:lnTo>
                  <a:pt x="13073" y="16535"/>
                </a:lnTo>
                <a:lnTo>
                  <a:pt x="13073" y="16535"/>
                </a:lnTo>
                <a:close/>
                <a:moveTo>
                  <a:pt x="12464" y="21595"/>
                </a:moveTo>
                <a:lnTo>
                  <a:pt x="11936" y="20922"/>
                </a:lnTo>
                <a:lnTo>
                  <a:pt x="11936" y="15860"/>
                </a:lnTo>
                <a:lnTo>
                  <a:pt x="12505" y="16535"/>
                </a:lnTo>
                <a:lnTo>
                  <a:pt x="13073" y="16535"/>
                </a:lnTo>
                <a:lnTo>
                  <a:pt x="13073" y="19293"/>
                </a:lnTo>
                <a:lnTo>
                  <a:pt x="12103" y="20445"/>
                </a:lnTo>
                <a:lnTo>
                  <a:pt x="13073" y="20922"/>
                </a:lnTo>
                <a:lnTo>
                  <a:pt x="13308" y="20922"/>
                </a:lnTo>
                <a:lnTo>
                  <a:pt x="12907" y="21400"/>
                </a:lnTo>
                <a:lnTo>
                  <a:pt x="12812" y="21490"/>
                </a:lnTo>
                <a:lnTo>
                  <a:pt x="12703" y="21555"/>
                </a:lnTo>
                <a:lnTo>
                  <a:pt x="12585" y="21591"/>
                </a:lnTo>
                <a:lnTo>
                  <a:pt x="12464" y="21595"/>
                </a:lnTo>
                <a:lnTo>
                  <a:pt x="12464" y="21595"/>
                </a:lnTo>
                <a:close/>
                <a:moveTo>
                  <a:pt x="13073" y="20922"/>
                </a:moveTo>
                <a:lnTo>
                  <a:pt x="12103" y="20445"/>
                </a:lnTo>
                <a:lnTo>
                  <a:pt x="13073" y="19293"/>
                </a:lnTo>
                <a:lnTo>
                  <a:pt x="13073" y="20922"/>
                </a:lnTo>
                <a:close/>
              </a:path>
            </a:pathLst>
          </a:custGeom>
          <a:solidFill>
            <a:srgbClr val="548ED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19" name="曲线"/>
          <p:cNvSpPr/>
          <p:nvPr/>
        </p:nvSpPr>
        <p:spPr>
          <a:xfrm>
            <a:off x="8437841" y="5380177"/>
            <a:ext cx="610234" cy="51498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2001" y="21588"/>
                </a:moveTo>
                <a:lnTo>
                  <a:pt x="9578" y="21588"/>
                </a:lnTo>
                <a:lnTo>
                  <a:pt x="9382" y="21356"/>
                </a:lnTo>
                <a:lnTo>
                  <a:pt x="9382" y="20776"/>
                </a:lnTo>
                <a:lnTo>
                  <a:pt x="9578" y="20544"/>
                </a:lnTo>
                <a:lnTo>
                  <a:pt x="12001" y="20544"/>
                </a:lnTo>
                <a:lnTo>
                  <a:pt x="12198" y="20776"/>
                </a:lnTo>
                <a:lnTo>
                  <a:pt x="12198" y="21356"/>
                </a:lnTo>
                <a:lnTo>
                  <a:pt x="12001" y="21588"/>
                </a:lnTo>
                <a:lnTo>
                  <a:pt x="12001" y="21588"/>
                </a:lnTo>
                <a:close/>
                <a:moveTo>
                  <a:pt x="13077" y="20308"/>
                </a:moveTo>
                <a:lnTo>
                  <a:pt x="8502" y="20308"/>
                </a:lnTo>
                <a:lnTo>
                  <a:pt x="8306" y="20076"/>
                </a:lnTo>
                <a:lnTo>
                  <a:pt x="8306" y="17561"/>
                </a:lnTo>
                <a:lnTo>
                  <a:pt x="8338" y="17561"/>
                </a:lnTo>
                <a:lnTo>
                  <a:pt x="7820" y="16359"/>
                </a:lnTo>
                <a:lnTo>
                  <a:pt x="7158" y="14646"/>
                </a:lnTo>
                <a:lnTo>
                  <a:pt x="6588" y="12823"/>
                </a:lnTo>
                <a:lnTo>
                  <a:pt x="6345" y="11294"/>
                </a:lnTo>
                <a:lnTo>
                  <a:pt x="6695" y="9249"/>
                </a:lnTo>
                <a:lnTo>
                  <a:pt x="7648" y="7576"/>
                </a:lnTo>
                <a:lnTo>
                  <a:pt x="9061" y="6448"/>
                </a:lnTo>
                <a:lnTo>
                  <a:pt x="10790" y="6034"/>
                </a:lnTo>
                <a:lnTo>
                  <a:pt x="12518" y="6448"/>
                </a:lnTo>
                <a:lnTo>
                  <a:pt x="13307" y="7078"/>
                </a:lnTo>
                <a:lnTo>
                  <a:pt x="10790" y="7078"/>
                </a:lnTo>
                <a:lnTo>
                  <a:pt x="9406" y="7410"/>
                </a:lnTo>
                <a:lnTo>
                  <a:pt x="8273" y="8316"/>
                </a:lnTo>
                <a:lnTo>
                  <a:pt x="7508" y="9656"/>
                </a:lnTo>
                <a:lnTo>
                  <a:pt x="7228" y="11294"/>
                </a:lnTo>
                <a:lnTo>
                  <a:pt x="7431" y="12538"/>
                </a:lnTo>
                <a:lnTo>
                  <a:pt x="7926" y="14133"/>
                </a:lnTo>
                <a:lnTo>
                  <a:pt x="8537" y="15750"/>
                </a:lnTo>
                <a:lnTo>
                  <a:pt x="9090" y="17058"/>
                </a:lnTo>
                <a:lnTo>
                  <a:pt x="13594" y="17058"/>
                </a:lnTo>
                <a:lnTo>
                  <a:pt x="13273" y="17794"/>
                </a:lnTo>
                <a:lnTo>
                  <a:pt x="13273" y="18103"/>
                </a:lnTo>
                <a:lnTo>
                  <a:pt x="9188" y="18103"/>
                </a:lnTo>
                <a:lnTo>
                  <a:pt x="9188" y="19263"/>
                </a:lnTo>
                <a:lnTo>
                  <a:pt x="13273" y="19263"/>
                </a:lnTo>
                <a:lnTo>
                  <a:pt x="13273" y="20076"/>
                </a:lnTo>
                <a:lnTo>
                  <a:pt x="13077" y="20308"/>
                </a:lnTo>
                <a:lnTo>
                  <a:pt x="13077" y="20308"/>
                </a:lnTo>
                <a:close/>
                <a:moveTo>
                  <a:pt x="13594" y="17058"/>
                </a:moveTo>
                <a:lnTo>
                  <a:pt x="12620" y="17058"/>
                </a:lnTo>
                <a:lnTo>
                  <a:pt x="13142" y="15750"/>
                </a:lnTo>
                <a:lnTo>
                  <a:pt x="13706" y="14162"/>
                </a:lnTo>
                <a:lnTo>
                  <a:pt x="14164" y="12570"/>
                </a:lnTo>
                <a:lnTo>
                  <a:pt x="14352" y="11294"/>
                </a:lnTo>
                <a:lnTo>
                  <a:pt x="14071" y="9656"/>
                </a:lnTo>
                <a:lnTo>
                  <a:pt x="13306" y="8316"/>
                </a:lnTo>
                <a:lnTo>
                  <a:pt x="12173" y="7410"/>
                </a:lnTo>
                <a:lnTo>
                  <a:pt x="10790" y="7078"/>
                </a:lnTo>
                <a:lnTo>
                  <a:pt x="13307" y="7078"/>
                </a:lnTo>
                <a:lnTo>
                  <a:pt x="13931" y="7576"/>
                </a:lnTo>
                <a:lnTo>
                  <a:pt x="14884" y="9249"/>
                </a:lnTo>
                <a:lnTo>
                  <a:pt x="15234" y="11294"/>
                </a:lnTo>
                <a:lnTo>
                  <a:pt x="14942" y="13137"/>
                </a:lnTo>
                <a:lnTo>
                  <a:pt x="14290" y="15240"/>
                </a:lnTo>
                <a:lnTo>
                  <a:pt x="13621" y="16996"/>
                </a:lnTo>
                <a:lnTo>
                  <a:pt x="13594" y="17058"/>
                </a:lnTo>
                <a:lnTo>
                  <a:pt x="13594" y="17058"/>
                </a:lnTo>
                <a:close/>
                <a:moveTo>
                  <a:pt x="13273" y="19263"/>
                </a:moveTo>
                <a:lnTo>
                  <a:pt x="12391" y="19263"/>
                </a:lnTo>
                <a:lnTo>
                  <a:pt x="12391" y="18103"/>
                </a:lnTo>
                <a:lnTo>
                  <a:pt x="13273" y="18103"/>
                </a:lnTo>
                <a:lnTo>
                  <a:pt x="13273" y="19263"/>
                </a:lnTo>
                <a:lnTo>
                  <a:pt x="13273" y="19263"/>
                </a:lnTo>
                <a:close/>
                <a:moveTo>
                  <a:pt x="1570" y="18568"/>
                </a:moveTo>
                <a:lnTo>
                  <a:pt x="1275" y="18568"/>
                </a:lnTo>
                <a:lnTo>
                  <a:pt x="1112" y="18490"/>
                </a:lnTo>
                <a:lnTo>
                  <a:pt x="1046" y="18297"/>
                </a:lnTo>
                <a:lnTo>
                  <a:pt x="948" y="18027"/>
                </a:lnTo>
                <a:lnTo>
                  <a:pt x="1046" y="17717"/>
                </a:lnTo>
                <a:lnTo>
                  <a:pt x="1243" y="17601"/>
                </a:lnTo>
                <a:lnTo>
                  <a:pt x="3367" y="16403"/>
                </a:lnTo>
                <a:lnTo>
                  <a:pt x="3481" y="16345"/>
                </a:lnTo>
                <a:lnTo>
                  <a:pt x="3604" y="16345"/>
                </a:lnTo>
                <a:lnTo>
                  <a:pt x="3816" y="16432"/>
                </a:lnTo>
                <a:lnTo>
                  <a:pt x="3906" y="16519"/>
                </a:lnTo>
                <a:lnTo>
                  <a:pt x="3955" y="16635"/>
                </a:lnTo>
                <a:lnTo>
                  <a:pt x="4053" y="16906"/>
                </a:lnTo>
                <a:lnTo>
                  <a:pt x="3955" y="17215"/>
                </a:lnTo>
                <a:lnTo>
                  <a:pt x="3727" y="17331"/>
                </a:lnTo>
                <a:lnTo>
                  <a:pt x="1635" y="18529"/>
                </a:lnTo>
                <a:lnTo>
                  <a:pt x="1570" y="18568"/>
                </a:lnTo>
                <a:lnTo>
                  <a:pt x="1570" y="18568"/>
                </a:lnTo>
                <a:close/>
                <a:moveTo>
                  <a:pt x="20728" y="17368"/>
                </a:moveTo>
                <a:lnTo>
                  <a:pt x="20467" y="17368"/>
                </a:lnTo>
                <a:lnTo>
                  <a:pt x="20402" y="17330"/>
                </a:lnTo>
                <a:lnTo>
                  <a:pt x="18211" y="16442"/>
                </a:lnTo>
                <a:lnTo>
                  <a:pt x="17982" y="16326"/>
                </a:lnTo>
                <a:lnTo>
                  <a:pt x="17851" y="16056"/>
                </a:lnTo>
                <a:lnTo>
                  <a:pt x="17949" y="15786"/>
                </a:lnTo>
                <a:lnTo>
                  <a:pt x="18015" y="15516"/>
                </a:lnTo>
                <a:lnTo>
                  <a:pt x="18276" y="15361"/>
                </a:lnTo>
                <a:lnTo>
                  <a:pt x="18505" y="15477"/>
                </a:lnTo>
                <a:lnTo>
                  <a:pt x="20696" y="16365"/>
                </a:lnTo>
                <a:lnTo>
                  <a:pt x="20925" y="16480"/>
                </a:lnTo>
                <a:lnTo>
                  <a:pt x="21056" y="16751"/>
                </a:lnTo>
                <a:lnTo>
                  <a:pt x="20958" y="17021"/>
                </a:lnTo>
                <a:lnTo>
                  <a:pt x="20892" y="17253"/>
                </a:lnTo>
                <a:lnTo>
                  <a:pt x="20728" y="17368"/>
                </a:lnTo>
                <a:lnTo>
                  <a:pt x="20728" y="17368"/>
                </a:lnTo>
                <a:close/>
                <a:moveTo>
                  <a:pt x="457" y="13733"/>
                </a:moveTo>
                <a:lnTo>
                  <a:pt x="195" y="13733"/>
                </a:lnTo>
                <a:lnTo>
                  <a:pt x="0" y="13501"/>
                </a:lnTo>
                <a:lnTo>
                  <a:pt x="0" y="12920"/>
                </a:lnTo>
                <a:lnTo>
                  <a:pt x="195" y="12687"/>
                </a:lnTo>
                <a:lnTo>
                  <a:pt x="424" y="12687"/>
                </a:lnTo>
                <a:lnTo>
                  <a:pt x="2746" y="12610"/>
                </a:lnTo>
                <a:lnTo>
                  <a:pt x="3007" y="12571"/>
                </a:lnTo>
                <a:lnTo>
                  <a:pt x="3204" y="12803"/>
                </a:lnTo>
                <a:lnTo>
                  <a:pt x="3204" y="13385"/>
                </a:lnTo>
                <a:lnTo>
                  <a:pt x="3040" y="13617"/>
                </a:lnTo>
                <a:lnTo>
                  <a:pt x="2778" y="13617"/>
                </a:lnTo>
                <a:lnTo>
                  <a:pt x="457" y="13733"/>
                </a:lnTo>
                <a:lnTo>
                  <a:pt x="457" y="13733"/>
                </a:lnTo>
                <a:close/>
                <a:moveTo>
                  <a:pt x="18834" y="12963"/>
                </a:moveTo>
                <a:lnTo>
                  <a:pt x="18572" y="12963"/>
                </a:lnTo>
                <a:lnTo>
                  <a:pt x="18375" y="12768"/>
                </a:lnTo>
                <a:lnTo>
                  <a:pt x="18375" y="12187"/>
                </a:lnTo>
                <a:lnTo>
                  <a:pt x="18539" y="11954"/>
                </a:lnTo>
                <a:lnTo>
                  <a:pt x="18801" y="11954"/>
                </a:lnTo>
                <a:lnTo>
                  <a:pt x="21122" y="11838"/>
                </a:lnTo>
                <a:lnTo>
                  <a:pt x="21384" y="11838"/>
                </a:lnTo>
                <a:lnTo>
                  <a:pt x="21580" y="12070"/>
                </a:lnTo>
                <a:lnTo>
                  <a:pt x="21580" y="12613"/>
                </a:lnTo>
                <a:lnTo>
                  <a:pt x="21417" y="12885"/>
                </a:lnTo>
                <a:lnTo>
                  <a:pt x="21155" y="12885"/>
                </a:lnTo>
                <a:lnTo>
                  <a:pt x="18834" y="12963"/>
                </a:lnTo>
                <a:lnTo>
                  <a:pt x="18834" y="12963"/>
                </a:lnTo>
                <a:close/>
                <a:moveTo>
                  <a:pt x="3401" y="10135"/>
                </a:moveTo>
                <a:lnTo>
                  <a:pt x="3139" y="10135"/>
                </a:lnTo>
                <a:lnTo>
                  <a:pt x="3074" y="10096"/>
                </a:lnTo>
                <a:lnTo>
                  <a:pt x="883" y="9170"/>
                </a:lnTo>
                <a:lnTo>
                  <a:pt x="654" y="9093"/>
                </a:lnTo>
                <a:lnTo>
                  <a:pt x="524" y="8784"/>
                </a:lnTo>
                <a:lnTo>
                  <a:pt x="622" y="8514"/>
                </a:lnTo>
                <a:lnTo>
                  <a:pt x="687" y="8244"/>
                </a:lnTo>
                <a:lnTo>
                  <a:pt x="949" y="8128"/>
                </a:lnTo>
                <a:lnTo>
                  <a:pt x="1178" y="8205"/>
                </a:lnTo>
                <a:lnTo>
                  <a:pt x="3368" y="9131"/>
                </a:lnTo>
                <a:lnTo>
                  <a:pt x="3597" y="9247"/>
                </a:lnTo>
                <a:lnTo>
                  <a:pt x="3728" y="9517"/>
                </a:lnTo>
                <a:lnTo>
                  <a:pt x="3630" y="9787"/>
                </a:lnTo>
                <a:lnTo>
                  <a:pt x="3565" y="10019"/>
                </a:lnTo>
                <a:lnTo>
                  <a:pt x="3401" y="10135"/>
                </a:lnTo>
                <a:lnTo>
                  <a:pt x="3401" y="10135"/>
                </a:lnTo>
                <a:close/>
                <a:moveTo>
                  <a:pt x="18147" y="9209"/>
                </a:moveTo>
                <a:lnTo>
                  <a:pt x="17853" y="9209"/>
                </a:lnTo>
                <a:lnTo>
                  <a:pt x="17722" y="9093"/>
                </a:lnTo>
                <a:lnTo>
                  <a:pt x="17624" y="8900"/>
                </a:lnTo>
                <a:lnTo>
                  <a:pt x="17526" y="8668"/>
                </a:lnTo>
                <a:lnTo>
                  <a:pt x="17624" y="8359"/>
                </a:lnTo>
                <a:lnTo>
                  <a:pt x="17853" y="8243"/>
                </a:lnTo>
                <a:lnTo>
                  <a:pt x="19944" y="7044"/>
                </a:lnTo>
                <a:lnTo>
                  <a:pt x="20173" y="6929"/>
                </a:lnTo>
                <a:lnTo>
                  <a:pt x="20435" y="7006"/>
                </a:lnTo>
                <a:lnTo>
                  <a:pt x="20631" y="7547"/>
                </a:lnTo>
                <a:lnTo>
                  <a:pt x="20533" y="7856"/>
                </a:lnTo>
                <a:lnTo>
                  <a:pt x="20337" y="7972"/>
                </a:lnTo>
                <a:lnTo>
                  <a:pt x="18212" y="9171"/>
                </a:lnTo>
                <a:lnTo>
                  <a:pt x="18147" y="9209"/>
                </a:lnTo>
                <a:lnTo>
                  <a:pt x="18147" y="9209"/>
                </a:lnTo>
                <a:close/>
                <a:moveTo>
                  <a:pt x="16578" y="6580"/>
                </a:moveTo>
                <a:lnTo>
                  <a:pt x="16349" y="6580"/>
                </a:lnTo>
                <a:lnTo>
                  <a:pt x="16251" y="6542"/>
                </a:lnTo>
                <a:lnTo>
                  <a:pt x="15989" y="6232"/>
                </a:lnTo>
                <a:lnTo>
                  <a:pt x="15989" y="5922"/>
                </a:lnTo>
                <a:lnTo>
                  <a:pt x="16153" y="5690"/>
                </a:lnTo>
                <a:lnTo>
                  <a:pt x="17821" y="3754"/>
                </a:lnTo>
                <a:lnTo>
                  <a:pt x="17985" y="3560"/>
                </a:lnTo>
                <a:lnTo>
                  <a:pt x="18246" y="3560"/>
                </a:lnTo>
                <a:lnTo>
                  <a:pt x="18443" y="3754"/>
                </a:lnTo>
                <a:lnTo>
                  <a:pt x="18607" y="3947"/>
                </a:lnTo>
                <a:lnTo>
                  <a:pt x="18607" y="4296"/>
                </a:lnTo>
                <a:lnTo>
                  <a:pt x="18443" y="4489"/>
                </a:lnTo>
                <a:lnTo>
                  <a:pt x="16775" y="6426"/>
                </a:lnTo>
                <a:lnTo>
                  <a:pt x="16676" y="6542"/>
                </a:lnTo>
                <a:lnTo>
                  <a:pt x="16578" y="6580"/>
                </a:lnTo>
                <a:lnTo>
                  <a:pt x="16578" y="6580"/>
                </a:lnTo>
                <a:close/>
                <a:moveTo>
                  <a:pt x="5165" y="6655"/>
                </a:moveTo>
                <a:lnTo>
                  <a:pt x="4936" y="6655"/>
                </a:lnTo>
                <a:lnTo>
                  <a:pt x="4838" y="6616"/>
                </a:lnTo>
                <a:lnTo>
                  <a:pt x="4740" y="6539"/>
                </a:lnTo>
                <a:lnTo>
                  <a:pt x="3073" y="4604"/>
                </a:lnTo>
                <a:lnTo>
                  <a:pt x="2910" y="4373"/>
                </a:lnTo>
                <a:lnTo>
                  <a:pt x="2910" y="4063"/>
                </a:lnTo>
                <a:lnTo>
                  <a:pt x="3073" y="3869"/>
                </a:lnTo>
                <a:lnTo>
                  <a:pt x="3073" y="3831"/>
                </a:lnTo>
                <a:lnTo>
                  <a:pt x="3106" y="3831"/>
                </a:lnTo>
                <a:lnTo>
                  <a:pt x="3139" y="3792"/>
                </a:lnTo>
                <a:lnTo>
                  <a:pt x="3139" y="3754"/>
                </a:lnTo>
                <a:lnTo>
                  <a:pt x="3171" y="3754"/>
                </a:lnTo>
                <a:lnTo>
                  <a:pt x="3335" y="3560"/>
                </a:lnTo>
                <a:lnTo>
                  <a:pt x="3596" y="3560"/>
                </a:lnTo>
                <a:lnTo>
                  <a:pt x="3760" y="3754"/>
                </a:lnTo>
                <a:lnTo>
                  <a:pt x="5426" y="5688"/>
                </a:lnTo>
                <a:lnTo>
                  <a:pt x="5590" y="5920"/>
                </a:lnTo>
                <a:lnTo>
                  <a:pt x="5590" y="6229"/>
                </a:lnTo>
                <a:lnTo>
                  <a:pt x="5426" y="6423"/>
                </a:lnTo>
                <a:lnTo>
                  <a:pt x="5426" y="6461"/>
                </a:lnTo>
                <a:lnTo>
                  <a:pt x="5394" y="6461"/>
                </a:lnTo>
                <a:lnTo>
                  <a:pt x="5263" y="6616"/>
                </a:lnTo>
                <a:lnTo>
                  <a:pt x="5165" y="6655"/>
                </a:lnTo>
                <a:lnTo>
                  <a:pt x="5165" y="6655"/>
                </a:lnTo>
                <a:close/>
                <a:moveTo>
                  <a:pt x="14320" y="4685"/>
                </a:moveTo>
                <a:lnTo>
                  <a:pt x="14026" y="4685"/>
                </a:lnTo>
                <a:lnTo>
                  <a:pt x="13764" y="4530"/>
                </a:lnTo>
                <a:lnTo>
                  <a:pt x="13666" y="4221"/>
                </a:lnTo>
                <a:lnTo>
                  <a:pt x="13764" y="3950"/>
                </a:lnTo>
                <a:lnTo>
                  <a:pt x="14745" y="1435"/>
                </a:lnTo>
                <a:lnTo>
                  <a:pt x="14794" y="1319"/>
                </a:lnTo>
                <a:lnTo>
                  <a:pt x="14884" y="1232"/>
                </a:lnTo>
                <a:lnTo>
                  <a:pt x="15096" y="1145"/>
                </a:lnTo>
                <a:lnTo>
                  <a:pt x="15219" y="1145"/>
                </a:lnTo>
                <a:lnTo>
                  <a:pt x="15333" y="1203"/>
                </a:lnTo>
                <a:lnTo>
                  <a:pt x="15529" y="1319"/>
                </a:lnTo>
                <a:lnTo>
                  <a:pt x="15627" y="1628"/>
                </a:lnTo>
                <a:lnTo>
                  <a:pt x="15529" y="1861"/>
                </a:lnTo>
                <a:lnTo>
                  <a:pt x="14549" y="4375"/>
                </a:lnTo>
                <a:lnTo>
                  <a:pt x="14483" y="4569"/>
                </a:lnTo>
                <a:lnTo>
                  <a:pt x="14320" y="4685"/>
                </a:lnTo>
                <a:lnTo>
                  <a:pt x="14320" y="4685"/>
                </a:lnTo>
                <a:close/>
                <a:moveTo>
                  <a:pt x="7978" y="4449"/>
                </a:moveTo>
                <a:lnTo>
                  <a:pt x="7684" y="4449"/>
                </a:lnTo>
                <a:lnTo>
                  <a:pt x="7521" y="4333"/>
                </a:lnTo>
                <a:lnTo>
                  <a:pt x="7455" y="4139"/>
                </a:lnTo>
                <a:lnTo>
                  <a:pt x="6606" y="1550"/>
                </a:lnTo>
                <a:lnTo>
                  <a:pt x="6508" y="1279"/>
                </a:lnTo>
                <a:lnTo>
                  <a:pt x="6606" y="1008"/>
                </a:lnTo>
                <a:lnTo>
                  <a:pt x="7063" y="776"/>
                </a:lnTo>
                <a:lnTo>
                  <a:pt x="7325" y="931"/>
                </a:lnTo>
                <a:lnTo>
                  <a:pt x="7423" y="1201"/>
                </a:lnTo>
                <a:lnTo>
                  <a:pt x="8273" y="3753"/>
                </a:lnTo>
                <a:lnTo>
                  <a:pt x="8338" y="4023"/>
                </a:lnTo>
                <a:lnTo>
                  <a:pt x="8240" y="4333"/>
                </a:lnTo>
                <a:lnTo>
                  <a:pt x="8011" y="4410"/>
                </a:lnTo>
                <a:lnTo>
                  <a:pt x="7978" y="4449"/>
                </a:lnTo>
                <a:lnTo>
                  <a:pt x="7978" y="4449"/>
                </a:lnTo>
                <a:close/>
                <a:moveTo>
                  <a:pt x="11020" y="3790"/>
                </a:moveTo>
                <a:lnTo>
                  <a:pt x="10559" y="3790"/>
                </a:lnTo>
                <a:lnTo>
                  <a:pt x="10362" y="3558"/>
                </a:lnTo>
                <a:lnTo>
                  <a:pt x="10362" y="231"/>
                </a:lnTo>
                <a:lnTo>
                  <a:pt x="10559" y="0"/>
                </a:lnTo>
                <a:lnTo>
                  <a:pt x="11020" y="0"/>
                </a:lnTo>
                <a:lnTo>
                  <a:pt x="11217" y="231"/>
                </a:lnTo>
                <a:lnTo>
                  <a:pt x="11217" y="3558"/>
                </a:lnTo>
                <a:lnTo>
                  <a:pt x="11020" y="3790"/>
                </a:lnTo>
                <a:close/>
              </a:path>
            </a:pathLst>
          </a:custGeom>
          <a:solidFill>
            <a:srgbClr val="4F81B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20" name="曲线"/>
          <p:cNvSpPr/>
          <p:nvPr/>
        </p:nvSpPr>
        <p:spPr>
          <a:xfrm>
            <a:off x="8437664" y="2879686"/>
            <a:ext cx="451484" cy="61023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894" y="5644"/>
                </a:moveTo>
                <a:lnTo>
                  <a:pt x="1154" y="5644"/>
                </a:lnTo>
                <a:lnTo>
                  <a:pt x="705" y="5577"/>
                </a:lnTo>
                <a:lnTo>
                  <a:pt x="338" y="5395"/>
                </a:lnTo>
                <a:lnTo>
                  <a:pt x="90" y="5125"/>
                </a:lnTo>
                <a:lnTo>
                  <a:pt x="0" y="4794"/>
                </a:lnTo>
                <a:lnTo>
                  <a:pt x="0" y="850"/>
                </a:lnTo>
                <a:lnTo>
                  <a:pt x="90" y="518"/>
                </a:lnTo>
                <a:lnTo>
                  <a:pt x="338" y="248"/>
                </a:lnTo>
                <a:lnTo>
                  <a:pt x="705" y="66"/>
                </a:lnTo>
                <a:lnTo>
                  <a:pt x="1154" y="0"/>
                </a:lnTo>
                <a:lnTo>
                  <a:pt x="11894" y="0"/>
                </a:lnTo>
                <a:lnTo>
                  <a:pt x="12343" y="66"/>
                </a:lnTo>
                <a:lnTo>
                  <a:pt x="12709" y="248"/>
                </a:lnTo>
                <a:lnTo>
                  <a:pt x="12955" y="518"/>
                </a:lnTo>
                <a:lnTo>
                  <a:pt x="13045" y="850"/>
                </a:lnTo>
                <a:lnTo>
                  <a:pt x="13045" y="1803"/>
                </a:lnTo>
                <a:lnTo>
                  <a:pt x="2073" y="1803"/>
                </a:lnTo>
                <a:lnTo>
                  <a:pt x="1887" y="1945"/>
                </a:lnTo>
                <a:lnTo>
                  <a:pt x="1887" y="2288"/>
                </a:lnTo>
                <a:lnTo>
                  <a:pt x="2073" y="2425"/>
                </a:lnTo>
                <a:lnTo>
                  <a:pt x="13045" y="2425"/>
                </a:lnTo>
                <a:lnTo>
                  <a:pt x="13045" y="3168"/>
                </a:lnTo>
                <a:lnTo>
                  <a:pt x="2073" y="3168"/>
                </a:lnTo>
                <a:lnTo>
                  <a:pt x="1887" y="3305"/>
                </a:lnTo>
                <a:lnTo>
                  <a:pt x="1887" y="3651"/>
                </a:lnTo>
                <a:lnTo>
                  <a:pt x="2073" y="3789"/>
                </a:lnTo>
                <a:lnTo>
                  <a:pt x="13045" y="3789"/>
                </a:lnTo>
                <a:lnTo>
                  <a:pt x="13045" y="4794"/>
                </a:lnTo>
                <a:lnTo>
                  <a:pt x="12955" y="5125"/>
                </a:lnTo>
                <a:lnTo>
                  <a:pt x="12709" y="5395"/>
                </a:lnTo>
                <a:lnTo>
                  <a:pt x="12343" y="5577"/>
                </a:lnTo>
                <a:lnTo>
                  <a:pt x="11894" y="5644"/>
                </a:lnTo>
                <a:lnTo>
                  <a:pt x="11894" y="5644"/>
                </a:lnTo>
                <a:close/>
                <a:moveTo>
                  <a:pt x="13045" y="2425"/>
                </a:moveTo>
                <a:lnTo>
                  <a:pt x="5206" y="2425"/>
                </a:lnTo>
                <a:lnTo>
                  <a:pt x="5392" y="2288"/>
                </a:lnTo>
                <a:lnTo>
                  <a:pt x="5392" y="1945"/>
                </a:lnTo>
                <a:lnTo>
                  <a:pt x="5206" y="1803"/>
                </a:lnTo>
                <a:lnTo>
                  <a:pt x="13045" y="1803"/>
                </a:lnTo>
                <a:lnTo>
                  <a:pt x="13045" y="2425"/>
                </a:lnTo>
                <a:lnTo>
                  <a:pt x="13045" y="2425"/>
                </a:lnTo>
                <a:close/>
                <a:moveTo>
                  <a:pt x="13045" y="3789"/>
                </a:moveTo>
                <a:lnTo>
                  <a:pt x="7825" y="3789"/>
                </a:lnTo>
                <a:lnTo>
                  <a:pt x="8016" y="3651"/>
                </a:lnTo>
                <a:lnTo>
                  <a:pt x="8016" y="3305"/>
                </a:lnTo>
                <a:lnTo>
                  <a:pt x="7825" y="3168"/>
                </a:lnTo>
                <a:lnTo>
                  <a:pt x="13045" y="3168"/>
                </a:lnTo>
                <a:lnTo>
                  <a:pt x="13045" y="3789"/>
                </a:lnTo>
                <a:lnTo>
                  <a:pt x="13045" y="3789"/>
                </a:lnTo>
                <a:close/>
                <a:moveTo>
                  <a:pt x="21590" y="18425"/>
                </a:moveTo>
                <a:lnTo>
                  <a:pt x="19603" y="18425"/>
                </a:lnTo>
                <a:lnTo>
                  <a:pt x="19603" y="5166"/>
                </a:lnTo>
                <a:lnTo>
                  <a:pt x="19553" y="5133"/>
                </a:lnTo>
                <a:lnTo>
                  <a:pt x="14991" y="5133"/>
                </a:lnTo>
                <a:lnTo>
                  <a:pt x="15014" y="5022"/>
                </a:lnTo>
                <a:lnTo>
                  <a:pt x="15032" y="4907"/>
                </a:lnTo>
                <a:lnTo>
                  <a:pt x="15032" y="3665"/>
                </a:lnTo>
                <a:lnTo>
                  <a:pt x="19498" y="3665"/>
                </a:lnTo>
                <a:lnTo>
                  <a:pt x="20312" y="3786"/>
                </a:lnTo>
                <a:lnTo>
                  <a:pt x="20977" y="4117"/>
                </a:lnTo>
                <a:lnTo>
                  <a:pt x="21425" y="4608"/>
                </a:lnTo>
                <a:lnTo>
                  <a:pt x="21590" y="5210"/>
                </a:lnTo>
                <a:lnTo>
                  <a:pt x="21590" y="18425"/>
                </a:lnTo>
                <a:lnTo>
                  <a:pt x="21590" y="18425"/>
                </a:lnTo>
                <a:close/>
                <a:moveTo>
                  <a:pt x="10062" y="8033"/>
                </a:moveTo>
                <a:lnTo>
                  <a:pt x="9976" y="8033"/>
                </a:lnTo>
                <a:lnTo>
                  <a:pt x="9917" y="8016"/>
                </a:lnTo>
                <a:lnTo>
                  <a:pt x="9876" y="7982"/>
                </a:lnTo>
                <a:lnTo>
                  <a:pt x="6970" y="5644"/>
                </a:lnTo>
                <a:lnTo>
                  <a:pt x="10248" y="5644"/>
                </a:lnTo>
                <a:lnTo>
                  <a:pt x="10248" y="7939"/>
                </a:lnTo>
                <a:lnTo>
                  <a:pt x="10194" y="7999"/>
                </a:lnTo>
                <a:lnTo>
                  <a:pt x="10089" y="8029"/>
                </a:lnTo>
                <a:lnTo>
                  <a:pt x="10062" y="8033"/>
                </a:lnTo>
                <a:lnTo>
                  <a:pt x="10062" y="8033"/>
                </a:lnTo>
                <a:close/>
                <a:moveTo>
                  <a:pt x="19498" y="21580"/>
                </a:moveTo>
                <a:lnTo>
                  <a:pt x="8901" y="21580"/>
                </a:lnTo>
                <a:lnTo>
                  <a:pt x="8087" y="21458"/>
                </a:lnTo>
                <a:lnTo>
                  <a:pt x="7422" y="21127"/>
                </a:lnTo>
                <a:lnTo>
                  <a:pt x="6974" y="20636"/>
                </a:lnTo>
                <a:lnTo>
                  <a:pt x="6809" y="20035"/>
                </a:lnTo>
                <a:lnTo>
                  <a:pt x="6809" y="7686"/>
                </a:lnTo>
                <a:lnTo>
                  <a:pt x="8410" y="8976"/>
                </a:lnTo>
                <a:lnTo>
                  <a:pt x="8529" y="9066"/>
                </a:lnTo>
                <a:lnTo>
                  <a:pt x="8661" y="9147"/>
                </a:lnTo>
                <a:lnTo>
                  <a:pt x="8797" y="9214"/>
                </a:lnTo>
                <a:lnTo>
                  <a:pt x="8797" y="18425"/>
                </a:lnTo>
                <a:lnTo>
                  <a:pt x="21590" y="18425"/>
                </a:lnTo>
                <a:lnTo>
                  <a:pt x="21590" y="19141"/>
                </a:lnTo>
                <a:lnTo>
                  <a:pt x="14200" y="19141"/>
                </a:lnTo>
                <a:lnTo>
                  <a:pt x="13751" y="19208"/>
                </a:lnTo>
                <a:lnTo>
                  <a:pt x="13383" y="19390"/>
                </a:lnTo>
                <a:lnTo>
                  <a:pt x="13135" y="19661"/>
                </a:lnTo>
                <a:lnTo>
                  <a:pt x="13045" y="19994"/>
                </a:lnTo>
                <a:lnTo>
                  <a:pt x="13135" y="20326"/>
                </a:lnTo>
                <a:lnTo>
                  <a:pt x="13383" y="20597"/>
                </a:lnTo>
                <a:lnTo>
                  <a:pt x="13751" y="20780"/>
                </a:lnTo>
                <a:lnTo>
                  <a:pt x="14200" y="20847"/>
                </a:lnTo>
                <a:lnTo>
                  <a:pt x="21233" y="20847"/>
                </a:lnTo>
                <a:lnTo>
                  <a:pt x="20977" y="21127"/>
                </a:lnTo>
                <a:lnTo>
                  <a:pt x="20312" y="21458"/>
                </a:lnTo>
                <a:lnTo>
                  <a:pt x="19498" y="21580"/>
                </a:lnTo>
                <a:lnTo>
                  <a:pt x="19498" y="21580"/>
                </a:lnTo>
                <a:close/>
                <a:moveTo>
                  <a:pt x="21233" y="20847"/>
                </a:moveTo>
                <a:lnTo>
                  <a:pt x="14200" y="20847"/>
                </a:lnTo>
                <a:lnTo>
                  <a:pt x="14649" y="20780"/>
                </a:lnTo>
                <a:lnTo>
                  <a:pt x="15016" y="20597"/>
                </a:lnTo>
                <a:lnTo>
                  <a:pt x="15264" y="20326"/>
                </a:lnTo>
                <a:lnTo>
                  <a:pt x="15355" y="19994"/>
                </a:lnTo>
                <a:lnTo>
                  <a:pt x="15264" y="19661"/>
                </a:lnTo>
                <a:lnTo>
                  <a:pt x="15016" y="19390"/>
                </a:lnTo>
                <a:lnTo>
                  <a:pt x="14649" y="19208"/>
                </a:lnTo>
                <a:lnTo>
                  <a:pt x="14200" y="19141"/>
                </a:lnTo>
                <a:lnTo>
                  <a:pt x="21590" y="19141"/>
                </a:lnTo>
                <a:lnTo>
                  <a:pt x="21590" y="20035"/>
                </a:lnTo>
                <a:lnTo>
                  <a:pt x="21425" y="20636"/>
                </a:lnTo>
                <a:lnTo>
                  <a:pt x="21233" y="20847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21" name="曲线"/>
          <p:cNvSpPr/>
          <p:nvPr/>
        </p:nvSpPr>
        <p:spPr>
          <a:xfrm>
            <a:off x="8437841" y="3744417"/>
            <a:ext cx="610234" cy="51498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2001" y="21588"/>
                </a:moveTo>
                <a:lnTo>
                  <a:pt x="9578" y="21588"/>
                </a:lnTo>
                <a:lnTo>
                  <a:pt x="9382" y="21356"/>
                </a:lnTo>
                <a:lnTo>
                  <a:pt x="9382" y="20776"/>
                </a:lnTo>
                <a:lnTo>
                  <a:pt x="9578" y="20544"/>
                </a:lnTo>
                <a:lnTo>
                  <a:pt x="12001" y="20544"/>
                </a:lnTo>
                <a:lnTo>
                  <a:pt x="12198" y="20776"/>
                </a:lnTo>
                <a:lnTo>
                  <a:pt x="12198" y="21356"/>
                </a:lnTo>
                <a:lnTo>
                  <a:pt x="12001" y="21588"/>
                </a:lnTo>
                <a:lnTo>
                  <a:pt x="12001" y="21588"/>
                </a:lnTo>
                <a:close/>
                <a:moveTo>
                  <a:pt x="13077" y="20308"/>
                </a:moveTo>
                <a:lnTo>
                  <a:pt x="8502" y="20308"/>
                </a:lnTo>
                <a:lnTo>
                  <a:pt x="8306" y="20076"/>
                </a:lnTo>
                <a:lnTo>
                  <a:pt x="8306" y="17561"/>
                </a:lnTo>
                <a:lnTo>
                  <a:pt x="8338" y="17561"/>
                </a:lnTo>
                <a:lnTo>
                  <a:pt x="7820" y="16359"/>
                </a:lnTo>
                <a:lnTo>
                  <a:pt x="7158" y="14646"/>
                </a:lnTo>
                <a:lnTo>
                  <a:pt x="6588" y="12823"/>
                </a:lnTo>
                <a:lnTo>
                  <a:pt x="6345" y="11294"/>
                </a:lnTo>
                <a:lnTo>
                  <a:pt x="6695" y="9249"/>
                </a:lnTo>
                <a:lnTo>
                  <a:pt x="7648" y="7576"/>
                </a:lnTo>
                <a:lnTo>
                  <a:pt x="9061" y="6448"/>
                </a:lnTo>
                <a:lnTo>
                  <a:pt x="10790" y="6034"/>
                </a:lnTo>
                <a:lnTo>
                  <a:pt x="12518" y="6448"/>
                </a:lnTo>
                <a:lnTo>
                  <a:pt x="13307" y="7078"/>
                </a:lnTo>
                <a:lnTo>
                  <a:pt x="10790" y="7078"/>
                </a:lnTo>
                <a:lnTo>
                  <a:pt x="9406" y="7410"/>
                </a:lnTo>
                <a:lnTo>
                  <a:pt x="8273" y="8316"/>
                </a:lnTo>
                <a:lnTo>
                  <a:pt x="7508" y="9656"/>
                </a:lnTo>
                <a:lnTo>
                  <a:pt x="7228" y="11294"/>
                </a:lnTo>
                <a:lnTo>
                  <a:pt x="7431" y="12538"/>
                </a:lnTo>
                <a:lnTo>
                  <a:pt x="7926" y="14133"/>
                </a:lnTo>
                <a:lnTo>
                  <a:pt x="8537" y="15750"/>
                </a:lnTo>
                <a:lnTo>
                  <a:pt x="9090" y="17058"/>
                </a:lnTo>
                <a:lnTo>
                  <a:pt x="13594" y="17058"/>
                </a:lnTo>
                <a:lnTo>
                  <a:pt x="13273" y="17794"/>
                </a:lnTo>
                <a:lnTo>
                  <a:pt x="13273" y="18103"/>
                </a:lnTo>
                <a:lnTo>
                  <a:pt x="9188" y="18103"/>
                </a:lnTo>
                <a:lnTo>
                  <a:pt x="9188" y="19263"/>
                </a:lnTo>
                <a:lnTo>
                  <a:pt x="13273" y="19263"/>
                </a:lnTo>
                <a:lnTo>
                  <a:pt x="13273" y="20076"/>
                </a:lnTo>
                <a:lnTo>
                  <a:pt x="13077" y="20308"/>
                </a:lnTo>
                <a:lnTo>
                  <a:pt x="13077" y="20308"/>
                </a:lnTo>
                <a:close/>
                <a:moveTo>
                  <a:pt x="13594" y="17058"/>
                </a:moveTo>
                <a:lnTo>
                  <a:pt x="12620" y="17058"/>
                </a:lnTo>
                <a:lnTo>
                  <a:pt x="13142" y="15750"/>
                </a:lnTo>
                <a:lnTo>
                  <a:pt x="13706" y="14162"/>
                </a:lnTo>
                <a:lnTo>
                  <a:pt x="14164" y="12570"/>
                </a:lnTo>
                <a:lnTo>
                  <a:pt x="14352" y="11294"/>
                </a:lnTo>
                <a:lnTo>
                  <a:pt x="14071" y="9656"/>
                </a:lnTo>
                <a:lnTo>
                  <a:pt x="13306" y="8316"/>
                </a:lnTo>
                <a:lnTo>
                  <a:pt x="12173" y="7410"/>
                </a:lnTo>
                <a:lnTo>
                  <a:pt x="10790" y="7078"/>
                </a:lnTo>
                <a:lnTo>
                  <a:pt x="13307" y="7078"/>
                </a:lnTo>
                <a:lnTo>
                  <a:pt x="13931" y="7576"/>
                </a:lnTo>
                <a:lnTo>
                  <a:pt x="14884" y="9249"/>
                </a:lnTo>
                <a:lnTo>
                  <a:pt x="15234" y="11294"/>
                </a:lnTo>
                <a:lnTo>
                  <a:pt x="14942" y="13137"/>
                </a:lnTo>
                <a:lnTo>
                  <a:pt x="14290" y="15240"/>
                </a:lnTo>
                <a:lnTo>
                  <a:pt x="13621" y="16996"/>
                </a:lnTo>
                <a:lnTo>
                  <a:pt x="13594" y="17058"/>
                </a:lnTo>
                <a:lnTo>
                  <a:pt x="13594" y="17058"/>
                </a:lnTo>
                <a:close/>
                <a:moveTo>
                  <a:pt x="13273" y="19263"/>
                </a:moveTo>
                <a:lnTo>
                  <a:pt x="12391" y="19263"/>
                </a:lnTo>
                <a:lnTo>
                  <a:pt x="12391" y="18103"/>
                </a:lnTo>
                <a:lnTo>
                  <a:pt x="13273" y="18103"/>
                </a:lnTo>
                <a:lnTo>
                  <a:pt x="13273" y="19263"/>
                </a:lnTo>
                <a:lnTo>
                  <a:pt x="13273" y="19263"/>
                </a:lnTo>
                <a:close/>
                <a:moveTo>
                  <a:pt x="1570" y="18568"/>
                </a:moveTo>
                <a:lnTo>
                  <a:pt x="1275" y="18568"/>
                </a:lnTo>
                <a:lnTo>
                  <a:pt x="1112" y="18490"/>
                </a:lnTo>
                <a:lnTo>
                  <a:pt x="1046" y="18297"/>
                </a:lnTo>
                <a:lnTo>
                  <a:pt x="948" y="18027"/>
                </a:lnTo>
                <a:lnTo>
                  <a:pt x="1046" y="17717"/>
                </a:lnTo>
                <a:lnTo>
                  <a:pt x="1243" y="17601"/>
                </a:lnTo>
                <a:lnTo>
                  <a:pt x="3367" y="16403"/>
                </a:lnTo>
                <a:lnTo>
                  <a:pt x="3481" y="16345"/>
                </a:lnTo>
                <a:lnTo>
                  <a:pt x="3604" y="16345"/>
                </a:lnTo>
                <a:lnTo>
                  <a:pt x="3816" y="16432"/>
                </a:lnTo>
                <a:lnTo>
                  <a:pt x="3906" y="16519"/>
                </a:lnTo>
                <a:lnTo>
                  <a:pt x="3955" y="16635"/>
                </a:lnTo>
                <a:lnTo>
                  <a:pt x="4053" y="16906"/>
                </a:lnTo>
                <a:lnTo>
                  <a:pt x="3955" y="17215"/>
                </a:lnTo>
                <a:lnTo>
                  <a:pt x="3727" y="17331"/>
                </a:lnTo>
                <a:lnTo>
                  <a:pt x="1635" y="18529"/>
                </a:lnTo>
                <a:lnTo>
                  <a:pt x="1570" y="18568"/>
                </a:lnTo>
                <a:lnTo>
                  <a:pt x="1570" y="18568"/>
                </a:lnTo>
                <a:close/>
                <a:moveTo>
                  <a:pt x="20728" y="17368"/>
                </a:moveTo>
                <a:lnTo>
                  <a:pt x="20467" y="17368"/>
                </a:lnTo>
                <a:lnTo>
                  <a:pt x="20402" y="17330"/>
                </a:lnTo>
                <a:lnTo>
                  <a:pt x="18211" y="16442"/>
                </a:lnTo>
                <a:lnTo>
                  <a:pt x="17982" y="16326"/>
                </a:lnTo>
                <a:lnTo>
                  <a:pt x="17851" y="16056"/>
                </a:lnTo>
                <a:lnTo>
                  <a:pt x="17949" y="15786"/>
                </a:lnTo>
                <a:lnTo>
                  <a:pt x="18015" y="15516"/>
                </a:lnTo>
                <a:lnTo>
                  <a:pt x="18276" y="15361"/>
                </a:lnTo>
                <a:lnTo>
                  <a:pt x="18505" y="15477"/>
                </a:lnTo>
                <a:lnTo>
                  <a:pt x="20696" y="16365"/>
                </a:lnTo>
                <a:lnTo>
                  <a:pt x="20925" y="16480"/>
                </a:lnTo>
                <a:lnTo>
                  <a:pt x="21056" y="16751"/>
                </a:lnTo>
                <a:lnTo>
                  <a:pt x="20958" y="17021"/>
                </a:lnTo>
                <a:lnTo>
                  <a:pt x="20892" y="17253"/>
                </a:lnTo>
                <a:lnTo>
                  <a:pt x="20728" y="17368"/>
                </a:lnTo>
                <a:lnTo>
                  <a:pt x="20728" y="17368"/>
                </a:lnTo>
                <a:close/>
                <a:moveTo>
                  <a:pt x="457" y="13733"/>
                </a:moveTo>
                <a:lnTo>
                  <a:pt x="195" y="13733"/>
                </a:lnTo>
                <a:lnTo>
                  <a:pt x="0" y="13501"/>
                </a:lnTo>
                <a:lnTo>
                  <a:pt x="0" y="12920"/>
                </a:lnTo>
                <a:lnTo>
                  <a:pt x="195" y="12687"/>
                </a:lnTo>
                <a:lnTo>
                  <a:pt x="424" y="12687"/>
                </a:lnTo>
                <a:lnTo>
                  <a:pt x="2746" y="12610"/>
                </a:lnTo>
                <a:lnTo>
                  <a:pt x="3007" y="12571"/>
                </a:lnTo>
                <a:lnTo>
                  <a:pt x="3204" y="12803"/>
                </a:lnTo>
                <a:lnTo>
                  <a:pt x="3204" y="13385"/>
                </a:lnTo>
                <a:lnTo>
                  <a:pt x="3040" y="13617"/>
                </a:lnTo>
                <a:lnTo>
                  <a:pt x="2778" y="13617"/>
                </a:lnTo>
                <a:lnTo>
                  <a:pt x="457" y="13733"/>
                </a:lnTo>
                <a:lnTo>
                  <a:pt x="457" y="13733"/>
                </a:lnTo>
                <a:close/>
                <a:moveTo>
                  <a:pt x="18834" y="12963"/>
                </a:moveTo>
                <a:lnTo>
                  <a:pt x="18572" y="12963"/>
                </a:lnTo>
                <a:lnTo>
                  <a:pt x="18375" y="12768"/>
                </a:lnTo>
                <a:lnTo>
                  <a:pt x="18375" y="12187"/>
                </a:lnTo>
                <a:lnTo>
                  <a:pt x="18539" y="11954"/>
                </a:lnTo>
                <a:lnTo>
                  <a:pt x="18801" y="11954"/>
                </a:lnTo>
                <a:lnTo>
                  <a:pt x="21122" y="11838"/>
                </a:lnTo>
                <a:lnTo>
                  <a:pt x="21384" y="11838"/>
                </a:lnTo>
                <a:lnTo>
                  <a:pt x="21580" y="12070"/>
                </a:lnTo>
                <a:lnTo>
                  <a:pt x="21580" y="12613"/>
                </a:lnTo>
                <a:lnTo>
                  <a:pt x="21417" y="12885"/>
                </a:lnTo>
                <a:lnTo>
                  <a:pt x="21155" y="12885"/>
                </a:lnTo>
                <a:lnTo>
                  <a:pt x="18834" y="12963"/>
                </a:lnTo>
                <a:lnTo>
                  <a:pt x="18834" y="12963"/>
                </a:lnTo>
                <a:close/>
                <a:moveTo>
                  <a:pt x="3401" y="10135"/>
                </a:moveTo>
                <a:lnTo>
                  <a:pt x="3139" y="10135"/>
                </a:lnTo>
                <a:lnTo>
                  <a:pt x="3074" y="10096"/>
                </a:lnTo>
                <a:lnTo>
                  <a:pt x="883" y="9170"/>
                </a:lnTo>
                <a:lnTo>
                  <a:pt x="654" y="9093"/>
                </a:lnTo>
                <a:lnTo>
                  <a:pt x="524" y="8784"/>
                </a:lnTo>
                <a:lnTo>
                  <a:pt x="622" y="8514"/>
                </a:lnTo>
                <a:lnTo>
                  <a:pt x="687" y="8244"/>
                </a:lnTo>
                <a:lnTo>
                  <a:pt x="949" y="8128"/>
                </a:lnTo>
                <a:lnTo>
                  <a:pt x="1178" y="8205"/>
                </a:lnTo>
                <a:lnTo>
                  <a:pt x="3368" y="9131"/>
                </a:lnTo>
                <a:lnTo>
                  <a:pt x="3597" y="9247"/>
                </a:lnTo>
                <a:lnTo>
                  <a:pt x="3728" y="9517"/>
                </a:lnTo>
                <a:lnTo>
                  <a:pt x="3630" y="9787"/>
                </a:lnTo>
                <a:lnTo>
                  <a:pt x="3565" y="10019"/>
                </a:lnTo>
                <a:lnTo>
                  <a:pt x="3401" y="10135"/>
                </a:lnTo>
                <a:lnTo>
                  <a:pt x="3401" y="10135"/>
                </a:lnTo>
                <a:close/>
                <a:moveTo>
                  <a:pt x="18147" y="9209"/>
                </a:moveTo>
                <a:lnTo>
                  <a:pt x="17853" y="9209"/>
                </a:lnTo>
                <a:lnTo>
                  <a:pt x="17722" y="9093"/>
                </a:lnTo>
                <a:lnTo>
                  <a:pt x="17624" y="8900"/>
                </a:lnTo>
                <a:lnTo>
                  <a:pt x="17526" y="8668"/>
                </a:lnTo>
                <a:lnTo>
                  <a:pt x="17624" y="8359"/>
                </a:lnTo>
                <a:lnTo>
                  <a:pt x="17853" y="8243"/>
                </a:lnTo>
                <a:lnTo>
                  <a:pt x="19944" y="7044"/>
                </a:lnTo>
                <a:lnTo>
                  <a:pt x="20173" y="6929"/>
                </a:lnTo>
                <a:lnTo>
                  <a:pt x="20435" y="7006"/>
                </a:lnTo>
                <a:lnTo>
                  <a:pt x="20631" y="7547"/>
                </a:lnTo>
                <a:lnTo>
                  <a:pt x="20533" y="7856"/>
                </a:lnTo>
                <a:lnTo>
                  <a:pt x="20337" y="7972"/>
                </a:lnTo>
                <a:lnTo>
                  <a:pt x="18212" y="9171"/>
                </a:lnTo>
                <a:lnTo>
                  <a:pt x="18147" y="9209"/>
                </a:lnTo>
                <a:lnTo>
                  <a:pt x="18147" y="9209"/>
                </a:lnTo>
                <a:close/>
                <a:moveTo>
                  <a:pt x="16578" y="6580"/>
                </a:moveTo>
                <a:lnTo>
                  <a:pt x="16349" y="6580"/>
                </a:lnTo>
                <a:lnTo>
                  <a:pt x="16251" y="6542"/>
                </a:lnTo>
                <a:lnTo>
                  <a:pt x="15989" y="6232"/>
                </a:lnTo>
                <a:lnTo>
                  <a:pt x="15989" y="5922"/>
                </a:lnTo>
                <a:lnTo>
                  <a:pt x="16153" y="5690"/>
                </a:lnTo>
                <a:lnTo>
                  <a:pt x="17821" y="3754"/>
                </a:lnTo>
                <a:lnTo>
                  <a:pt x="17985" y="3560"/>
                </a:lnTo>
                <a:lnTo>
                  <a:pt x="18246" y="3560"/>
                </a:lnTo>
                <a:lnTo>
                  <a:pt x="18443" y="3754"/>
                </a:lnTo>
                <a:lnTo>
                  <a:pt x="18607" y="3947"/>
                </a:lnTo>
                <a:lnTo>
                  <a:pt x="18607" y="4296"/>
                </a:lnTo>
                <a:lnTo>
                  <a:pt x="18443" y="4489"/>
                </a:lnTo>
                <a:lnTo>
                  <a:pt x="16775" y="6426"/>
                </a:lnTo>
                <a:lnTo>
                  <a:pt x="16676" y="6542"/>
                </a:lnTo>
                <a:lnTo>
                  <a:pt x="16578" y="6580"/>
                </a:lnTo>
                <a:lnTo>
                  <a:pt x="16578" y="6580"/>
                </a:lnTo>
                <a:close/>
                <a:moveTo>
                  <a:pt x="5165" y="6655"/>
                </a:moveTo>
                <a:lnTo>
                  <a:pt x="4936" y="6655"/>
                </a:lnTo>
                <a:lnTo>
                  <a:pt x="4838" y="6616"/>
                </a:lnTo>
                <a:lnTo>
                  <a:pt x="4740" y="6539"/>
                </a:lnTo>
                <a:lnTo>
                  <a:pt x="3073" y="4604"/>
                </a:lnTo>
                <a:lnTo>
                  <a:pt x="2910" y="4373"/>
                </a:lnTo>
                <a:lnTo>
                  <a:pt x="2910" y="4063"/>
                </a:lnTo>
                <a:lnTo>
                  <a:pt x="3073" y="3869"/>
                </a:lnTo>
                <a:lnTo>
                  <a:pt x="3073" y="3831"/>
                </a:lnTo>
                <a:lnTo>
                  <a:pt x="3106" y="3831"/>
                </a:lnTo>
                <a:lnTo>
                  <a:pt x="3139" y="3792"/>
                </a:lnTo>
                <a:lnTo>
                  <a:pt x="3139" y="3754"/>
                </a:lnTo>
                <a:lnTo>
                  <a:pt x="3171" y="3754"/>
                </a:lnTo>
                <a:lnTo>
                  <a:pt x="3335" y="3560"/>
                </a:lnTo>
                <a:lnTo>
                  <a:pt x="3596" y="3560"/>
                </a:lnTo>
                <a:lnTo>
                  <a:pt x="3760" y="3754"/>
                </a:lnTo>
                <a:lnTo>
                  <a:pt x="5426" y="5688"/>
                </a:lnTo>
                <a:lnTo>
                  <a:pt x="5590" y="5920"/>
                </a:lnTo>
                <a:lnTo>
                  <a:pt x="5590" y="6229"/>
                </a:lnTo>
                <a:lnTo>
                  <a:pt x="5426" y="6423"/>
                </a:lnTo>
                <a:lnTo>
                  <a:pt x="5426" y="6461"/>
                </a:lnTo>
                <a:lnTo>
                  <a:pt x="5394" y="6461"/>
                </a:lnTo>
                <a:lnTo>
                  <a:pt x="5263" y="6616"/>
                </a:lnTo>
                <a:lnTo>
                  <a:pt x="5165" y="6655"/>
                </a:lnTo>
                <a:lnTo>
                  <a:pt x="5165" y="6655"/>
                </a:lnTo>
                <a:close/>
                <a:moveTo>
                  <a:pt x="14320" y="4685"/>
                </a:moveTo>
                <a:lnTo>
                  <a:pt x="14026" y="4685"/>
                </a:lnTo>
                <a:lnTo>
                  <a:pt x="13764" y="4530"/>
                </a:lnTo>
                <a:lnTo>
                  <a:pt x="13666" y="4221"/>
                </a:lnTo>
                <a:lnTo>
                  <a:pt x="13764" y="3950"/>
                </a:lnTo>
                <a:lnTo>
                  <a:pt x="14745" y="1435"/>
                </a:lnTo>
                <a:lnTo>
                  <a:pt x="14794" y="1319"/>
                </a:lnTo>
                <a:lnTo>
                  <a:pt x="14884" y="1232"/>
                </a:lnTo>
                <a:lnTo>
                  <a:pt x="15096" y="1145"/>
                </a:lnTo>
                <a:lnTo>
                  <a:pt x="15219" y="1145"/>
                </a:lnTo>
                <a:lnTo>
                  <a:pt x="15333" y="1203"/>
                </a:lnTo>
                <a:lnTo>
                  <a:pt x="15529" y="1319"/>
                </a:lnTo>
                <a:lnTo>
                  <a:pt x="15627" y="1628"/>
                </a:lnTo>
                <a:lnTo>
                  <a:pt x="15529" y="1861"/>
                </a:lnTo>
                <a:lnTo>
                  <a:pt x="14549" y="4375"/>
                </a:lnTo>
                <a:lnTo>
                  <a:pt x="14483" y="4569"/>
                </a:lnTo>
                <a:lnTo>
                  <a:pt x="14320" y="4685"/>
                </a:lnTo>
                <a:lnTo>
                  <a:pt x="14320" y="4685"/>
                </a:lnTo>
                <a:close/>
                <a:moveTo>
                  <a:pt x="7978" y="4449"/>
                </a:moveTo>
                <a:lnTo>
                  <a:pt x="7684" y="4449"/>
                </a:lnTo>
                <a:lnTo>
                  <a:pt x="7521" y="4333"/>
                </a:lnTo>
                <a:lnTo>
                  <a:pt x="7455" y="4139"/>
                </a:lnTo>
                <a:lnTo>
                  <a:pt x="6606" y="1550"/>
                </a:lnTo>
                <a:lnTo>
                  <a:pt x="6508" y="1279"/>
                </a:lnTo>
                <a:lnTo>
                  <a:pt x="6606" y="1008"/>
                </a:lnTo>
                <a:lnTo>
                  <a:pt x="7063" y="776"/>
                </a:lnTo>
                <a:lnTo>
                  <a:pt x="7325" y="931"/>
                </a:lnTo>
                <a:lnTo>
                  <a:pt x="7423" y="1201"/>
                </a:lnTo>
                <a:lnTo>
                  <a:pt x="8273" y="3753"/>
                </a:lnTo>
                <a:lnTo>
                  <a:pt x="8338" y="4023"/>
                </a:lnTo>
                <a:lnTo>
                  <a:pt x="8240" y="4333"/>
                </a:lnTo>
                <a:lnTo>
                  <a:pt x="8011" y="4410"/>
                </a:lnTo>
                <a:lnTo>
                  <a:pt x="7978" y="4449"/>
                </a:lnTo>
                <a:lnTo>
                  <a:pt x="7978" y="4449"/>
                </a:lnTo>
                <a:close/>
                <a:moveTo>
                  <a:pt x="11020" y="3790"/>
                </a:moveTo>
                <a:lnTo>
                  <a:pt x="10559" y="3790"/>
                </a:lnTo>
                <a:lnTo>
                  <a:pt x="10362" y="3558"/>
                </a:lnTo>
                <a:lnTo>
                  <a:pt x="10362" y="231"/>
                </a:lnTo>
                <a:lnTo>
                  <a:pt x="10559" y="0"/>
                </a:lnTo>
                <a:lnTo>
                  <a:pt x="11020" y="0"/>
                </a:lnTo>
                <a:lnTo>
                  <a:pt x="11217" y="231"/>
                </a:lnTo>
                <a:lnTo>
                  <a:pt x="11217" y="3558"/>
                </a:lnTo>
                <a:lnTo>
                  <a:pt x="11020" y="3790"/>
                </a:lnTo>
                <a:close/>
              </a:path>
            </a:pathLst>
          </a:cu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22" name="曲线"/>
          <p:cNvSpPr/>
          <p:nvPr/>
        </p:nvSpPr>
        <p:spPr>
          <a:xfrm>
            <a:off x="8437664" y="4515446"/>
            <a:ext cx="451484" cy="61023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894" y="5644"/>
                </a:moveTo>
                <a:lnTo>
                  <a:pt x="1154" y="5644"/>
                </a:lnTo>
                <a:lnTo>
                  <a:pt x="705" y="5577"/>
                </a:lnTo>
                <a:lnTo>
                  <a:pt x="338" y="5395"/>
                </a:lnTo>
                <a:lnTo>
                  <a:pt x="90" y="5125"/>
                </a:lnTo>
                <a:lnTo>
                  <a:pt x="0" y="4794"/>
                </a:lnTo>
                <a:lnTo>
                  <a:pt x="0" y="850"/>
                </a:lnTo>
                <a:lnTo>
                  <a:pt x="90" y="518"/>
                </a:lnTo>
                <a:lnTo>
                  <a:pt x="338" y="248"/>
                </a:lnTo>
                <a:lnTo>
                  <a:pt x="705" y="66"/>
                </a:lnTo>
                <a:lnTo>
                  <a:pt x="1154" y="0"/>
                </a:lnTo>
                <a:lnTo>
                  <a:pt x="11894" y="0"/>
                </a:lnTo>
                <a:lnTo>
                  <a:pt x="12343" y="66"/>
                </a:lnTo>
                <a:lnTo>
                  <a:pt x="12709" y="248"/>
                </a:lnTo>
                <a:lnTo>
                  <a:pt x="12955" y="518"/>
                </a:lnTo>
                <a:lnTo>
                  <a:pt x="13045" y="850"/>
                </a:lnTo>
                <a:lnTo>
                  <a:pt x="13045" y="1803"/>
                </a:lnTo>
                <a:lnTo>
                  <a:pt x="2073" y="1803"/>
                </a:lnTo>
                <a:lnTo>
                  <a:pt x="1887" y="1945"/>
                </a:lnTo>
                <a:lnTo>
                  <a:pt x="1887" y="2288"/>
                </a:lnTo>
                <a:lnTo>
                  <a:pt x="2073" y="2425"/>
                </a:lnTo>
                <a:lnTo>
                  <a:pt x="13045" y="2425"/>
                </a:lnTo>
                <a:lnTo>
                  <a:pt x="13045" y="3168"/>
                </a:lnTo>
                <a:lnTo>
                  <a:pt x="2073" y="3168"/>
                </a:lnTo>
                <a:lnTo>
                  <a:pt x="1887" y="3305"/>
                </a:lnTo>
                <a:lnTo>
                  <a:pt x="1887" y="3651"/>
                </a:lnTo>
                <a:lnTo>
                  <a:pt x="2073" y="3789"/>
                </a:lnTo>
                <a:lnTo>
                  <a:pt x="13045" y="3789"/>
                </a:lnTo>
                <a:lnTo>
                  <a:pt x="13045" y="4794"/>
                </a:lnTo>
                <a:lnTo>
                  <a:pt x="12955" y="5125"/>
                </a:lnTo>
                <a:lnTo>
                  <a:pt x="12709" y="5395"/>
                </a:lnTo>
                <a:lnTo>
                  <a:pt x="12343" y="5577"/>
                </a:lnTo>
                <a:lnTo>
                  <a:pt x="11894" y="5644"/>
                </a:lnTo>
                <a:lnTo>
                  <a:pt x="11894" y="5644"/>
                </a:lnTo>
                <a:close/>
                <a:moveTo>
                  <a:pt x="13045" y="2425"/>
                </a:moveTo>
                <a:lnTo>
                  <a:pt x="5206" y="2425"/>
                </a:lnTo>
                <a:lnTo>
                  <a:pt x="5392" y="2288"/>
                </a:lnTo>
                <a:lnTo>
                  <a:pt x="5392" y="1945"/>
                </a:lnTo>
                <a:lnTo>
                  <a:pt x="5206" y="1803"/>
                </a:lnTo>
                <a:lnTo>
                  <a:pt x="13045" y="1803"/>
                </a:lnTo>
                <a:lnTo>
                  <a:pt x="13045" y="2425"/>
                </a:lnTo>
                <a:lnTo>
                  <a:pt x="13045" y="2425"/>
                </a:lnTo>
                <a:close/>
                <a:moveTo>
                  <a:pt x="13045" y="3789"/>
                </a:moveTo>
                <a:lnTo>
                  <a:pt x="7825" y="3789"/>
                </a:lnTo>
                <a:lnTo>
                  <a:pt x="8016" y="3651"/>
                </a:lnTo>
                <a:lnTo>
                  <a:pt x="8016" y="3305"/>
                </a:lnTo>
                <a:lnTo>
                  <a:pt x="7825" y="3168"/>
                </a:lnTo>
                <a:lnTo>
                  <a:pt x="13045" y="3168"/>
                </a:lnTo>
                <a:lnTo>
                  <a:pt x="13045" y="3789"/>
                </a:lnTo>
                <a:lnTo>
                  <a:pt x="13045" y="3789"/>
                </a:lnTo>
                <a:close/>
                <a:moveTo>
                  <a:pt x="21590" y="18425"/>
                </a:moveTo>
                <a:lnTo>
                  <a:pt x="19603" y="18425"/>
                </a:lnTo>
                <a:lnTo>
                  <a:pt x="19603" y="5166"/>
                </a:lnTo>
                <a:lnTo>
                  <a:pt x="19553" y="5133"/>
                </a:lnTo>
                <a:lnTo>
                  <a:pt x="14991" y="5133"/>
                </a:lnTo>
                <a:lnTo>
                  <a:pt x="15014" y="5022"/>
                </a:lnTo>
                <a:lnTo>
                  <a:pt x="15032" y="4907"/>
                </a:lnTo>
                <a:lnTo>
                  <a:pt x="15032" y="3665"/>
                </a:lnTo>
                <a:lnTo>
                  <a:pt x="19498" y="3665"/>
                </a:lnTo>
                <a:lnTo>
                  <a:pt x="20312" y="3786"/>
                </a:lnTo>
                <a:lnTo>
                  <a:pt x="20977" y="4117"/>
                </a:lnTo>
                <a:lnTo>
                  <a:pt x="21425" y="4608"/>
                </a:lnTo>
                <a:lnTo>
                  <a:pt x="21590" y="5210"/>
                </a:lnTo>
                <a:lnTo>
                  <a:pt x="21590" y="18425"/>
                </a:lnTo>
                <a:lnTo>
                  <a:pt x="21590" y="18425"/>
                </a:lnTo>
                <a:close/>
                <a:moveTo>
                  <a:pt x="10062" y="8033"/>
                </a:moveTo>
                <a:lnTo>
                  <a:pt x="9976" y="8033"/>
                </a:lnTo>
                <a:lnTo>
                  <a:pt x="9917" y="8016"/>
                </a:lnTo>
                <a:lnTo>
                  <a:pt x="9876" y="7982"/>
                </a:lnTo>
                <a:lnTo>
                  <a:pt x="6970" y="5644"/>
                </a:lnTo>
                <a:lnTo>
                  <a:pt x="10248" y="5644"/>
                </a:lnTo>
                <a:lnTo>
                  <a:pt x="10248" y="7939"/>
                </a:lnTo>
                <a:lnTo>
                  <a:pt x="10194" y="7999"/>
                </a:lnTo>
                <a:lnTo>
                  <a:pt x="10089" y="8029"/>
                </a:lnTo>
                <a:lnTo>
                  <a:pt x="10062" y="8033"/>
                </a:lnTo>
                <a:lnTo>
                  <a:pt x="10062" y="8033"/>
                </a:lnTo>
                <a:close/>
                <a:moveTo>
                  <a:pt x="19498" y="21580"/>
                </a:moveTo>
                <a:lnTo>
                  <a:pt x="8901" y="21580"/>
                </a:lnTo>
                <a:lnTo>
                  <a:pt x="8087" y="21458"/>
                </a:lnTo>
                <a:lnTo>
                  <a:pt x="7422" y="21127"/>
                </a:lnTo>
                <a:lnTo>
                  <a:pt x="6974" y="20636"/>
                </a:lnTo>
                <a:lnTo>
                  <a:pt x="6809" y="20035"/>
                </a:lnTo>
                <a:lnTo>
                  <a:pt x="6809" y="7686"/>
                </a:lnTo>
                <a:lnTo>
                  <a:pt x="8410" y="8976"/>
                </a:lnTo>
                <a:lnTo>
                  <a:pt x="8529" y="9066"/>
                </a:lnTo>
                <a:lnTo>
                  <a:pt x="8661" y="9147"/>
                </a:lnTo>
                <a:lnTo>
                  <a:pt x="8797" y="9214"/>
                </a:lnTo>
                <a:lnTo>
                  <a:pt x="8797" y="18425"/>
                </a:lnTo>
                <a:lnTo>
                  <a:pt x="21590" y="18425"/>
                </a:lnTo>
                <a:lnTo>
                  <a:pt x="21590" y="19141"/>
                </a:lnTo>
                <a:lnTo>
                  <a:pt x="14200" y="19141"/>
                </a:lnTo>
                <a:lnTo>
                  <a:pt x="13751" y="19208"/>
                </a:lnTo>
                <a:lnTo>
                  <a:pt x="13383" y="19390"/>
                </a:lnTo>
                <a:lnTo>
                  <a:pt x="13135" y="19661"/>
                </a:lnTo>
                <a:lnTo>
                  <a:pt x="13045" y="19994"/>
                </a:lnTo>
                <a:lnTo>
                  <a:pt x="13135" y="20326"/>
                </a:lnTo>
                <a:lnTo>
                  <a:pt x="13383" y="20597"/>
                </a:lnTo>
                <a:lnTo>
                  <a:pt x="13751" y="20780"/>
                </a:lnTo>
                <a:lnTo>
                  <a:pt x="14200" y="20847"/>
                </a:lnTo>
                <a:lnTo>
                  <a:pt x="21233" y="20847"/>
                </a:lnTo>
                <a:lnTo>
                  <a:pt x="20977" y="21127"/>
                </a:lnTo>
                <a:lnTo>
                  <a:pt x="20312" y="21458"/>
                </a:lnTo>
                <a:lnTo>
                  <a:pt x="19498" y="21580"/>
                </a:lnTo>
                <a:lnTo>
                  <a:pt x="19498" y="21580"/>
                </a:lnTo>
                <a:close/>
                <a:moveTo>
                  <a:pt x="21233" y="20847"/>
                </a:moveTo>
                <a:lnTo>
                  <a:pt x="14200" y="20847"/>
                </a:lnTo>
                <a:lnTo>
                  <a:pt x="14649" y="20780"/>
                </a:lnTo>
                <a:lnTo>
                  <a:pt x="15016" y="20597"/>
                </a:lnTo>
                <a:lnTo>
                  <a:pt x="15264" y="20326"/>
                </a:lnTo>
                <a:lnTo>
                  <a:pt x="15355" y="19994"/>
                </a:lnTo>
                <a:lnTo>
                  <a:pt x="15264" y="19661"/>
                </a:lnTo>
                <a:lnTo>
                  <a:pt x="15016" y="19390"/>
                </a:lnTo>
                <a:lnTo>
                  <a:pt x="14649" y="19208"/>
                </a:lnTo>
                <a:lnTo>
                  <a:pt x="14200" y="19141"/>
                </a:lnTo>
                <a:lnTo>
                  <a:pt x="21590" y="19141"/>
                </a:lnTo>
                <a:lnTo>
                  <a:pt x="21590" y="20035"/>
                </a:lnTo>
                <a:lnTo>
                  <a:pt x="21425" y="20636"/>
                </a:lnTo>
                <a:lnTo>
                  <a:pt x="21233" y="20847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23" name="矩形"/>
          <p:cNvSpPr/>
          <p:nvPr/>
        </p:nvSpPr>
        <p:spPr>
          <a:xfrm>
            <a:off x="9387205" y="2874645"/>
            <a:ext cx="2092960" cy="5664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635" indent="-11493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短信提醒集团监管</a:t>
            </a:r>
            <a:r>
              <a:rPr lang="zh-CN" altLang="en-US" sz="1800" b="1" i="0" u="none" strike="noStrike" kern="1200" cap="none" spc="-1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 </a:t>
            </a: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员，下发整改通</a:t>
            </a:r>
            <a:r>
              <a:rPr lang="zh-CN" altLang="en-US" sz="1800" b="1" i="0" u="none" strike="noStrike" kern="1200" cap="none" spc="-1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知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24" name="矩形"/>
          <p:cNvSpPr/>
          <p:nvPr/>
        </p:nvSpPr>
        <p:spPr>
          <a:xfrm>
            <a:off x="9387205" y="3683000"/>
            <a:ext cx="2092960" cy="84328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集团总部平台预警，</a:t>
            </a:r>
            <a:r>
              <a:rPr lang="zh-CN" altLang="en-US" sz="1800" b="1" i="0" u="none" strike="noStrike" kern="1200" cap="none" spc="-1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</a:t>
            </a: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醒监管部门重点监</a:t>
            </a:r>
            <a:r>
              <a:rPr lang="zh-CN" altLang="en-US" sz="1800" b="1" i="0" u="none" strike="noStrike" kern="1200" cap="none" spc="-1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督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25" name="矩形"/>
          <p:cNvSpPr/>
          <p:nvPr/>
        </p:nvSpPr>
        <p:spPr>
          <a:xfrm>
            <a:off x="9387205" y="4510404"/>
            <a:ext cx="2092960" cy="5460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242570" indent="-22987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短信提醒项目管理</a:t>
            </a:r>
            <a:r>
              <a:rPr lang="zh-CN" altLang="en-US" sz="1800" b="1" i="0" u="none" strike="noStrike" kern="1200" cap="none" spc="-1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 </a:t>
            </a: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员进行自查整</a:t>
            </a:r>
            <a:r>
              <a:rPr lang="zh-CN" altLang="en-US" sz="1800" b="1" i="0" u="none" strike="noStrike" kern="1200" cap="none" spc="-1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改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26" name="矩形"/>
          <p:cNvSpPr/>
          <p:nvPr/>
        </p:nvSpPr>
        <p:spPr>
          <a:xfrm>
            <a:off x="9387205" y="5391784"/>
            <a:ext cx="2092960" cy="54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项目端平台预警，</a:t>
            </a:r>
            <a:r>
              <a:rPr lang="zh-CN" altLang="en-US" sz="1800" b="1" i="0" u="none" strike="noStrike" kern="1200" cap="none" spc="-1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 </a:t>
            </a: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醒现场人员注意安</a:t>
            </a:r>
            <a:r>
              <a:rPr lang="zh-CN" altLang="en-US" sz="1800" b="1" i="0" u="none" strike="noStrike" kern="1200" cap="none" spc="-1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全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27" name="曲线"/>
          <p:cNvSpPr/>
          <p:nvPr/>
        </p:nvSpPr>
        <p:spPr>
          <a:xfrm>
            <a:off x="3941343" y="2722245"/>
            <a:ext cx="193675" cy="17018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468" y="322"/>
                </a:moveTo>
                <a:lnTo>
                  <a:pt x="0" y="322"/>
                </a:lnTo>
                <a:lnTo>
                  <a:pt x="22" y="0"/>
                </a:lnTo>
                <a:lnTo>
                  <a:pt x="10386" y="0"/>
                </a:lnTo>
                <a:lnTo>
                  <a:pt x="10634" y="161"/>
                </a:lnTo>
                <a:lnTo>
                  <a:pt x="11454" y="161"/>
                </a:lnTo>
                <a:lnTo>
                  <a:pt x="11468" y="322"/>
                </a:lnTo>
                <a:lnTo>
                  <a:pt x="11468" y="322"/>
                </a:lnTo>
                <a:close/>
                <a:moveTo>
                  <a:pt x="11484" y="10477"/>
                </a:moveTo>
                <a:lnTo>
                  <a:pt x="8651" y="10477"/>
                </a:lnTo>
                <a:lnTo>
                  <a:pt x="8651" y="322"/>
                </a:lnTo>
                <a:lnTo>
                  <a:pt x="11484" y="322"/>
                </a:lnTo>
                <a:lnTo>
                  <a:pt x="11484" y="10477"/>
                </a:lnTo>
                <a:lnTo>
                  <a:pt x="11484" y="10477"/>
                </a:lnTo>
                <a:close/>
                <a:moveTo>
                  <a:pt x="20135" y="10638"/>
                </a:moveTo>
                <a:lnTo>
                  <a:pt x="8681" y="10638"/>
                </a:lnTo>
                <a:lnTo>
                  <a:pt x="8666" y="10477"/>
                </a:lnTo>
                <a:lnTo>
                  <a:pt x="19107" y="10477"/>
                </a:lnTo>
                <a:lnTo>
                  <a:pt x="20135" y="10638"/>
                </a:lnTo>
                <a:lnTo>
                  <a:pt x="20135" y="10638"/>
                </a:lnTo>
                <a:close/>
                <a:moveTo>
                  <a:pt x="9625" y="10719"/>
                </a:moveTo>
                <a:lnTo>
                  <a:pt x="9501" y="10638"/>
                </a:lnTo>
                <a:lnTo>
                  <a:pt x="9749" y="10638"/>
                </a:lnTo>
                <a:lnTo>
                  <a:pt x="9625" y="10719"/>
                </a:lnTo>
                <a:lnTo>
                  <a:pt x="9625" y="10719"/>
                </a:lnTo>
                <a:close/>
                <a:moveTo>
                  <a:pt x="20112" y="10961"/>
                </a:moveTo>
                <a:lnTo>
                  <a:pt x="19084" y="10799"/>
                </a:lnTo>
                <a:lnTo>
                  <a:pt x="9749" y="10799"/>
                </a:lnTo>
                <a:lnTo>
                  <a:pt x="9625" y="10719"/>
                </a:lnTo>
                <a:lnTo>
                  <a:pt x="9749" y="10638"/>
                </a:lnTo>
                <a:lnTo>
                  <a:pt x="20112" y="10638"/>
                </a:lnTo>
                <a:lnTo>
                  <a:pt x="20112" y="10961"/>
                </a:lnTo>
                <a:lnTo>
                  <a:pt x="20112" y="10961"/>
                </a:lnTo>
                <a:close/>
                <a:moveTo>
                  <a:pt x="20135" y="10961"/>
                </a:moveTo>
                <a:lnTo>
                  <a:pt x="20112" y="10961"/>
                </a:lnTo>
                <a:lnTo>
                  <a:pt x="20112" y="10638"/>
                </a:lnTo>
                <a:lnTo>
                  <a:pt x="21533" y="10638"/>
                </a:lnTo>
                <a:lnTo>
                  <a:pt x="21533" y="10799"/>
                </a:lnTo>
                <a:lnTo>
                  <a:pt x="20428" y="10799"/>
                </a:lnTo>
                <a:lnTo>
                  <a:pt x="20135" y="10961"/>
                </a:lnTo>
                <a:lnTo>
                  <a:pt x="20135" y="10961"/>
                </a:lnTo>
                <a:close/>
                <a:moveTo>
                  <a:pt x="9749" y="10799"/>
                </a:moveTo>
                <a:lnTo>
                  <a:pt x="9501" y="10799"/>
                </a:lnTo>
                <a:lnTo>
                  <a:pt x="9625" y="10719"/>
                </a:lnTo>
                <a:lnTo>
                  <a:pt x="9749" y="10799"/>
                </a:lnTo>
                <a:lnTo>
                  <a:pt x="9749" y="10799"/>
                </a:lnTo>
                <a:close/>
                <a:moveTo>
                  <a:pt x="20112" y="10961"/>
                </a:moveTo>
                <a:lnTo>
                  <a:pt x="8666" y="10961"/>
                </a:lnTo>
                <a:lnTo>
                  <a:pt x="8681" y="10799"/>
                </a:lnTo>
                <a:lnTo>
                  <a:pt x="19084" y="10799"/>
                </a:lnTo>
                <a:lnTo>
                  <a:pt x="20112" y="10961"/>
                </a:lnTo>
                <a:lnTo>
                  <a:pt x="20112" y="10961"/>
                </a:lnTo>
                <a:close/>
                <a:moveTo>
                  <a:pt x="11484" y="21116"/>
                </a:moveTo>
                <a:lnTo>
                  <a:pt x="8651" y="21116"/>
                </a:lnTo>
                <a:lnTo>
                  <a:pt x="8651" y="10961"/>
                </a:lnTo>
                <a:lnTo>
                  <a:pt x="11484" y="10961"/>
                </a:lnTo>
                <a:lnTo>
                  <a:pt x="11484" y="21116"/>
                </a:lnTo>
                <a:lnTo>
                  <a:pt x="11484" y="21116"/>
                </a:lnTo>
                <a:close/>
                <a:moveTo>
                  <a:pt x="22" y="21600"/>
                </a:moveTo>
                <a:lnTo>
                  <a:pt x="0" y="21277"/>
                </a:lnTo>
                <a:lnTo>
                  <a:pt x="1028" y="21116"/>
                </a:lnTo>
                <a:lnTo>
                  <a:pt x="11468" y="21116"/>
                </a:lnTo>
                <a:lnTo>
                  <a:pt x="11454" y="21277"/>
                </a:lnTo>
                <a:lnTo>
                  <a:pt x="10634" y="21277"/>
                </a:lnTo>
                <a:lnTo>
                  <a:pt x="10386" y="21438"/>
                </a:lnTo>
                <a:lnTo>
                  <a:pt x="1075" y="21438"/>
                </a:lnTo>
                <a:lnTo>
                  <a:pt x="22" y="21600"/>
                </a:lnTo>
                <a:close/>
              </a:path>
            </a:pathLst>
          </a:custGeom>
          <a:solidFill>
            <a:srgbClr val="497DBA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28" name="曲线"/>
          <p:cNvSpPr/>
          <p:nvPr/>
        </p:nvSpPr>
        <p:spPr>
          <a:xfrm>
            <a:off x="3941343" y="4398645"/>
            <a:ext cx="193675" cy="17018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468" y="322"/>
                </a:moveTo>
                <a:lnTo>
                  <a:pt x="0" y="322"/>
                </a:lnTo>
                <a:lnTo>
                  <a:pt x="22" y="0"/>
                </a:lnTo>
                <a:lnTo>
                  <a:pt x="10386" y="0"/>
                </a:lnTo>
                <a:lnTo>
                  <a:pt x="10634" y="161"/>
                </a:lnTo>
                <a:lnTo>
                  <a:pt x="11454" y="161"/>
                </a:lnTo>
                <a:lnTo>
                  <a:pt x="11468" y="322"/>
                </a:lnTo>
                <a:lnTo>
                  <a:pt x="11468" y="322"/>
                </a:lnTo>
                <a:close/>
                <a:moveTo>
                  <a:pt x="11484" y="10477"/>
                </a:moveTo>
                <a:lnTo>
                  <a:pt x="8651" y="10477"/>
                </a:lnTo>
                <a:lnTo>
                  <a:pt x="8651" y="322"/>
                </a:lnTo>
                <a:lnTo>
                  <a:pt x="11484" y="322"/>
                </a:lnTo>
                <a:lnTo>
                  <a:pt x="11484" y="10477"/>
                </a:lnTo>
                <a:lnTo>
                  <a:pt x="11484" y="10477"/>
                </a:lnTo>
                <a:close/>
                <a:moveTo>
                  <a:pt x="20135" y="10638"/>
                </a:moveTo>
                <a:lnTo>
                  <a:pt x="8681" y="10638"/>
                </a:lnTo>
                <a:lnTo>
                  <a:pt x="8666" y="10477"/>
                </a:lnTo>
                <a:lnTo>
                  <a:pt x="19107" y="10477"/>
                </a:lnTo>
                <a:lnTo>
                  <a:pt x="20135" y="10638"/>
                </a:lnTo>
                <a:lnTo>
                  <a:pt x="20135" y="10638"/>
                </a:lnTo>
                <a:close/>
                <a:moveTo>
                  <a:pt x="9625" y="10719"/>
                </a:moveTo>
                <a:lnTo>
                  <a:pt x="9501" y="10638"/>
                </a:lnTo>
                <a:lnTo>
                  <a:pt x="9749" y="10638"/>
                </a:lnTo>
                <a:lnTo>
                  <a:pt x="9625" y="10719"/>
                </a:lnTo>
                <a:lnTo>
                  <a:pt x="9625" y="10719"/>
                </a:lnTo>
                <a:close/>
                <a:moveTo>
                  <a:pt x="20112" y="10961"/>
                </a:moveTo>
                <a:lnTo>
                  <a:pt x="19084" y="10799"/>
                </a:lnTo>
                <a:lnTo>
                  <a:pt x="9749" y="10799"/>
                </a:lnTo>
                <a:lnTo>
                  <a:pt x="9625" y="10719"/>
                </a:lnTo>
                <a:lnTo>
                  <a:pt x="9749" y="10638"/>
                </a:lnTo>
                <a:lnTo>
                  <a:pt x="20112" y="10638"/>
                </a:lnTo>
                <a:lnTo>
                  <a:pt x="20112" y="10961"/>
                </a:lnTo>
                <a:lnTo>
                  <a:pt x="20112" y="10961"/>
                </a:lnTo>
                <a:close/>
                <a:moveTo>
                  <a:pt x="20135" y="10961"/>
                </a:moveTo>
                <a:lnTo>
                  <a:pt x="20112" y="10961"/>
                </a:lnTo>
                <a:lnTo>
                  <a:pt x="20112" y="10638"/>
                </a:lnTo>
                <a:lnTo>
                  <a:pt x="21533" y="10638"/>
                </a:lnTo>
                <a:lnTo>
                  <a:pt x="21533" y="10799"/>
                </a:lnTo>
                <a:lnTo>
                  <a:pt x="20428" y="10799"/>
                </a:lnTo>
                <a:lnTo>
                  <a:pt x="20135" y="10961"/>
                </a:lnTo>
                <a:lnTo>
                  <a:pt x="20135" y="10961"/>
                </a:lnTo>
                <a:close/>
                <a:moveTo>
                  <a:pt x="9749" y="10799"/>
                </a:moveTo>
                <a:lnTo>
                  <a:pt x="9501" y="10799"/>
                </a:lnTo>
                <a:lnTo>
                  <a:pt x="9625" y="10719"/>
                </a:lnTo>
                <a:lnTo>
                  <a:pt x="9749" y="10799"/>
                </a:lnTo>
                <a:lnTo>
                  <a:pt x="9749" y="10799"/>
                </a:lnTo>
                <a:close/>
                <a:moveTo>
                  <a:pt x="20112" y="10961"/>
                </a:moveTo>
                <a:lnTo>
                  <a:pt x="8666" y="10961"/>
                </a:lnTo>
                <a:lnTo>
                  <a:pt x="8681" y="10799"/>
                </a:lnTo>
                <a:lnTo>
                  <a:pt x="19084" y="10799"/>
                </a:lnTo>
                <a:lnTo>
                  <a:pt x="20112" y="10961"/>
                </a:lnTo>
                <a:lnTo>
                  <a:pt x="20112" y="10961"/>
                </a:lnTo>
                <a:close/>
                <a:moveTo>
                  <a:pt x="11484" y="21116"/>
                </a:moveTo>
                <a:lnTo>
                  <a:pt x="8651" y="21116"/>
                </a:lnTo>
                <a:lnTo>
                  <a:pt x="8651" y="10961"/>
                </a:lnTo>
                <a:lnTo>
                  <a:pt x="11484" y="10961"/>
                </a:lnTo>
                <a:lnTo>
                  <a:pt x="11484" y="21116"/>
                </a:lnTo>
                <a:lnTo>
                  <a:pt x="11484" y="21116"/>
                </a:lnTo>
                <a:close/>
                <a:moveTo>
                  <a:pt x="22" y="21600"/>
                </a:moveTo>
                <a:lnTo>
                  <a:pt x="0" y="21277"/>
                </a:lnTo>
                <a:lnTo>
                  <a:pt x="1028" y="21116"/>
                </a:lnTo>
                <a:lnTo>
                  <a:pt x="11468" y="21116"/>
                </a:lnTo>
                <a:lnTo>
                  <a:pt x="11454" y="21277"/>
                </a:lnTo>
                <a:lnTo>
                  <a:pt x="10634" y="21277"/>
                </a:lnTo>
                <a:lnTo>
                  <a:pt x="10386" y="21438"/>
                </a:lnTo>
                <a:lnTo>
                  <a:pt x="1075" y="21438"/>
                </a:lnTo>
                <a:lnTo>
                  <a:pt x="22" y="21600"/>
                </a:lnTo>
                <a:close/>
              </a:path>
            </a:pathLst>
          </a:custGeom>
          <a:solidFill>
            <a:srgbClr val="497DBA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53587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安全智慧执法监督：智慧安全预</a:t>
            </a:r>
            <a:r>
              <a:rPr lang="zh-CN" altLang="en-US" sz="2800" spc="-5">
                <a:ea typeface="微软雅黑" panose="020B0503020204020204" charset="-122"/>
              </a:rPr>
              <a:t>警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3131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33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32" name="矩形"/>
          <p:cNvSpPr/>
          <p:nvPr/>
        </p:nvSpPr>
        <p:spPr>
          <a:xfrm>
            <a:off x="460248" y="1278636"/>
            <a:ext cx="1266825" cy="324483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209" rIns="0" bIns="0" anchor="t" anchorCtr="0">
            <a:spAutoFit/>
          </a:bodyPr>
          <a:lstStyle/>
          <a:p>
            <a:pPr marL="170815" indent="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场景展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示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133" name="矩形"/>
          <p:cNvSpPr/>
          <p:nvPr/>
        </p:nvSpPr>
        <p:spPr>
          <a:xfrm>
            <a:off x="509905" y="1716913"/>
            <a:ext cx="11181079" cy="712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47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监测数据的统计分析要充分结合当地的实际情况，例如环境监测的</a:t>
            </a:r>
            <a:r>
              <a:rPr lang="en-US" altLang="zh-CN" sz="1600" b="1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PM2.5/10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基准值，会参照当地官方天气预报的</a:t>
            </a:r>
            <a:r>
              <a:rPr lang="en-US" altLang="zh-CN" sz="1600" b="1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PM2.5/10  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均值动态设定</a:t>
            </a:r>
            <a:r>
              <a:rPr lang="zh-CN" altLang="en-US" sz="1600" b="1" i="0" u="none" strike="noStrike" kern="1200" cap="none" spc="-1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34" name="矩形"/>
          <p:cNvSpPr/>
          <p:nvPr/>
        </p:nvSpPr>
        <p:spPr>
          <a:xfrm>
            <a:off x="1844038" y="2689860"/>
            <a:ext cx="1616964" cy="346557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35" name="矩形"/>
          <p:cNvSpPr/>
          <p:nvPr/>
        </p:nvSpPr>
        <p:spPr>
          <a:xfrm>
            <a:off x="3689603" y="3611879"/>
            <a:ext cx="2535936" cy="11506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36" name="矩形"/>
          <p:cNvSpPr/>
          <p:nvPr/>
        </p:nvSpPr>
        <p:spPr>
          <a:xfrm>
            <a:off x="510540" y="3697222"/>
            <a:ext cx="915146" cy="138112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37" name="曲线"/>
          <p:cNvSpPr/>
          <p:nvPr/>
        </p:nvSpPr>
        <p:spPr>
          <a:xfrm>
            <a:off x="501015" y="3687698"/>
            <a:ext cx="953769" cy="14668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80" y="21600"/>
                </a:moveTo>
                <a:lnTo>
                  <a:pt x="107" y="21600"/>
                </a:lnTo>
                <a:lnTo>
                  <a:pt x="74" y="21596"/>
                </a:lnTo>
                <a:lnTo>
                  <a:pt x="44" y="21586"/>
                </a:lnTo>
                <a:lnTo>
                  <a:pt x="20" y="21571"/>
                </a:lnTo>
                <a:lnTo>
                  <a:pt x="5" y="21551"/>
                </a:lnTo>
                <a:lnTo>
                  <a:pt x="0" y="21529"/>
                </a:lnTo>
                <a:lnTo>
                  <a:pt x="0" y="70"/>
                </a:lnTo>
                <a:lnTo>
                  <a:pt x="107" y="0"/>
                </a:lnTo>
                <a:lnTo>
                  <a:pt x="21480" y="0"/>
                </a:lnTo>
                <a:lnTo>
                  <a:pt x="21588" y="70"/>
                </a:lnTo>
                <a:lnTo>
                  <a:pt x="215" y="70"/>
                </a:lnTo>
                <a:lnTo>
                  <a:pt x="107" y="140"/>
                </a:lnTo>
                <a:lnTo>
                  <a:pt x="215" y="140"/>
                </a:lnTo>
                <a:lnTo>
                  <a:pt x="215" y="21459"/>
                </a:lnTo>
                <a:lnTo>
                  <a:pt x="107" y="21459"/>
                </a:lnTo>
                <a:lnTo>
                  <a:pt x="215" y="21529"/>
                </a:lnTo>
                <a:lnTo>
                  <a:pt x="21588" y="21529"/>
                </a:lnTo>
                <a:lnTo>
                  <a:pt x="21583" y="21551"/>
                </a:lnTo>
                <a:lnTo>
                  <a:pt x="21567" y="21571"/>
                </a:lnTo>
                <a:lnTo>
                  <a:pt x="21543" y="21586"/>
                </a:lnTo>
                <a:lnTo>
                  <a:pt x="21514" y="21596"/>
                </a:lnTo>
                <a:lnTo>
                  <a:pt x="21480" y="21600"/>
                </a:lnTo>
                <a:lnTo>
                  <a:pt x="21480" y="21600"/>
                </a:lnTo>
                <a:close/>
                <a:moveTo>
                  <a:pt x="215" y="140"/>
                </a:moveTo>
                <a:lnTo>
                  <a:pt x="107" y="140"/>
                </a:lnTo>
                <a:lnTo>
                  <a:pt x="215" y="70"/>
                </a:lnTo>
                <a:lnTo>
                  <a:pt x="215" y="140"/>
                </a:lnTo>
                <a:lnTo>
                  <a:pt x="215" y="140"/>
                </a:lnTo>
                <a:close/>
                <a:moveTo>
                  <a:pt x="21372" y="140"/>
                </a:moveTo>
                <a:lnTo>
                  <a:pt x="215" y="140"/>
                </a:lnTo>
                <a:lnTo>
                  <a:pt x="215" y="70"/>
                </a:lnTo>
                <a:lnTo>
                  <a:pt x="21372" y="70"/>
                </a:lnTo>
                <a:lnTo>
                  <a:pt x="21372" y="140"/>
                </a:lnTo>
                <a:lnTo>
                  <a:pt x="21372" y="140"/>
                </a:lnTo>
                <a:close/>
                <a:moveTo>
                  <a:pt x="21372" y="21529"/>
                </a:moveTo>
                <a:lnTo>
                  <a:pt x="21372" y="70"/>
                </a:lnTo>
                <a:lnTo>
                  <a:pt x="21480" y="140"/>
                </a:lnTo>
                <a:lnTo>
                  <a:pt x="21588" y="140"/>
                </a:lnTo>
                <a:lnTo>
                  <a:pt x="21588" y="21459"/>
                </a:lnTo>
                <a:lnTo>
                  <a:pt x="21480" y="21459"/>
                </a:lnTo>
                <a:lnTo>
                  <a:pt x="21372" y="21529"/>
                </a:lnTo>
                <a:lnTo>
                  <a:pt x="21372" y="21529"/>
                </a:lnTo>
                <a:close/>
                <a:moveTo>
                  <a:pt x="21588" y="140"/>
                </a:moveTo>
                <a:lnTo>
                  <a:pt x="21480" y="140"/>
                </a:lnTo>
                <a:lnTo>
                  <a:pt x="21372" y="70"/>
                </a:lnTo>
                <a:lnTo>
                  <a:pt x="21588" y="70"/>
                </a:lnTo>
                <a:lnTo>
                  <a:pt x="21588" y="140"/>
                </a:lnTo>
                <a:lnTo>
                  <a:pt x="21588" y="140"/>
                </a:lnTo>
                <a:close/>
                <a:moveTo>
                  <a:pt x="215" y="21529"/>
                </a:moveTo>
                <a:lnTo>
                  <a:pt x="107" y="21459"/>
                </a:lnTo>
                <a:lnTo>
                  <a:pt x="215" y="21459"/>
                </a:lnTo>
                <a:lnTo>
                  <a:pt x="215" y="21529"/>
                </a:lnTo>
                <a:lnTo>
                  <a:pt x="215" y="21529"/>
                </a:lnTo>
                <a:close/>
                <a:moveTo>
                  <a:pt x="21372" y="21529"/>
                </a:moveTo>
                <a:lnTo>
                  <a:pt x="215" y="21529"/>
                </a:lnTo>
                <a:lnTo>
                  <a:pt x="215" y="21459"/>
                </a:lnTo>
                <a:lnTo>
                  <a:pt x="21372" y="21459"/>
                </a:lnTo>
                <a:lnTo>
                  <a:pt x="21372" y="21529"/>
                </a:lnTo>
                <a:lnTo>
                  <a:pt x="21372" y="21529"/>
                </a:lnTo>
                <a:close/>
                <a:moveTo>
                  <a:pt x="21588" y="21529"/>
                </a:moveTo>
                <a:lnTo>
                  <a:pt x="21372" y="21529"/>
                </a:lnTo>
                <a:lnTo>
                  <a:pt x="21480" y="21459"/>
                </a:lnTo>
                <a:lnTo>
                  <a:pt x="21588" y="21459"/>
                </a:lnTo>
                <a:lnTo>
                  <a:pt x="21588" y="21529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38" name="曲线"/>
          <p:cNvSpPr/>
          <p:nvPr/>
        </p:nvSpPr>
        <p:spPr>
          <a:xfrm>
            <a:off x="6874764" y="3279647"/>
            <a:ext cx="2086610" cy="64198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87"/>
                </a:lnTo>
                <a:lnTo>
                  <a:pt x="0" y="2158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39" name="曲线"/>
          <p:cNvSpPr/>
          <p:nvPr/>
        </p:nvSpPr>
        <p:spPr>
          <a:xfrm>
            <a:off x="6862444" y="3267075"/>
            <a:ext cx="2112009" cy="6661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70" y="21600"/>
                </a:moveTo>
                <a:lnTo>
                  <a:pt x="129" y="21600"/>
                </a:lnTo>
                <a:lnTo>
                  <a:pt x="104" y="21592"/>
                </a:lnTo>
                <a:lnTo>
                  <a:pt x="0" y="21188"/>
                </a:lnTo>
                <a:lnTo>
                  <a:pt x="0" y="411"/>
                </a:lnTo>
                <a:lnTo>
                  <a:pt x="129" y="0"/>
                </a:lnTo>
                <a:lnTo>
                  <a:pt x="21470" y="0"/>
                </a:lnTo>
                <a:lnTo>
                  <a:pt x="21600" y="411"/>
                </a:lnTo>
                <a:lnTo>
                  <a:pt x="259" y="411"/>
                </a:lnTo>
                <a:lnTo>
                  <a:pt x="129" y="823"/>
                </a:lnTo>
                <a:lnTo>
                  <a:pt x="259" y="823"/>
                </a:lnTo>
                <a:lnTo>
                  <a:pt x="259" y="20776"/>
                </a:lnTo>
                <a:lnTo>
                  <a:pt x="129" y="20776"/>
                </a:lnTo>
                <a:lnTo>
                  <a:pt x="259" y="21188"/>
                </a:lnTo>
                <a:lnTo>
                  <a:pt x="21600" y="21188"/>
                </a:lnTo>
                <a:lnTo>
                  <a:pt x="21597" y="21268"/>
                </a:lnTo>
                <a:lnTo>
                  <a:pt x="21495" y="21592"/>
                </a:lnTo>
                <a:lnTo>
                  <a:pt x="21470" y="21600"/>
                </a:lnTo>
                <a:lnTo>
                  <a:pt x="21470" y="21600"/>
                </a:lnTo>
                <a:close/>
                <a:moveTo>
                  <a:pt x="259" y="823"/>
                </a:moveTo>
                <a:lnTo>
                  <a:pt x="129" y="823"/>
                </a:lnTo>
                <a:lnTo>
                  <a:pt x="259" y="411"/>
                </a:lnTo>
                <a:lnTo>
                  <a:pt x="259" y="823"/>
                </a:lnTo>
                <a:lnTo>
                  <a:pt x="259" y="823"/>
                </a:lnTo>
                <a:close/>
                <a:moveTo>
                  <a:pt x="21340" y="823"/>
                </a:moveTo>
                <a:lnTo>
                  <a:pt x="259" y="823"/>
                </a:lnTo>
                <a:lnTo>
                  <a:pt x="259" y="411"/>
                </a:lnTo>
                <a:lnTo>
                  <a:pt x="21340" y="411"/>
                </a:lnTo>
                <a:lnTo>
                  <a:pt x="21340" y="823"/>
                </a:lnTo>
                <a:lnTo>
                  <a:pt x="21340" y="823"/>
                </a:lnTo>
                <a:close/>
                <a:moveTo>
                  <a:pt x="21340" y="21188"/>
                </a:moveTo>
                <a:lnTo>
                  <a:pt x="21340" y="411"/>
                </a:lnTo>
                <a:lnTo>
                  <a:pt x="21470" y="823"/>
                </a:lnTo>
                <a:lnTo>
                  <a:pt x="21600" y="823"/>
                </a:lnTo>
                <a:lnTo>
                  <a:pt x="21600" y="20776"/>
                </a:lnTo>
                <a:lnTo>
                  <a:pt x="21470" y="20776"/>
                </a:lnTo>
                <a:lnTo>
                  <a:pt x="21340" y="21188"/>
                </a:lnTo>
                <a:lnTo>
                  <a:pt x="21340" y="21188"/>
                </a:lnTo>
                <a:close/>
                <a:moveTo>
                  <a:pt x="21600" y="823"/>
                </a:moveTo>
                <a:lnTo>
                  <a:pt x="21470" y="823"/>
                </a:lnTo>
                <a:lnTo>
                  <a:pt x="21340" y="411"/>
                </a:lnTo>
                <a:lnTo>
                  <a:pt x="21600" y="411"/>
                </a:lnTo>
                <a:lnTo>
                  <a:pt x="21600" y="823"/>
                </a:lnTo>
                <a:lnTo>
                  <a:pt x="21600" y="823"/>
                </a:lnTo>
                <a:close/>
                <a:moveTo>
                  <a:pt x="259" y="21188"/>
                </a:moveTo>
                <a:lnTo>
                  <a:pt x="129" y="20776"/>
                </a:lnTo>
                <a:lnTo>
                  <a:pt x="259" y="20776"/>
                </a:lnTo>
                <a:lnTo>
                  <a:pt x="259" y="21188"/>
                </a:lnTo>
                <a:lnTo>
                  <a:pt x="259" y="21188"/>
                </a:lnTo>
                <a:close/>
                <a:moveTo>
                  <a:pt x="21340" y="21188"/>
                </a:moveTo>
                <a:lnTo>
                  <a:pt x="259" y="21188"/>
                </a:lnTo>
                <a:lnTo>
                  <a:pt x="259" y="20776"/>
                </a:lnTo>
                <a:lnTo>
                  <a:pt x="21340" y="20776"/>
                </a:lnTo>
                <a:lnTo>
                  <a:pt x="21340" y="21188"/>
                </a:lnTo>
                <a:lnTo>
                  <a:pt x="21340" y="21188"/>
                </a:lnTo>
                <a:close/>
                <a:moveTo>
                  <a:pt x="21600" y="21188"/>
                </a:moveTo>
                <a:lnTo>
                  <a:pt x="21340" y="21188"/>
                </a:lnTo>
                <a:lnTo>
                  <a:pt x="21470" y="20776"/>
                </a:lnTo>
                <a:lnTo>
                  <a:pt x="21600" y="20776"/>
                </a:lnTo>
                <a:lnTo>
                  <a:pt x="21600" y="21188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40" name="矩形"/>
          <p:cNvSpPr/>
          <p:nvPr/>
        </p:nvSpPr>
        <p:spPr>
          <a:xfrm>
            <a:off x="6874764" y="3438525"/>
            <a:ext cx="2086610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35496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超过限值</a:t>
            </a:r>
            <a:r>
              <a:rPr lang="en-US" altLang="zh-CN" sz="1800" b="1" i="0" u="none" strike="noStrike" kern="1200" cap="none" spc="-5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30%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41" name="曲线"/>
          <p:cNvSpPr/>
          <p:nvPr/>
        </p:nvSpPr>
        <p:spPr>
          <a:xfrm>
            <a:off x="6874764" y="3921252"/>
            <a:ext cx="1830705" cy="6222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5" y="0"/>
                </a:lnTo>
                <a:lnTo>
                  <a:pt x="21595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42" name="曲线"/>
          <p:cNvSpPr/>
          <p:nvPr/>
        </p:nvSpPr>
        <p:spPr>
          <a:xfrm>
            <a:off x="6862444" y="3907790"/>
            <a:ext cx="1855470" cy="64833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52" y="21600"/>
                </a:moveTo>
                <a:lnTo>
                  <a:pt x="147" y="21600"/>
                </a:lnTo>
                <a:lnTo>
                  <a:pt x="119" y="21591"/>
                </a:lnTo>
                <a:lnTo>
                  <a:pt x="0" y="21176"/>
                </a:lnTo>
                <a:lnTo>
                  <a:pt x="0" y="423"/>
                </a:lnTo>
                <a:lnTo>
                  <a:pt x="147" y="0"/>
                </a:lnTo>
                <a:lnTo>
                  <a:pt x="21452" y="0"/>
                </a:lnTo>
                <a:lnTo>
                  <a:pt x="21600" y="423"/>
                </a:lnTo>
                <a:lnTo>
                  <a:pt x="295" y="423"/>
                </a:lnTo>
                <a:lnTo>
                  <a:pt x="147" y="846"/>
                </a:lnTo>
                <a:lnTo>
                  <a:pt x="295" y="846"/>
                </a:lnTo>
                <a:lnTo>
                  <a:pt x="295" y="20753"/>
                </a:lnTo>
                <a:lnTo>
                  <a:pt x="147" y="20753"/>
                </a:lnTo>
                <a:lnTo>
                  <a:pt x="295" y="21176"/>
                </a:lnTo>
                <a:lnTo>
                  <a:pt x="21600" y="21176"/>
                </a:lnTo>
                <a:lnTo>
                  <a:pt x="21597" y="21259"/>
                </a:lnTo>
                <a:lnTo>
                  <a:pt x="21480" y="21591"/>
                </a:lnTo>
                <a:lnTo>
                  <a:pt x="21452" y="21600"/>
                </a:lnTo>
                <a:lnTo>
                  <a:pt x="21452" y="21600"/>
                </a:lnTo>
                <a:close/>
                <a:moveTo>
                  <a:pt x="295" y="846"/>
                </a:moveTo>
                <a:lnTo>
                  <a:pt x="147" y="846"/>
                </a:lnTo>
                <a:lnTo>
                  <a:pt x="295" y="423"/>
                </a:lnTo>
                <a:lnTo>
                  <a:pt x="295" y="846"/>
                </a:lnTo>
                <a:lnTo>
                  <a:pt x="295" y="846"/>
                </a:lnTo>
                <a:close/>
                <a:moveTo>
                  <a:pt x="21304" y="846"/>
                </a:moveTo>
                <a:lnTo>
                  <a:pt x="295" y="846"/>
                </a:lnTo>
                <a:lnTo>
                  <a:pt x="295" y="423"/>
                </a:lnTo>
                <a:lnTo>
                  <a:pt x="21304" y="423"/>
                </a:lnTo>
                <a:lnTo>
                  <a:pt x="21304" y="846"/>
                </a:lnTo>
                <a:lnTo>
                  <a:pt x="21304" y="846"/>
                </a:lnTo>
                <a:close/>
                <a:moveTo>
                  <a:pt x="21304" y="21176"/>
                </a:moveTo>
                <a:lnTo>
                  <a:pt x="21304" y="423"/>
                </a:lnTo>
                <a:lnTo>
                  <a:pt x="21452" y="846"/>
                </a:lnTo>
                <a:lnTo>
                  <a:pt x="21600" y="846"/>
                </a:lnTo>
                <a:lnTo>
                  <a:pt x="21600" y="20753"/>
                </a:lnTo>
                <a:lnTo>
                  <a:pt x="21452" y="20753"/>
                </a:lnTo>
                <a:lnTo>
                  <a:pt x="21304" y="21176"/>
                </a:lnTo>
                <a:lnTo>
                  <a:pt x="21304" y="21176"/>
                </a:lnTo>
                <a:close/>
                <a:moveTo>
                  <a:pt x="21600" y="846"/>
                </a:moveTo>
                <a:lnTo>
                  <a:pt x="21452" y="846"/>
                </a:lnTo>
                <a:lnTo>
                  <a:pt x="21304" y="423"/>
                </a:lnTo>
                <a:lnTo>
                  <a:pt x="21600" y="423"/>
                </a:lnTo>
                <a:lnTo>
                  <a:pt x="21600" y="846"/>
                </a:lnTo>
                <a:lnTo>
                  <a:pt x="21600" y="846"/>
                </a:lnTo>
                <a:close/>
                <a:moveTo>
                  <a:pt x="295" y="21176"/>
                </a:moveTo>
                <a:lnTo>
                  <a:pt x="147" y="20753"/>
                </a:lnTo>
                <a:lnTo>
                  <a:pt x="295" y="20753"/>
                </a:lnTo>
                <a:lnTo>
                  <a:pt x="295" y="21176"/>
                </a:lnTo>
                <a:lnTo>
                  <a:pt x="295" y="21176"/>
                </a:lnTo>
                <a:close/>
                <a:moveTo>
                  <a:pt x="21304" y="21176"/>
                </a:moveTo>
                <a:lnTo>
                  <a:pt x="295" y="21176"/>
                </a:lnTo>
                <a:lnTo>
                  <a:pt x="295" y="20753"/>
                </a:lnTo>
                <a:lnTo>
                  <a:pt x="21304" y="20753"/>
                </a:lnTo>
                <a:lnTo>
                  <a:pt x="21304" y="21176"/>
                </a:lnTo>
                <a:lnTo>
                  <a:pt x="21304" y="21176"/>
                </a:lnTo>
                <a:close/>
                <a:moveTo>
                  <a:pt x="21600" y="21176"/>
                </a:moveTo>
                <a:lnTo>
                  <a:pt x="21304" y="21176"/>
                </a:lnTo>
                <a:lnTo>
                  <a:pt x="21452" y="20753"/>
                </a:lnTo>
                <a:lnTo>
                  <a:pt x="21600" y="20753"/>
                </a:lnTo>
                <a:lnTo>
                  <a:pt x="21600" y="21176"/>
                </a:lnTo>
                <a:close/>
              </a:path>
            </a:pathLst>
          </a:cu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43" name="矩形"/>
          <p:cNvSpPr/>
          <p:nvPr/>
        </p:nvSpPr>
        <p:spPr>
          <a:xfrm>
            <a:off x="6874764" y="4070350"/>
            <a:ext cx="1830705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22669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超过限值</a:t>
            </a:r>
            <a:r>
              <a:rPr lang="en-US" altLang="zh-CN" sz="1800" b="1" i="0" u="none" strike="noStrike" kern="1200" cap="none" spc="-5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20%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44" name="曲线"/>
          <p:cNvSpPr/>
          <p:nvPr/>
        </p:nvSpPr>
        <p:spPr>
          <a:xfrm>
            <a:off x="6874764" y="4543044"/>
            <a:ext cx="1541145" cy="6007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4" y="0"/>
                </a:lnTo>
                <a:lnTo>
                  <a:pt x="21594" y="21590"/>
                </a:lnTo>
                <a:lnTo>
                  <a:pt x="0" y="2159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45" name="曲线"/>
          <p:cNvSpPr/>
          <p:nvPr/>
        </p:nvSpPr>
        <p:spPr>
          <a:xfrm>
            <a:off x="6862444" y="4530725"/>
            <a:ext cx="1565274" cy="62610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24" y="21600"/>
                </a:moveTo>
                <a:lnTo>
                  <a:pt x="175" y="21600"/>
                </a:lnTo>
                <a:lnTo>
                  <a:pt x="141" y="21591"/>
                </a:lnTo>
                <a:lnTo>
                  <a:pt x="0" y="21161"/>
                </a:lnTo>
                <a:lnTo>
                  <a:pt x="0" y="438"/>
                </a:lnTo>
                <a:lnTo>
                  <a:pt x="175" y="0"/>
                </a:lnTo>
                <a:lnTo>
                  <a:pt x="21424" y="0"/>
                </a:lnTo>
                <a:lnTo>
                  <a:pt x="21600" y="438"/>
                </a:lnTo>
                <a:lnTo>
                  <a:pt x="350" y="438"/>
                </a:lnTo>
                <a:lnTo>
                  <a:pt x="175" y="876"/>
                </a:lnTo>
                <a:lnTo>
                  <a:pt x="350" y="876"/>
                </a:lnTo>
                <a:lnTo>
                  <a:pt x="350" y="20723"/>
                </a:lnTo>
                <a:lnTo>
                  <a:pt x="175" y="20723"/>
                </a:lnTo>
                <a:lnTo>
                  <a:pt x="350" y="21161"/>
                </a:lnTo>
                <a:lnTo>
                  <a:pt x="21600" y="21161"/>
                </a:lnTo>
                <a:lnTo>
                  <a:pt x="21596" y="21247"/>
                </a:lnTo>
                <a:lnTo>
                  <a:pt x="21458" y="21591"/>
                </a:lnTo>
                <a:lnTo>
                  <a:pt x="21424" y="21600"/>
                </a:lnTo>
                <a:lnTo>
                  <a:pt x="21424" y="21600"/>
                </a:lnTo>
                <a:close/>
                <a:moveTo>
                  <a:pt x="350" y="876"/>
                </a:moveTo>
                <a:lnTo>
                  <a:pt x="175" y="876"/>
                </a:lnTo>
                <a:lnTo>
                  <a:pt x="350" y="438"/>
                </a:lnTo>
                <a:lnTo>
                  <a:pt x="350" y="876"/>
                </a:lnTo>
                <a:lnTo>
                  <a:pt x="350" y="876"/>
                </a:lnTo>
                <a:close/>
                <a:moveTo>
                  <a:pt x="21249" y="876"/>
                </a:moveTo>
                <a:lnTo>
                  <a:pt x="350" y="876"/>
                </a:lnTo>
                <a:lnTo>
                  <a:pt x="350" y="438"/>
                </a:lnTo>
                <a:lnTo>
                  <a:pt x="21249" y="438"/>
                </a:lnTo>
                <a:lnTo>
                  <a:pt x="21249" y="876"/>
                </a:lnTo>
                <a:lnTo>
                  <a:pt x="21249" y="876"/>
                </a:lnTo>
                <a:close/>
                <a:moveTo>
                  <a:pt x="21249" y="21161"/>
                </a:moveTo>
                <a:lnTo>
                  <a:pt x="21249" y="438"/>
                </a:lnTo>
                <a:lnTo>
                  <a:pt x="21424" y="876"/>
                </a:lnTo>
                <a:lnTo>
                  <a:pt x="21600" y="876"/>
                </a:lnTo>
                <a:lnTo>
                  <a:pt x="21600" y="20723"/>
                </a:lnTo>
                <a:lnTo>
                  <a:pt x="21424" y="20723"/>
                </a:lnTo>
                <a:lnTo>
                  <a:pt x="21249" y="21161"/>
                </a:lnTo>
                <a:lnTo>
                  <a:pt x="21249" y="21161"/>
                </a:lnTo>
                <a:close/>
                <a:moveTo>
                  <a:pt x="21600" y="876"/>
                </a:moveTo>
                <a:lnTo>
                  <a:pt x="21424" y="876"/>
                </a:lnTo>
                <a:lnTo>
                  <a:pt x="21249" y="438"/>
                </a:lnTo>
                <a:lnTo>
                  <a:pt x="21600" y="438"/>
                </a:lnTo>
                <a:lnTo>
                  <a:pt x="21600" y="876"/>
                </a:lnTo>
                <a:lnTo>
                  <a:pt x="21600" y="876"/>
                </a:lnTo>
                <a:close/>
                <a:moveTo>
                  <a:pt x="350" y="21161"/>
                </a:moveTo>
                <a:lnTo>
                  <a:pt x="175" y="20723"/>
                </a:lnTo>
                <a:lnTo>
                  <a:pt x="350" y="20723"/>
                </a:lnTo>
                <a:lnTo>
                  <a:pt x="350" y="21161"/>
                </a:lnTo>
                <a:lnTo>
                  <a:pt x="350" y="21161"/>
                </a:lnTo>
                <a:close/>
                <a:moveTo>
                  <a:pt x="21249" y="21161"/>
                </a:moveTo>
                <a:lnTo>
                  <a:pt x="350" y="21161"/>
                </a:lnTo>
                <a:lnTo>
                  <a:pt x="350" y="20723"/>
                </a:lnTo>
                <a:lnTo>
                  <a:pt x="21249" y="20723"/>
                </a:lnTo>
                <a:lnTo>
                  <a:pt x="21249" y="21161"/>
                </a:lnTo>
                <a:lnTo>
                  <a:pt x="21249" y="21161"/>
                </a:lnTo>
                <a:close/>
                <a:moveTo>
                  <a:pt x="21600" y="21161"/>
                </a:moveTo>
                <a:lnTo>
                  <a:pt x="21249" y="21161"/>
                </a:lnTo>
                <a:lnTo>
                  <a:pt x="21424" y="20723"/>
                </a:lnTo>
                <a:lnTo>
                  <a:pt x="21600" y="20723"/>
                </a:lnTo>
                <a:lnTo>
                  <a:pt x="21600" y="21161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46" name="矩形"/>
          <p:cNvSpPr/>
          <p:nvPr/>
        </p:nvSpPr>
        <p:spPr>
          <a:xfrm>
            <a:off x="6874764" y="4544695"/>
            <a:ext cx="1541145" cy="54737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超过限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ctr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altLang="zh-CN" sz="1800" b="1" i="0" u="none" strike="noStrike" kern="1200" cap="none" spc="-5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10%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47" name="曲线"/>
          <p:cNvSpPr/>
          <p:nvPr/>
        </p:nvSpPr>
        <p:spPr>
          <a:xfrm>
            <a:off x="6874764" y="5143500"/>
            <a:ext cx="1247139" cy="5486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1" y="0"/>
                </a:lnTo>
                <a:lnTo>
                  <a:pt x="2159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48" name="曲线"/>
          <p:cNvSpPr/>
          <p:nvPr/>
        </p:nvSpPr>
        <p:spPr>
          <a:xfrm>
            <a:off x="6862444" y="5131433"/>
            <a:ext cx="1271905" cy="5734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84" y="21600"/>
                </a:moveTo>
                <a:lnTo>
                  <a:pt x="215" y="21600"/>
                </a:lnTo>
                <a:lnTo>
                  <a:pt x="173" y="21590"/>
                </a:lnTo>
                <a:lnTo>
                  <a:pt x="0" y="21121"/>
                </a:lnTo>
                <a:lnTo>
                  <a:pt x="0" y="478"/>
                </a:lnTo>
                <a:lnTo>
                  <a:pt x="215" y="0"/>
                </a:lnTo>
                <a:lnTo>
                  <a:pt x="21384" y="0"/>
                </a:lnTo>
                <a:lnTo>
                  <a:pt x="21600" y="478"/>
                </a:lnTo>
                <a:lnTo>
                  <a:pt x="431" y="478"/>
                </a:lnTo>
                <a:lnTo>
                  <a:pt x="215" y="956"/>
                </a:lnTo>
                <a:lnTo>
                  <a:pt x="431" y="956"/>
                </a:lnTo>
                <a:lnTo>
                  <a:pt x="431" y="20643"/>
                </a:lnTo>
                <a:lnTo>
                  <a:pt x="215" y="20643"/>
                </a:lnTo>
                <a:lnTo>
                  <a:pt x="431" y="21121"/>
                </a:lnTo>
                <a:lnTo>
                  <a:pt x="21600" y="21121"/>
                </a:lnTo>
                <a:lnTo>
                  <a:pt x="21595" y="21214"/>
                </a:lnTo>
                <a:lnTo>
                  <a:pt x="21426" y="21590"/>
                </a:lnTo>
                <a:lnTo>
                  <a:pt x="21384" y="21600"/>
                </a:lnTo>
                <a:lnTo>
                  <a:pt x="21384" y="21600"/>
                </a:lnTo>
                <a:close/>
                <a:moveTo>
                  <a:pt x="431" y="956"/>
                </a:moveTo>
                <a:lnTo>
                  <a:pt x="215" y="956"/>
                </a:lnTo>
                <a:lnTo>
                  <a:pt x="431" y="478"/>
                </a:lnTo>
                <a:lnTo>
                  <a:pt x="431" y="956"/>
                </a:lnTo>
                <a:lnTo>
                  <a:pt x="431" y="956"/>
                </a:lnTo>
                <a:close/>
                <a:moveTo>
                  <a:pt x="21168" y="956"/>
                </a:moveTo>
                <a:lnTo>
                  <a:pt x="431" y="956"/>
                </a:lnTo>
                <a:lnTo>
                  <a:pt x="431" y="478"/>
                </a:lnTo>
                <a:lnTo>
                  <a:pt x="21168" y="478"/>
                </a:lnTo>
                <a:lnTo>
                  <a:pt x="21168" y="956"/>
                </a:lnTo>
                <a:lnTo>
                  <a:pt x="21168" y="956"/>
                </a:lnTo>
                <a:close/>
                <a:moveTo>
                  <a:pt x="21168" y="21121"/>
                </a:moveTo>
                <a:lnTo>
                  <a:pt x="21168" y="478"/>
                </a:lnTo>
                <a:lnTo>
                  <a:pt x="21384" y="956"/>
                </a:lnTo>
                <a:lnTo>
                  <a:pt x="21600" y="956"/>
                </a:lnTo>
                <a:lnTo>
                  <a:pt x="21600" y="20643"/>
                </a:lnTo>
                <a:lnTo>
                  <a:pt x="21384" y="20643"/>
                </a:lnTo>
                <a:lnTo>
                  <a:pt x="21168" y="21121"/>
                </a:lnTo>
                <a:lnTo>
                  <a:pt x="21168" y="21121"/>
                </a:lnTo>
                <a:close/>
                <a:moveTo>
                  <a:pt x="21600" y="956"/>
                </a:moveTo>
                <a:lnTo>
                  <a:pt x="21384" y="956"/>
                </a:lnTo>
                <a:lnTo>
                  <a:pt x="21168" y="478"/>
                </a:lnTo>
                <a:lnTo>
                  <a:pt x="21600" y="478"/>
                </a:lnTo>
                <a:lnTo>
                  <a:pt x="21600" y="956"/>
                </a:lnTo>
                <a:lnTo>
                  <a:pt x="21600" y="956"/>
                </a:lnTo>
                <a:close/>
                <a:moveTo>
                  <a:pt x="431" y="21121"/>
                </a:moveTo>
                <a:lnTo>
                  <a:pt x="215" y="20643"/>
                </a:lnTo>
                <a:lnTo>
                  <a:pt x="431" y="20643"/>
                </a:lnTo>
                <a:lnTo>
                  <a:pt x="431" y="21121"/>
                </a:lnTo>
                <a:lnTo>
                  <a:pt x="431" y="21121"/>
                </a:lnTo>
                <a:close/>
                <a:moveTo>
                  <a:pt x="21168" y="21121"/>
                </a:moveTo>
                <a:lnTo>
                  <a:pt x="431" y="21121"/>
                </a:lnTo>
                <a:lnTo>
                  <a:pt x="431" y="20643"/>
                </a:lnTo>
                <a:lnTo>
                  <a:pt x="21168" y="20643"/>
                </a:lnTo>
                <a:lnTo>
                  <a:pt x="21168" y="21121"/>
                </a:lnTo>
                <a:lnTo>
                  <a:pt x="21168" y="21121"/>
                </a:lnTo>
                <a:close/>
                <a:moveTo>
                  <a:pt x="21600" y="21121"/>
                </a:moveTo>
                <a:lnTo>
                  <a:pt x="21168" y="21121"/>
                </a:lnTo>
                <a:lnTo>
                  <a:pt x="21384" y="20643"/>
                </a:lnTo>
                <a:lnTo>
                  <a:pt x="21600" y="20643"/>
                </a:lnTo>
                <a:lnTo>
                  <a:pt x="21600" y="21121"/>
                </a:lnTo>
                <a:close/>
              </a:path>
            </a:pathLst>
          </a:custGeom>
          <a:solidFill>
            <a:srgbClr val="548ED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49" name="矩形"/>
          <p:cNvSpPr/>
          <p:nvPr/>
        </p:nvSpPr>
        <p:spPr>
          <a:xfrm>
            <a:off x="6874764" y="5255259"/>
            <a:ext cx="124713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6319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达到限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50" name="曲线"/>
          <p:cNvSpPr/>
          <p:nvPr/>
        </p:nvSpPr>
        <p:spPr>
          <a:xfrm>
            <a:off x="9001011" y="3244532"/>
            <a:ext cx="288290" cy="128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059" y="427"/>
                </a:moveTo>
                <a:lnTo>
                  <a:pt x="0" y="427"/>
                </a:lnTo>
                <a:lnTo>
                  <a:pt x="17" y="0"/>
                </a:lnTo>
                <a:lnTo>
                  <a:pt x="9306" y="0"/>
                </a:lnTo>
                <a:lnTo>
                  <a:pt x="9373" y="213"/>
                </a:lnTo>
                <a:lnTo>
                  <a:pt x="10994" y="213"/>
                </a:lnTo>
                <a:lnTo>
                  <a:pt x="11059" y="427"/>
                </a:lnTo>
                <a:lnTo>
                  <a:pt x="11059" y="427"/>
                </a:lnTo>
                <a:close/>
                <a:moveTo>
                  <a:pt x="9190" y="641"/>
                </a:moveTo>
                <a:lnTo>
                  <a:pt x="8277" y="641"/>
                </a:lnTo>
                <a:lnTo>
                  <a:pt x="7687" y="427"/>
                </a:lnTo>
                <a:lnTo>
                  <a:pt x="9189" y="427"/>
                </a:lnTo>
                <a:lnTo>
                  <a:pt x="9190" y="641"/>
                </a:lnTo>
                <a:lnTo>
                  <a:pt x="9190" y="641"/>
                </a:lnTo>
                <a:close/>
                <a:moveTo>
                  <a:pt x="9190" y="430"/>
                </a:moveTo>
                <a:lnTo>
                  <a:pt x="9189" y="427"/>
                </a:lnTo>
                <a:lnTo>
                  <a:pt x="9190" y="430"/>
                </a:lnTo>
                <a:lnTo>
                  <a:pt x="9190" y="430"/>
                </a:lnTo>
                <a:close/>
                <a:moveTo>
                  <a:pt x="11331" y="641"/>
                </a:moveTo>
                <a:lnTo>
                  <a:pt x="9273" y="641"/>
                </a:lnTo>
                <a:lnTo>
                  <a:pt x="9190" y="427"/>
                </a:lnTo>
                <a:lnTo>
                  <a:pt x="11331" y="427"/>
                </a:lnTo>
                <a:lnTo>
                  <a:pt x="11331" y="641"/>
                </a:lnTo>
                <a:lnTo>
                  <a:pt x="11331" y="641"/>
                </a:lnTo>
                <a:close/>
                <a:moveTo>
                  <a:pt x="9203" y="641"/>
                </a:moveTo>
                <a:lnTo>
                  <a:pt x="9190" y="442"/>
                </a:lnTo>
                <a:lnTo>
                  <a:pt x="9190" y="430"/>
                </a:lnTo>
                <a:lnTo>
                  <a:pt x="9203" y="641"/>
                </a:lnTo>
                <a:lnTo>
                  <a:pt x="9203" y="641"/>
                </a:lnTo>
                <a:close/>
                <a:moveTo>
                  <a:pt x="9273" y="641"/>
                </a:moveTo>
                <a:lnTo>
                  <a:pt x="9203" y="641"/>
                </a:lnTo>
                <a:lnTo>
                  <a:pt x="9191" y="430"/>
                </a:lnTo>
                <a:lnTo>
                  <a:pt x="9273" y="641"/>
                </a:lnTo>
                <a:lnTo>
                  <a:pt x="9273" y="641"/>
                </a:lnTo>
                <a:close/>
                <a:moveTo>
                  <a:pt x="11331" y="10479"/>
                </a:moveTo>
                <a:lnTo>
                  <a:pt x="9190" y="10479"/>
                </a:lnTo>
                <a:lnTo>
                  <a:pt x="9190" y="442"/>
                </a:lnTo>
                <a:lnTo>
                  <a:pt x="9203" y="641"/>
                </a:lnTo>
                <a:lnTo>
                  <a:pt x="11331" y="641"/>
                </a:lnTo>
                <a:lnTo>
                  <a:pt x="11331" y="10265"/>
                </a:lnTo>
                <a:lnTo>
                  <a:pt x="11249" y="10265"/>
                </a:lnTo>
                <a:lnTo>
                  <a:pt x="11331" y="10479"/>
                </a:lnTo>
                <a:lnTo>
                  <a:pt x="11331" y="10479"/>
                </a:lnTo>
                <a:close/>
                <a:moveTo>
                  <a:pt x="11331" y="10476"/>
                </a:moveTo>
                <a:lnTo>
                  <a:pt x="11249" y="10265"/>
                </a:lnTo>
                <a:lnTo>
                  <a:pt x="11319" y="10265"/>
                </a:lnTo>
                <a:lnTo>
                  <a:pt x="11331" y="10476"/>
                </a:lnTo>
                <a:lnTo>
                  <a:pt x="11331" y="10476"/>
                </a:lnTo>
                <a:close/>
                <a:moveTo>
                  <a:pt x="11331" y="10476"/>
                </a:moveTo>
                <a:lnTo>
                  <a:pt x="11319" y="10265"/>
                </a:lnTo>
                <a:lnTo>
                  <a:pt x="11331" y="10463"/>
                </a:lnTo>
                <a:lnTo>
                  <a:pt x="11331" y="10476"/>
                </a:lnTo>
                <a:lnTo>
                  <a:pt x="11331" y="10476"/>
                </a:lnTo>
                <a:close/>
                <a:moveTo>
                  <a:pt x="11331" y="10463"/>
                </a:moveTo>
                <a:lnTo>
                  <a:pt x="11319" y="10265"/>
                </a:lnTo>
                <a:lnTo>
                  <a:pt x="11331" y="10265"/>
                </a:lnTo>
                <a:lnTo>
                  <a:pt x="11331" y="10463"/>
                </a:lnTo>
                <a:lnTo>
                  <a:pt x="11331" y="10463"/>
                </a:lnTo>
                <a:close/>
                <a:moveTo>
                  <a:pt x="12295" y="10479"/>
                </a:moveTo>
                <a:lnTo>
                  <a:pt x="11332" y="10479"/>
                </a:lnTo>
                <a:lnTo>
                  <a:pt x="11331" y="10265"/>
                </a:lnTo>
                <a:lnTo>
                  <a:pt x="11781" y="10265"/>
                </a:lnTo>
                <a:lnTo>
                  <a:pt x="12295" y="10479"/>
                </a:lnTo>
                <a:lnTo>
                  <a:pt x="12295" y="10479"/>
                </a:lnTo>
                <a:close/>
                <a:moveTo>
                  <a:pt x="11332" y="10479"/>
                </a:moveTo>
                <a:lnTo>
                  <a:pt x="11331" y="10476"/>
                </a:lnTo>
                <a:lnTo>
                  <a:pt x="11332" y="10479"/>
                </a:lnTo>
                <a:lnTo>
                  <a:pt x="11332" y="10479"/>
                </a:lnTo>
                <a:close/>
                <a:moveTo>
                  <a:pt x="14673" y="10693"/>
                </a:moveTo>
                <a:lnTo>
                  <a:pt x="9528" y="10693"/>
                </a:lnTo>
                <a:lnTo>
                  <a:pt x="9463" y="10479"/>
                </a:lnTo>
                <a:lnTo>
                  <a:pt x="15541" y="10479"/>
                </a:lnTo>
                <a:lnTo>
                  <a:pt x="14673" y="10693"/>
                </a:lnTo>
                <a:lnTo>
                  <a:pt x="14673" y="10693"/>
                </a:lnTo>
                <a:close/>
                <a:moveTo>
                  <a:pt x="20505" y="11120"/>
                </a:moveTo>
                <a:lnTo>
                  <a:pt x="19439" y="11120"/>
                </a:lnTo>
                <a:lnTo>
                  <a:pt x="18401" y="10906"/>
                </a:lnTo>
                <a:lnTo>
                  <a:pt x="11149" y="10906"/>
                </a:lnTo>
                <a:lnTo>
                  <a:pt x="10717" y="10693"/>
                </a:lnTo>
                <a:lnTo>
                  <a:pt x="14673" y="10693"/>
                </a:lnTo>
                <a:lnTo>
                  <a:pt x="15541" y="10479"/>
                </a:lnTo>
                <a:lnTo>
                  <a:pt x="20505" y="10479"/>
                </a:lnTo>
                <a:lnTo>
                  <a:pt x="20505" y="11120"/>
                </a:lnTo>
                <a:lnTo>
                  <a:pt x="20505" y="11120"/>
                </a:lnTo>
                <a:close/>
                <a:moveTo>
                  <a:pt x="20522" y="11120"/>
                </a:moveTo>
                <a:lnTo>
                  <a:pt x="20505" y="11120"/>
                </a:lnTo>
                <a:lnTo>
                  <a:pt x="20505" y="10479"/>
                </a:lnTo>
                <a:lnTo>
                  <a:pt x="21147" y="10479"/>
                </a:lnTo>
                <a:lnTo>
                  <a:pt x="21312" y="10693"/>
                </a:lnTo>
                <a:lnTo>
                  <a:pt x="21579" y="10693"/>
                </a:lnTo>
                <a:lnTo>
                  <a:pt x="21579" y="10906"/>
                </a:lnTo>
                <a:lnTo>
                  <a:pt x="20744" y="10906"/>
                </a:lnTo>
                <a:lnTo>
                  <a:pt x="20522" y="11120"/>
                </a:lnTo>
                <a:lnTo>
                  <a:pt x="20522" y="11120"/>
                </a:lnTo>
                <a:close/>
                <a:moveTo>
                  <a:pt x="11149" y="10906"/>
                </a:moveTo>
                <a:lnTo>
                  <a:pt x="10278" y="10906"/>
                </a:lnTo>
                <a:lnTo>
                  <a:pt x="10623" y="10693"/>
                </a:lnTo>
                <a:lnTo>
                  <a:pt x="10717" y="10693"/>
                </a:lnTo>
                <a:lnTo>
                  <a:pt x="11149" y="10906"/>
                </a:lnTo>
                <a:lnTo>
                  <a:pt x="11149" y="10906"/>
                </a:lnTo>
                <a:close/>
                <a:moveTo>
                  <a:pt x="19439" y="11120"/>
                </a:moveTo>
                <a:lnTo>
                  <a:pt x="9340" y="11120"/>
                </a:lnTo>
                <a:lnTo>
                  <a:pt x="9396" y="10906"/>
                </a:lnTo>
                <a:lnTo>
                  <a:pt x="18401" y="10906"/>
                </a:lnTo>
                <a:lnTo>
                  <a:pt x="19439" y="11120"/>
                </a:lnTo>
                <a:lnTo>
                  <a:pt x="19439" y="11120"/>
                </a:lnTo>
                <a:close/>
                <a:moveTo>
                  <a:pt x="11319" y="21172"/>
                </a:moveTo>
                <a:lnTo>
                  <a:pt x="7065" y="21172"/>
                </a:lnTo>
                <a:lnTo>
                  <a:pt x="7727" y="20958"/>
                </a:lnTo>
                <a:lnTo>
                  <a:pt x="9190" y="20958"/>
                </a:lnTo>
                <a:lnTo>
                  <a:pt x="9190" y="11120"/>
                </a:lnTo>
                <a:lnTo>
                  <a:pt x="11288" y="11120"/>
                </a:lnTo>
                <a:lnTo>
                  <a:pt x="11165" y="11334"/>
                </a:lnTo>
                <a:lnTo>
                  <a:pt x="11331" y="11334"/>
                </a:lnTo>
                <a:lnTo>
                  <a:pt x="11331" y="20958"/>
                </a:lnTo>
                <a:lnTo>
                  <a:pt x="11319" y="21172"/>
                </a:lnTo>
                <a:lnTo>
                  <a:pt x="11319" y="21172"/>
                </a:lnTo>
                <a:close/>
                <a:moveTo>
                  <a:pt x="11249" y="11334"/>
                </a:moveTo>
                <a:lnTo>
                  <a:pt x="11165" y="11334"/>
                </a:lnTo>
                <a:lnTo>
                  <a:pt x="11288" y="11120"/>
                </a:lnTo>
                <a:lnTo>
                  <a:pt x="11249" y="11334"/>
                </a:lnTo>
                <a:lnTo>
                  <a:pt x="11249" y="11334"/>
                </a:lnTo>
                <a:close/>
                <a:moveTo>
                  <a:pt x="11249" y="11334"/>
                </a:moveTo>
                <a:lnTo>
                  <a:pt x="11288" y="11120"/>
                </a:lnTo>
                <a:lnTo>
                  <a:pt x="11331" y="11120"/>
                </a:lnTo>
                <a:lnTo>
                  <a:pt x="11249" y="11334"/>
                </a:lnTo>
                <a:lnTo>
                  <a:pt x="11249" y="11334"/>
                </a:lnTo>
                <a:close/>
                <a:moveTo>
                  <a:pt x="11417" y="11334"/>
                </a:moveTo>
                <a:lnTo>
                  <a:pt x="11331" y="11334"/>
                </a:lnTo>
                <a:lnTo>
                  <a:pt x="11332" y="11120"/>
                </a:lnTo>
                <a:lnTo>
                  <a:pt x="11848" y="11120"/>
                </a:lnTo>
                <a:lnTo>
                  <a:pt x="11417" y="11334"/>
                </a:lnTo>
                <a:lnTo>
                  <a:pt x="11417" y="11334"/>
                </a:lnTo>
                <a:close/>
                <a:moveTo>
                  <a:pt x="11331" y="11334"/>
                </a:moveTo>
                <a:lnTo>
                  <a:pt x="11249" y="11334"/>
                </a:lnTo>
                <a:lnTo>
                  <a:pt x="11331" y="11123"/>
                </a:lnTo>
                <a:lnTo>
                  <a:pt x="11331" y="11334"/>
                </a:lnTo>
                <a:lnTo>
                  <a:pt x="11331" y="11334"/>
                </a:lnTo>
                <a:close/>
                <a:moveTo>
                  <a:pt x="8152" y="21600"/>
                </a:moveTo>
                <a:lnTo>
                  <a:pt x="17" y="21600"/>
                </a:lnTo>
                <a:lnTo>
                  <a:pt x="0" y="21172"/>
                </a:lnTo>
                <a:lnTo>
                  <a:pt x="10873" y="21172"/>
                </a:lnTo>
                <a:lnTo>
                  <a:pt x="10783" y="21386"/>
                </a:lnTo>
                <a:lnTo>
                  <a:pt x="8743" y="21386"/>
                </a:lnTo>
                <a:lnTo>
                  <a:pt x="8152" y="21600"/>
                </a:lnTo>
                <a:close/>
              </a:path>
            </a:pathLst>
          </a:custGeom>
          <a:solidFill>
            <a:srgbClr val="497DBA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51" name="曲线"/>
          <p:cNvSpPr/>
          <p:nvPr/>
        </p:nvSpPr>
        <p:spPr>
          <a:xfrm>
            <a:off x="9001011" y="4508817"/>
            <a:ext cx="288290" cy="128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059" y="427"/>
                </a:moveTo>
                <a:lnTo>
                  <a:pt x="0" y="427"/>
                </a:lnTo>
                <a:lnTo>
                  <a:pt x="17" y="0"/>
                </a:lnTo>
                <a:lnTo>
                  <a:pt x="9306" y="0"/>
                </a:lnTo>
                <a:lnTo>
                  <a:pt x="9373" y="213"/>
                </a:lnTo>
                <a:lnTo>
                  <a:pt x="10994" y="213"/>
                </a:lnTo>
                <a:lnTo>
                  <a:pt x="11059" y="427"/>
                </a:lnTo>
                <a:lnTo>
                  <a:pt x="11059" y="427"/>
                </a:lnTo>
                <a:close/>
                <a:moveTo>
                  <a:pt x="9190" y="641"/>
                </a:moveTo>
                <a:lnTo>
                  <a:pt x="8277" y="641"/>
                </a:lnTo>
                <a:lnTo>
                  <a:pt x="7687" y="427"/>
                </a:lnTo>
                <a:lnTo>
                  <a:pt x="9189" y="427"/>
                </a:lnTo>
                <a:lnTo>
                  <a:pt x="9190" y="641"/>
                </a:lnTo>
                <a:lnTo>
                  <a:pt x="9190" y="641"/>
                </a:lnTo>
                <a:close/>
                <a:moveTo>
                  <a:pt x="9190" y="430"/>
                </a:moveTo>
                <a:lnTo>
                  <a:pt x="9189" y="427"/>
                </a:lnTo>
                <a:lnTo>
                  <a:pt x="9190" y="430"/>
                </a:lnTo>
                <a:lnTo>
                  <a:pt x="9190" y="430"/>
                </a:lnTo>
                <a:close/>
                <a:moveTo>
                  <a:pt x="11331" y="641"/>
                </a:moveTo>
                <a:lnTo>
                  <a:pt x="9273" y="641"/>
                </a:lnTo>
                <a:lnTo>
                  <a:pt x="9190" y="427"/>
                </a:lnTo>
                <a:lnTo>
                  <a:pt x="11331" y="427"/>
                </a:lnTo>
                <a:lnTo>
                  <a:pt x="11331" y="641"/>
                </a:lnTo>
                <a:lnTo>
                  <a:pt x="11331" y="641"/>
                </a:lnTo>
                <a:close/>
                <a:moveTo>
                  <a:pt x="9203" y="641"/>
                </a:moveTo>
                <a:lnTo>
                  <a:pt x="9190" y="442"/>
                </a:lnTo>
                <a:lnTo>
                  <a:pt x="9190" y="430"/>
                </a:lnTo>
                <a:lnTo>
                  <a:pt x="9203" y="641"/>
                </a:lnTo>
                <a:lnTo>
                  <a:pt x="9203" y="641"/>
                </a:lnTo>
                <a:close/>
                <a:moveTo>
                  <a:pt x="9273" y="641"/>
                </a:moveTo>
                <a:lnTo>
                  <a:pt x="9203" y="641"/>
                </a:lnTo>
                <a:lnTo>
                  <a:pt x="9191" y="430"/>
                </a:lnTo>
                <a:lnTo>
                  <a:pt x="9273" y="641"/>
                </a:lnTo>
                <a:lnTo>
                  <a:pt x="9273" y="641"/>
                </a:lnTo>
                <a:close/>
                <a:moveTo>
                  <a:pt x="11331" y="10479"/>
                </a:moveTo>
                <a:lnTo>
                  <a:pt x="9190" y="10479"/>
                </a:lnTo>
                <a:lnTo>
                  <a:pt x="9190" y="442"/>
                </a:lnTo>
                <a:lnTo>
                  <a:pt x="9203" y="641"/>
                </a:lnTo>
                <a:lnTo>
                  <a:pt x="11331" y="641"/>
                </a:lnTo>
                <a:lnTo>
                  <a:pt x="11331" y="10265"/>
                </a:lnTo>
                <a:lnTo>
                  <a:pt x="11249" y="10265"/>
                </a:lnTo>
                <a:lnTo>
                  <a:pt x="11331" y="10479"/>
                </a:lnTo>
                <a:lnTo>
                  <a:pt x="11331" y="10479"/>
                </a:lnTo>
                <a:close/>
                <a:moveTo>
                  <a:pt x="11331" y="10476"/>
                </a:moveTo>
                <a:lnTo>
                  <a:pt x="11249" y="10265"/>
                </a:lnTo>
                <a:lnTo>
                  <a:pt x="11319" y="10265"/>
                </a:lnTo>
                <a:lnTo>
                  <a:pt x="11331" y="10476"/>
                </a:lnTo>
                <a:lnTo>
                  <a:pt x="11331" y="10476"/>
                </a:lnTo>
                <a:close/>
                <a:moveTo>
                  <a:pt x="11331" y="10476"/>
                </a:moveTo>
                <a:lnTo>
                  <a:pt x="11319" y="10265"/>
                </a:lnTo>
                <a:lnTo>
                  <a:pt x="11331" y="10463"/>
                </a:lnTo>
                <a:lnTo>
                  <a:pt x="11331" y="10476"/>
                </a:lnTo>
                <a:lnTo>
                  <a:pt x="11331" y="10476"/>
                </a:lnTo>
                <a:close/>
                <a:moveTo>
                  <a:pt x="11331" y="10463"/>
                </a:moveTo>
                <a:lnTo>
                  <a:pt x="11319" y="10265"/>
                </a:lnTo>
                <a:lnTo>
                  <a:pt x="11331" y="10265"/>
                </a:lnTo>
                <a:lnTo>
                  <a:pt x="11331" y="10463"/>
                </a:lnTo>
                <a:lnTo>
                  <a:pt x="11331" y="10463"/>
                </a:lnTo>
                <a:close/>
                <a:moveTo>
                  <a:pt x="12295" y="10479"/>
                </a:moveTo>
                <a:lnTo>
                  <a:pt x="11332" y="10479"/>
                </a:lnTo>
                <a:lnTo>
                  <a:pt x="11331" y="10265"/>
                </a:lnTo>
                <a:lnTo>
                  <a:pt x="11781" y="10265"/>
                </a:lnTo>
                <a:lnTo>
                  <a:pt x="12295" y="10479"/>
                </a:lnTo>
                <a:lnTo>
                  <a:pt x="12295" y="10479"/>
                </a:lnTo>
                <a:close/>
                <a:moveTo>
                  <a:pt x="11332" y="10479"/>
                </a:moveTo>
                <a:lnTo>
                  <a:pt x="11331" y="10476"/>
                </a:lnTo>
                <a:lnTo>
                  <a:pt x="11332" y="10479"/>
                </a:lnTo>
                <a:lnTo>
                  <a:pt x="11332" y="10479"/>
                </a:lnTo>
                <a:close/>
                <a:moveTo>
                  <a:pt x="14673" y="10693"/>
                </a:moveTo>
                <a:lnTo>
                  <a:pt x="9528" y="10693"/>
                </a:lnTo>
                <a:lnTo>
                  <a:pt x="9463" y="10479"/>
                </a:lnTo>
                <a:lnTo>
                  <a:pt x="15541" y="10479"/>
                </a:lnTo>
                <a:lnTo>
                  <a:pt x="14673" y="10693"/>
                </a:lnTo>
                <a:lnTo>
                  <a:pt x="14673" y="10693"/>
                </a:lnTo>
                <a:close/>
                <a:moveTo>
                  <a:pt x="20505" y="11120"/>
                </a:moveTo>
                <a:lnTo>
                  <a:pt x="19439" y="11120"/>
                </a:lnTo>
                <a:lnTo>
                  <a:pt x="18401" y="10906"/>
                </a:lnTo>
                <a:lnTo>
                  <a:pt x="11149" y="10906"/>
                </a:lnTo>
                <a:lnTo>
                  <a:pt x="10717" y="10693"/>
                </a:lnTo>
                <a:lnTo>
                  <a:pt x="14673" y="10693"/>
                </a:lnTo>
                <a:lnTo>
                  <a:pt x="15541" y="10479"/>
                </a:lnTo>
                <a:lnTo>
                  <a:pt x="20505" y="10479"/>
                </a:lnTo>
                <a:lnTo>
                  <a:pt x="20505" y="11120"/>
                </a:lnTo>
                <a:lnTo>
                  <a:pt x="20505" y="11120"/>
                </a:lnTo>
                <a:close/>
                <a:moveTo>
                  <a:pt x="20522" y="11120"/>
                </a:moveTo>
                <a:lnTo>
                  <a:pt x="20505" y="11120"/>
                </a:lnTo>
                <a:lnTo>
                  <a:pt x="20505" y="10479"/>
                </a:lnTo>
                <a:lnTo>
                  <a:pt x="21147" y="10479"/>
                </a:lnTo>
                <a:lnTo>
                  <a:pt x="21312" y="10693"/>
                </a:lnTo>
                <a:lnTo>
                  <a:pt x="21579" y="10693"/>
                </a:lnTo>
                <a:lnTo>
                  <a:pt x="21579" y="10906"/>
                </a:lnTo>
                <a:lnTo>
                  <a:pt x="20744" y="10906"/>
                </a:lnTo>
                <a:lnTo>
                  <a:pt x="20522" y="11120"/>
                </a:lnTo>
                <a:lnTo>
                  <a:pt x="20522" y="11120"/>
                </a:lnTo>
                <a:close/>
                <a:moveTo>
                  <a:pt x="11149" y="10906"/>
                </a:moveTo>
                <a:lnTo>
                  <a:pt x="10278" y="10906"/>
                </a:lnTo>
                <a:lnTo>
                  <a:pt x="10623" y="10693"/>
                </a:lnTo>
                <a:lnTo>
                  <a:pt x="10717" y="10693"/>
                </a:lnTo>
                <a:lnTo>
                  <a:pt x="11149" y="10906"/>
                </a:lnTo>
                <a:lnTo>
                  <a:pt x="11149" y="10906"/>
                </a:lnTo>
                <a:close/>
                <a:moveTo>
                  <a:pt x="19439" y="11120"/>
                </a:moveTo>
                <a:lnTo>
                  <a:pt x="9340" y="11120"/>
                </a:lnTo>
                <a:lnTo>
                  <a:pt x="9396" y="10906"/>
                </a:lnTo>
                <a:lnTo>
                  <a:pt x="18401" y="10906"/>
                </a:lnTo>
                <a:lnTo>
                  <a:pt x="19439" y="11120"/>
                </a:lnTo>
                <a:lnTo>
                  <a:pt x="19439" y="11120"/>
                </a:lnTo>
                <a:close/>
                <a:moveTo>
                  <a:pt x="11319" y="21172"/>
                </a:moveTo>
                <a:lnTo>
                  <a:pt x="7065" y="21172"/>
                </a:lnTo>
                <a:lnTo>
                  <a:pt x="7727" y="20958"/>
                </a:lnTo>
                <a:lnTo>
                  <a:pt x="9190" y="20958"/>
                </a:lnTo>
                <a:lnTo>
                  <a:pt x="9190" y="11120"/>
                </a:lnTo>
                <a:lnTo>
                  <a:pt x="11288" y="11120"/>
                </a:lnTo>
                <a:lnTo>
                  <a:pt x="11165" y="11334"/>
                </a:lnTo>
                <a:lnTo>
                  <a:pt x="11331" y="11334"/>
                </a:lnTo>
                <a:lnTo>
                  <a:pt x="11331" y="20958"/>
                </a:lnTo>
                <a:lnTo>
                  <a:pt x="11319" y="21172"/>
                </a:lnTo>
                <a:lnTo>
                  <a:pt x="11319" y="21172"/>
                </a:lnTo>
                <a:close/>
                <a:moveTo>
                  <a:pt x="11249" y="11334"/>
                </a:moveTo>
                <a:lnTo>
                  <a:pt x="11165" y="11334"/>
                </a:lnTo>
                <a:lnTo>
                  <a:pt x="11288" y="11120"/>
                </a:lnTo>
                <a:lnTo>
                  <a:pt x="11249" y="11334"/>
                </a:lnTo>
                <a:lnTo>
                  <a:pt x="11249" y="11334"/>
                </a:lnTo>
                <a:close/>
                <a:moveTo>
                  <a:pt x="11249" y="11334"/>
                </a:moveTo>
                <a:lnTo>
                  <a:pt x="11288" y="11120"/>
                </a:lnTo>
                <a:lnTo>
                  <a:pt x="11331" y="11120"/>
                </a:lnTo>
                <a:lnTo>
                  <a:pt x="11249" y="11334"/>
                </a:lnTo>
                <a:lnTo>
                  <a:pt x="11249" y="11334"/>
                </a:lnTo>
                <a:close/>
                <a:moveTo>
                  <a:pt x="11417" y="11334"/>
                </a:moveTo>
                <a:lnTo>
                  <a:pt x="11331" y="11334"/>
                </a:lnTo>
                <a:lnTo>
                  <a:pt x="11332" y="11120"/>
                </a:lnTo>
                <a:lnTo>
                  <a:pt x="11848" y="11120"/>
                </a:lnTo>
                <a:lnTo>
                  <a:pt x="11417" y="11334"/>
                </a:lnTo>
                <a:lnTo>
                  <a:pt x="11417" y="11334"/>
                </a:lnTo>
                <a:close/>
                <a:moveTo>
                  <a:pt x="11331" y="11334"/>
                </a:moveTo>
                <a:lnTo>
                  <a:pt x="11249" y="11334"/>
                </a:lnTo>
                <a:lnTo>
                  <a:pt x="11331" y="11123"/>
                </a:lnTo>
                <a:lnTo>
                  <a:pt x="11331" y="11334"/>
                </a:lnTo>
                <a:lnTo>
                  <a:pt x="11331" y="11334"/>
                </a:lnTo>
                <a:close/>
                <a:moveTo>
                  <a:pt x="8152" y="21600"/>
                </a:moveTo>
                <a:lnTo>
                  <a:pt x="17" y="21600"/>
                </a:lnTo>
                <a:lnTo>
                  <a:pt x="0" y="21172"/>
                </a:lnTo>
                <a:lnTo>
                  <a:pt x="10873" y="21172"/>
                </a:lnTo>
                <a:lnTo>
                  <a:pt x="10783" y="21386"/>
                </a:lnTo>
                <a:lnTo>
                  <a:pt x="8743" y="21386"/>
                </a:lnTo>
                <a:lnTo>
                  <a:pt x="8152" y="21600"/>
                </a:lnTo>
                <a:close/>
              </a:path>
            </a:pathLst>
          </a:custGeom>
          <a:solidFill>
            <a:srgbClr val="497DBA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52" name="曲线"/>
          <p:cNvSpPr/>
          <p:nvPr/>
        </p:nvSpPr>
        <p:spPr>
          <a:xfrm>
            <a:off x="1601724" y="4290059"/>
            <a:ext cx="490855" cy="2806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57" y="21580"/>
                </a:moveTo>
                <a:lnTo>
                  <a:pt x="15357" y="16185"/>
                </a:lnTo>
                <a:lnTo>
                  <a:pt x="0" y="16185"/>
                </a:lnTo>
                <a:lnTo>
                  <a:pt x="0" y="5395"/>
                </a:lnTo>
                <a:lnTo>
                  <a:pt x="15357" y="5395"/>
                </a:lnTo>
                <a:lnTo>
                  <a:pt x="15357" y="0"/>
                </a:lnTo>
                <a:lnTo>
                  <a:pt x="21594" y="10790"/>
                </a:lnTo>
                <a:lnTo>
                  <a:pt x="15357" y="21580"/>
                </a:lnTo>
                <a:close/>
              </a:path>
            </a:pathLst>
          </a:custGeom>
          <a:solidFill>
            <a:srgbClr val="4F81B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53" name="曲线"/>
          <p:cNvSpPr/>
          <p:nvPr/>
        </p:nvSpPr>
        <p:spPr>
          <a:xfrm>
            <a:off x="1589405" y="4276762"/>
            <a:ext cx="514983" cy="3067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635" y="5844"/>
                </a:moveTo>
                <a:lnTo>
                  <a:pt x="14635" y="891"/>
                </a:lnTo>
                <a:lnTo>
                  <a:pt x="14647" y="701"/>
                </a:lnTo>
                <a:lnTo>
                  <a:pt x="15130" y="0"/>
                </a:lnTo>
                <a:lnTo>
                  <a:pt x="15243" y="6"/>
                </a:lnTo>
                <a:lnTo>
                  <a:pt x="15353" y="53"/>
                </a:lnTo>
                <a:lnTo>
                  <a:pt x="15456" y="139"/>
                </a:lnTo>
                <a:lnTo>
                  <a:pt x="15544" y="259"/>
                </a:lnTo>
                <a:lnTo>
                  <a:pt x="15921" y="891"/>
                </a:lnTo>
                <a:lnTo>
                  <a:pt x="15700" y="891"/>
                </a:lnTo>
                <a:lnTo>
                  <a:pt x="14791" y="1524"/>
                </a:lnTo>
                <a:lnTo>
                  <a:pt x="15700" y="3050"/>
                </a:lnTo>
                <a:lnTo>
                  <a:pt x="15700" y="4949"/>
                </a:lnTo>
                <a:lnTo>
                  <a:pt x="15167" y="4949"/>
                </a:lnTo>
                <a:lnTo>
                  <a:pt x="14635" y="5844"/>
                </a:lnTo>
                <a:lnTo>
                  <a:pt x="14635" y="5844"/>
                </a:lnTo>
                <a:close/>
                <a:moveTo>
                  <a:pt x="15700" y="3050"/>
                </a:moveTo>
                <a:lnTo>
                  <a:pt x="14791" y="1524"/>
                </a:lnTo>
                <a:lnTo>
                  <a:pt x="15700" y="891"/>
                </a:lnTo>
                <a:lnTo>
                  <a:pt x="15700" y="3050"/>
                </a:lnTo>
                <a:lnTo>
                  <a:pt x="15700" y="3050"/>
                </a:lnTo>
                <a:close/>
                <a:moveTo>
                  <a:pt x="20314" y="10797"/>
                </a:moveTo>
                <a:lnTo>
                  <a:pt x="15700" y="3050"/>
                </a:lnTo>
                <a:lnTo>
                  <a:pt x="15700" y="891"/>
                </a:lnTo>
                <a:lnTo>
                  <a:pt x="15921" y="891"/>
                </a:lnTo>
                <a:lnTo>
                  <a:pt x="21443" y="10164"/>
                </a:lnTo>
                <a:lnTo>
                  <a:pt x="20690" y="10164"/>
                </a:lnTo>
                <a:lnTo>
                  <a:pt x="20314" y="10797"/>
                </a:lnTo>
                <a:lnTo>
                  <a:pt x="20314" y="10797"/>
                </a:lnTo>
                <a:close/>
                <a:moveTo>
                  <a:pt x="14635" y="16644"/>
                </a:moveTo>
                <a:lnTo>
                  <a:pt x="532" y="16644"/>
                </a:lnTo>
                <a:lnTo>
                  <a:pt x="428" y="16627"/>
                </a:lnTo>
                <a:lnTo>
                  <a:pt x="0" y="15749"/>
                </a:lnTo>
                <a:lnTo>
                  <a:pt x="0" y="5844"/>
                </a:lnTo>
                <a:lnTo>
                  <a:pt x="532" y="4949"/>
                </a:lnTo>
                <a:lnTo>
                  <a:pt x="14635" y="4949"/>
                </a:lnTo>
                <a:lnTo>
                  <a:pt x="14635" y="5844"/>
                </a:lnTo>
                <a:lnTo>
                  <a:pt x="1065" y="5844"/>
                </a:lnTo>
                <a:lnTo>
                  <a:pt x="532" y="6738"/>
                </a:lnTo>
                <a:lnTo>
                  <a:pt x="1065" y="6738"/>
                </a:lnTo>
                <a:lnTo>
                  <a:pt x="1065" y="14855"/>
                </a:lnTo>
                <a:lnTo>
                  <a:pt x="532" y="14855"/>
                </a:lnTo>
                <a:lnTo>
                  <a:pt x="1065" y="15749"/>
                </a:lnTo>
                <a:lnTo>
                  <a:pt x="14635" y="15749"/>
                </a:lnTo>
                <a:lnTo>
                  <a:pt x="14635" y="16644"/>
                </a:lnTo>
                <a:lnTo>
                  <a:pt x="14635" y="16644"/>
                </a:lnTo>
                <a:close/>
                <a:moveTo>
                  <a:pt x="15167" y="6738"/>
                </a:moveTo>
                <a:lnTo>
                  <a:pt x="1065" y="6738"/>
                </a:lnTo>
                <a:lnTo>
                  <a:pt x="1065" y="5844"/>
                </a:lnTo>
                <a:lnTo>
                  <a:pt x="14635" y="5844"/>
                </a:lnTo>
                <a:lnTo>
                  <a:pt x="15167" y="4949"/>
                </a:lnTo>
                <a:lnTo>
                  <a:pt x="15700" y="4949"/>
                </a:lnTo>
                <a:lnTo>
                  <a:pt x="15700" y="5844"/>
                </a:lnTo>
                <a:lnTo>
                  <a:pt x="15271" y="6721"/>
                </a:lnTo>
                <a:lnTo>
                  <a:pt x="15167" y="6738"/>
                </a:lnTo>
                <a:lnTo>
                  <a:pt x="15167" y="6738"/>
                </a:lnTo>
                <a:close/>
                <a:moveTo>
                  <a:pt x="1065" y="6738"/>
                </a:moveTo>
                <a:lnTo>
                  <a:pt x="532" y="6738"/>
                </a:lnTo>
                <a:lnTo>
                  <a:pt x="1065" y="5844"/>
                </a:lnTo>
                <a:lnTo>
                  <a:pt x="1065" y="6738"/>
                </a:lnTo>
                <a:lnTo>
                  <a:pt x="1065" y="6738"/>
                </a:lnTo>
                <a:close/>
                <a:moveTo>
                  <a:pt x="20690" y="11429"/>
                </a:moveTo>
                <a:lnTo>
                  <a:pt x="20314" y="10797"/>
                </a:lnTo>
                <a:lnTo>
                  <a:pt x="20690" y="10164"/>
                </a:lnTo>
                <a:lnTo>
                  <a:pt x="20690" y="11429"/>
                </a:lnTo>
                <a:lnTo>
                  <a:pt x="20690" y="11429"/>
                </a:lnTo>
                <a:close/>
                <a:moveTo>
                  <a:pt x="21443" y="11429"/>
                </a:moveTo>
                <a:lnTo>
                  <a:pt x="20690" y="11429"/>
                </a:lnTo>
                <a:lnTo>
                  <a:pt x="20690" y="10164"/>
                </a:lnTo>
                <a:lnTo>
                  <a:pt x="21443" y="10164"/>
                </a:lnTo>
                <a:lnTo>
                  <a:pt x="21509" y="10300"/>
                </a:lnTo>
                <a:lnTo>
                  <a:pt x="21559" y="10454"/>
                </a:lnTo>
                <a:lnTo>
                  <a:pt x="21589" y="10622"/>
                </a:lnTo>
                <a:lnTo>
                  <a:pt x="21599" y="10797"/>
                </a:lnTo>
                <a:lnTo>
                  <a:pt x="21589" y="10971"/>
                </a:lnTo>
                <a:lnTo>
                  <a:pt x="21559" y="11139"/>
                </a:lnTo>
                <a:lnTo>
                  <a:pt x="21509" y="11294"/>
                </a:lnTo>
                <a:lnTo>
                  <a:pt x="21443" y="11429"/>
                </a:lnTo>
                <a:lnTo>
                  <a:pt x="21443" y="11429"/>
                </a:lnTo>
                <a:close/>
                <a:moveTo>
                  <a:pt x="15921" y="20702"/>
                </a:moveTo>
                <a:lnTo>
                  <a:pt x="15700" y="20702"/>
                </a:lnTo>
                <a:lnTo>
                  <a:pt x="15700" y="18543"/>
                </a:lnTo>
                <a:lnTo>
                  <a:pt x="20314" y="10797"/>
                </a:lnTo>
                <a:lnTo>
                  <a:pt x="20690" y="11429"/>
                </a:lnTo>
                <a:lnTo>
                  <a:pt x="21443" y="11429"/>
                </a:lnTo>
                <a:lnTo>
                  <a:pt x="15921" y="20702"/>
                </a:lnTo>
                <a:lnTo>
                  <a:pt x="15921" y="20702"/>
                </a:lnTo>
                <a:close/>
                <a:moveTo>
                  <a:pt x="1065" y="15749"/>
                </a:moveTo>
                <a:lnTo>
                  <a:pt x="532" y="14855"/>
                </a:lnTo>
                <a:lnTo>
                  <a:pt x="1065" y="14855"/>
                </a:lnTo>
                <a:lnTo>
                  <a:pt x="1065" y="15749"/>
                </a:lnTo>
                <a:lnTo>
                  <a:pt x="1065" y="15749"/>
                </a:lnTo>
                <a:close/>
                <a:moveTo>
                  <a:pt x="15700" y="16644"/>
                </a:moveTo>
                <a:lnTo>
                  <a:pt x="15167" y="16644"/>
                </a:lnTo>
                <a:lnTo>
                  <a:pt x="14635" y="15749"/>
                </a:lnTo>
                <a:lnTo>
                  <a:pt x="1065" y="15749"/>
                </a:lnTo>
                <a:lnTo>
                  <a:pt x="1065" y="14855"/>
                </a:lnTo>
                <a:lnTo>
                  <a:pt x="15167" y="14855"/>
                </a:lnTo>
                <a:lnTo>
                  <a:pt x="15700" y="15749"/>
                </a:lnTo>
                <a:lnTo>
                  <a:pt x="15700" y="16644"/>
                </a:lnTo>
                <a:lnTo>
                  <a:pt x="15700" y="16644"/>
                </a:lnTo>
                <a:close/>
                <a:moveTo>
                  <a:pt x="15130" y="21594"/>
                </a:moveTo>
                <a:lnTo>
                  <a:pt x="14635" y="20702"/>
                </a:lnTo>
                <a:lnTo>
                  <a:pt x="14635" y="15749"/>
                </a:lnTo>
                <a:lnTo>
                  <a:pt x="15167" y="16644"/>
                </a:lnTo>
                <a:lnTo>
                  <a:pt x="15700" y="16644"/>
                </a:lnTo>
                <a:lnTo>
                  <a:pt x="15700" y="18543"/>
                </a:lnTo>
                <a:lnTo>
                  <a:pt x="14791" y="20070"/>
                </a:lnTo>
                <a:lnTo>
                  <a:pt x="15700" y="20702"/>
                </a:lnTo>
                <a:lnTo>
                  <a:pt x="15921" y="20702"/>
                </a:lnTo>
                <a:lnTo>
                  <a:pt x="15544" y="21335"/>
                </a:lnTo>
                <a:lnTo>
                  <a:pt x="15456" y="21455"/>
                </a:lnTo>
                <a:lnTo>
                  <a:pt x="15353" y="21540"/>
                </a:lnTo>
                <a:lnTo>
                  <a:pt x="15243" y="21588"/>
                </a:lnTo>
                <a:lnTo>
                  <a:pt x="15130" y="21594"/>
                </a:lnTo>
                <a:lnTo>
                  <a:pt x="15130" y="21594"/>
                </a:lnTo>
                <a:close/>
                <a:moveTo>
                  <a:pt x="15700" y="20702"/>
                </a:moveTo>
                <a:lnTo>
                  <a:pt x="14791" y="20070"/>
                </a:lnTo>
                <a:lnTo>
                  <a:pt x="15700" y="18543"/>
                </a:lnTo>
                <a:lnTo>
                  <a:pt x="15700" y="20702"/>
                </a:lnTo>
                <a:close/>
              </a:path>
            </a:pathLst>
          </a:custGeom>
          <a:solidFill>
            <a:srgbClr val="385D8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54" name="曲线"/>
          <p:cNvSpPr/>
          <p:nvPr/>
        </p:nvSpPr>
        <p:spPr>
          <a:xfrm>
            <a:off x="3115055" y="4290059"/>
            <a:ext cx="489583" cy="2806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97" y="21580"/>
                </a:moveTo>
                <a:lnTo>
                  <a:pt x="15397" y="16185"/>
                </a:lnTo>
                <a:lnTo>
                  <a:pt x="0" y="16185"/>
                </a:lnTo>
                <a:lnTo>
                  <a:pt x="0" y="5395"/>
                </a:lnTo>
                <a:lnTo>
                  <a:pt x="15397" y="5395"/>
                </a:lnTo>
                <a:lnTo>
                  <a:pt x="15397" y="0"/>
                </a:lnTo>
                <a:lnTo>
                  <a:pt x="21583" y="10790"/>
                </a:lnTo>
                <a:lnTo>
                  <a:pt x="15397" y="21580"/>
                </a:lnTo>
                <a:close/>
              </a:path>
            </a:pathLst>
          </a:custGeom>
          <a:solidFill>
            <a:srgbClr val="4F81B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55" name="曲线"/>
          <p:cNvSpPr/>
          <p:nvPr/>
        </p:nvSpPr>
        <p:spPr>
          <a:xfrm>
            <a:off x="3102610" y="4276762"/>
            <a:ext cx="514983" cy="3067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635" y="5844"/>
                </a:moveTo>
                <a:lnTo>
                  <a:pt x="14635" y="891"/>
                </a:lnTo>
                <a:lnTo>
                  <a:pt x="14647" y="701"/>
                </a:lnTo>
                <a:lnTo>
                  <a:pt x="15130" y="0"/>
                </a:lnTo>
                <a:lnTo>
                  <a:pt x="15243" y="6"/>
                </a:lnTo>
                <a:lnTo>
                  <a:pt x="15353" y="53"/>
                </a:lnTo>
                <a:lnTo>
                  <a:pt x="15456" y="139"/>
                </a:lnTo>
                <a:lnTo>
                  <a:pt x="15544" y="259"/>
                </a:lnTo>
                <a:lnTo>
                  <a:pt x="15921" y="891"/>
                </a:lnTo>
                <a:lnTo>
                  <a:pt x="15700" y="891"/>
                </a:lnTo>
                <a:lnTo>
                  <a:pt x="14791" y="1524"/>
                </a:lnTo>
                <a:lnTo>
                  <a:pt x="15700" y="3050"/>
                </a:lnTo>
                <a:lnTo>
                  <a:pt x="15700" y="4949"/>
                </a:lnTo>
                <a:lnTo>
                  <a:pt x="15167" y="4949"/>
                </a:lnTo>
                <a:lnTo>
                  <a:pt x="14635" y="5844"/>
                </a:lnTo>
                <a:lnTo>
                  <a:pt x="14635" y="5844"/>
                </a:lnTo>
                <a:close/>
                <a:moveTo>
                  <a:pt x="15700" y="3050"/>
                </a:moveTo>
                <a:lnTo>
                  <a:pt x="14791" y="1524"/>
                </a:lnTo>
                <a:lnTo>
                  <a:pt x="15700" y="891"/>
                </a:lnTo>
                <a:lnTo>
                  <a:pt x="15700" y="3050"/>
                </a:lnTo>
                <a:lnTo>
                  <a:pt x="15700" y="3050"/>
                </a:lnTo>
                <a:close/>
                <a:moveTo>
                  <a:pt x="20314" y="10797"/>
                </a:moveTo>
                <a:lnTo>
                  <a:pt x="15700" y="3050"/>
                </a:lnTo>
                <a:lnTo>
                  <a:pt x="15700" y="891"/>
                </a:lnTo>
                <a:lnTo>
                  <a:pt x="15921" y="891"/>
                </a:lnTo>
                <a:lnTo>
                  <a:pt x="21443" y="10164"/>
                </a:lnTo>
                <a:lnTo>
                  <a:pt x="20690" y="10164"/>
                </a:lnTo>
                <a:lnTo>
                  <a:pt x="20314" y="10797"/>
                </a:lnTo>
                <a:lnTo>
                  <a:pt x="20314" y="10797"/>
                </a:lnTo>
                <a:close/>
                <a:moveTo>
                  <a:pt x="14635" y="16644"/>
                </a:moveTo>
                <a:lnTo>
                  <a:pt x="532" y="16644"/>
                </a:lnTo>
                <a:lnTo>
                  <a:pt x="428" y="16627"/>
                </a:lnTo>
                <a:lnTo>
                  <a:pt x="0" y="15749"/>
                </a:lnTo>
                <a:lnTo>
                  <a:pt x="0" y="5844"/>
                </a:lnTo>
                <a:lnTo>
                  <a:pt x="532" y="4949"/>
                </a:lnTo>
                <a:lnTo>
                  <a:pt x="14635" y="4949"/>
                </a:lnTo>
                <a:lnTo>
                  <a:pt x="14635" y="5844"/>
                </a:lnTo>
                <a:lnTo>
                  <a:pt x="1065" y="5844"/>
                </a:lnTo>
                <a:lnTo>
                  <a:pt x="532" y="6738"/>
                </a:lnTo>
                <a:lnTo>
                  <a:pt x="1065" y="6738"/>
                </a:lnTo>
                <a:lnTo>
                  <a:pt x="1065" y="14855"/>
                </a:lnTo>
                <a:lnTo>
                  <a:pt x="532" y="14855"/>
                </a:lnTo>
                <a:lnTo>
                  <a:pt x="1065" y="15749"/>
                </a:lnTo>
                <a:lnTo>
                  <a:pt x="14635" y="15749"/>
                </a:lnTo>
                <a:lnTo>
                  <a:pt x="14635" y="16644"/>
                </a:lnTo>
                <a:lnTo>
                  <a:pt x="14635" y="16644"/>
                </a:lnTo>
                <a:close/>
                <a:moveTo>
                  <a:pt x="15167" y="6738"/>
                </a:moveTo>
                <a:lnTo>
                  <a:pt x="1065" y="6738"/>
                </a:lnTo>
                <a:lnTo>
                  <a:pt x="1065" y="5844"/>
                </a:lnTo>
                <a:lnTo>
                  <a:pt x="14635" y="5844"/>
                </a:lnTo>
                <a:lnTo>
                  <a:pt x="15167" y="4949"/>
                </a:lnTo>
                <a:lnTo>
                  <a:pt x="15700" y="4949"/>
                </a:lnTo>
                <a:lnTo>
                  <a:pt x="15700" y="5844"/>
                </a:lnTo>
                <a:lnTo>
                  <a:pt x="15271" y="6721"/>
                </a:lnTo>
                <a:lnTo>
                  <a:pt x="15167" y="6738"/>
                </a:lnTo>
                <a:lnTo>
                  <a:pt x="15167" y="6738"/>
                </a:lnTo>
                <a:close/>
                <a:moveTo>
                  <a:pt x="1065" y="6738"/>
                </a:moveTo>
                <a:lnTo>
                  <a:pt x="532" y="6738"/>
                </a:lnTo>
                <a:lnTo>
                  <a:pt x="1065" y="5844"/>
                </a:lnTo>
                <a:lnTo>
                  <a:pt x="1065" y="6738"/>
                </a:lnTo>
                <a:lnTo>
                  <a:pt x="1065" y="6738"/>
                </a:lnTo>
                <a:close/>
                <a:moveTo>
                  <a:pt x="20690" y="11429"/>
                </a:moveTo>
                <a:lnTo>
                  <a:pt x="20314" y="10797"/>
                </a:lnTo>
                <a:lnTo>
                  <a:pt x="20690" y="10164"/>
                </a:lnTo>
                <a:lnTo>
                  <a:pt x="20690" y="11429"/>
                </a:lnTo>
                <a:lnTo>
                  <a:pt x="20690" y="11429"/>
                </a:lnTo>
                <a:close/>
                <a:moveTo>
                  <a:pt x="21443" y="11429"/>
                </a:moveTo>
                <a:lnTo>
                  <a:pt x="20690" y="11429"/>
                </a:lnTo>
                <a:lnTo>
                  <a:pt x="20690" y="10164"/>
                </a:lnTo>
                <a:lnTo>
                  <a:pt x="21443" y="10164"/>
                </a:lnTo>
                <a:lnTo>
                  <a:pt x="21509" y="10300"/>
                </a:lnTo>
                <a:lnTo>
                  <a:pt x="21559" y="10454"/>
                </a:lnTo>
                <a:lnTo>
                  <a:pt x="21589" y="10622"/>
                </a:lnTo>
                <a:lnTo>
                  <a:pt x="21600" y="10797"/>
                </a:lnTo>
                <a:lnTo>
                  <a:pt x="21589" y="10971"/>
                </a:lnTo>
                <a:lnTo>
                  <a:pt x="21559" y="11139"/>
                </a:lnTo>
                <a:lnTo>
                  <a:pt x="21509" y="11294"/>
                </a:lnTo>
                <a:lnTo>
                  <a:pt x="21443" y="11429"/>
                </a:lnTo>
                <a:lnTo>
                  <a:pt x="21443" y="11429"/>
                </a:lnTo>
                <a:close/>
                <a:moveTo>
                  <a:pt x="15921" y="20702"/>
                </a:moveTo>
                <a:lnTo>
                  <a:pt x="15700" y="20702"/>
                </a:lnTo>
                <a:lnTo>
                  <a:pt x="15700" y="18543"/>
                </a:lnTo>
                <a:lnTo>
                  <a:pt x="20314" y="10797"/>
                </a:lnTo>
                <a:lnTo>
                  <a:pt x="20690" y="11429"/>
                </a:lnTo>
                <a:lnTo>
                  <a:pt x="21443" y="11429"/>
                </a:lnTo>
                <a:lnTo>
                  <a:pt x="15921" y="20702"/>
                </a:lnTo>
                <a:lnTo>
                  <a:pt x="15921" y="20702"/>
                </a:lnTo>
                <a:close/>
                <a:moveTo>
                  <a:pt x="1065" y="15749"/>
                </a:moveTo>
                <a:lnTo>
                  <a:pt x="532" y="14855"/>
                </a:lnTo>
                <a:lnTo>
                  <a:pt x="1065" y="14855"/>
                </a:lnTo>
                <a:lnTo>
                  <a:pt x="1065" y="15749"/>
                </a:lnTo>
                <a:lnTo>
                  <a:pt x="1065" y="15749"/>
                </a:lnTo>
                <a:close/>
                <a:moveTo>
                  <a:pt x="15700" y="16644"/>
                </a:moveTo>
                <a:lnTo>
                  <a:pt x="15167" y="16644"/>
                </a:lnTo>
                <a:lnTo>
                  <a:pt x="14635" y="15749"/>
                </a:lnTo>
                <a:lnTo>
                  <a:pt x="1065" y="15749"/>
                </a:lnTo>
                <a:lnTo>
                  <a:pt x="1065" y="14855"/>
                </a:lnTo>
                <a:lnTo>
                  <a:pt x="15167" y="14855"/>
                </a:lnTo>
                <a:lnTo>
                  <a:pt x="15700" y="15749"/>
                </a:lnTo>
                <a:lnTo>
                  <a:pt x="15700" y="16644"/>
                </a:lnTo>
                <a:lnTo>
                  <a:pt x="15700" y="16644"/>
                </a:lnTo>
                <a:close/>
                <a:moveTo>
                  <a:pt x="15130" y="21594"/>
                </a:moveTo>
                <a:lnTo>
                  <a:pt x="14635" y="20702"/>
                </a:lnTo>
                <a:lnTo>
                  <a:pt x="14635" y="15749"/>
                </a:lnTo>
                <a:lnTo>
                  <a:pt x="15167" y="16644"/>
                </a:lnTo>
                <a:lnTo>
                  <a:pt x="15700" y="16644"/>
                </a:lnTo>
                <a:lnTo>
                  <a:pt x="15700" y="18543"/>
                </a:lnTo>
                <a:lnTo>
                  <a:pt x="14791" y="20070"/>
                </a:lnTo>
                <a:lnTo>
                  <a:pt x="15700" y="20702"/>
                </a:lnTo>
                <a:lnTo>
                  <a:pt x="15921" y="20702"/>
                </a:lnTo>
                <a:lnTo>
                  <a:pt x="15544" y="21335"/>
                </a:lnTo>
                <a:lnTo>
                  <a:pt x="15456" y="21455"/>
                </a:lnTo>
                <a:lnTo>
                  <a:pt x="15353" y="21540"/>
                </a:lnTo>
                <a:lnTo>
                  <a:pt x="15243" y="21588"/>
                </a:lnTo>
                <a:lnTo>
                  <a:pt x="15130" y="21594"/>
                </a:lnTo>
                <a:lnTo>
                  <a:pt x="15130" y="21594"/>
                </a:lnTo>
                <a:close/>
                <a:moveTo>
                  <a:pt x="15700" y="20702"/>
                </a:moveTo>
                <a:lnTo>
                  <a:pt x="14791" y="20070"/>
                </a:lnTo>
                <a:lnTo>
                  <a:pt x="15700" y="18543"/>
                </a:lnTo>
                <a:lnTo>
                  <a:pt x="15700" y="20702"/>
                </a:lnTo>
                <a:close/>
              </a:path>
            </a:pathLst>
          </a:custGeom>
          <a:solidFill>
            <a:srgbClr val="385D8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56" name="曲线"/>
          <p:cNvSpPr/>
          <p:nvPr/>
        </p:nvSpPr>
        <p:spPr>
          <a:xfrm>
            <a:off x="6304788" y="4241291"/>
            <a:ext cx="489584" cy="2819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97" y="21600"/>
                </a:moveTo>
                <a:lnTo>
                  <a:pt x="15397" y="16229"/>
                </a:lnTo>
                <a:lnTo>
                  <a:pt x="0" y="16229"/>
                </a:lnTo>
                <a:lnTo>
                  <a:pt x="0" y="5370"/>
                </a:lnTo>
                <a:lnTo>
                  <a:pt x="15397" y="5370"/>
                </a:lnTo>
                <a:lnTo>
                  <a:pt x="15397" y="0"/>
                </a:lnTo>
                <a:lnTo>
                  <a:pt x="21583" y="10858"/>
                </a:lnTo>
                <a:lnTo>
                  <a:pt x="15397" y="21600"/>
                </a:lnTo>
                <a:close/>
              </a:path>
            </a:pathLst>
          </a:custGeom>
          <a:solidFill>
            <a:srgbClr val="4F81B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57" name="曲线"/>
          <p:cNvSpPr/>
          <p:nvPr/>
        </p:nvSpPr>
        <p:spPr>
          <a:xfrm>
            <a:off x="6291579" y="4229137"/>
            <a:ext cx="514983" cy="3067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635" y="5844"/>
                </a:moveTo>
                <a:lnTo>
                  <a:pt x="14635" y="891"/>
                </a:lnTo>
                <a:lnTo>
                  <a:pt x="14647" y="701"/>
                </a:lnTo>
                <a:lnTo>
                  <a:pt x="15130" y="0"/>
                </a:lnTo>
                <a:lnTo>
                  <a:pt x="15243" y="6"/>
                </a:lnTo>
                <a:lnTo>
                  <a:pt x="15353" y="53"/>
                </a:lnTo>
                <a:lnTo>
                  <a:pt x="15456" y="139"/>
                </a:lnTo>
                <a:lnTo>
                  <a:pt x="15544" y="259"/>
                </a:lnTo>
                <a:lnTo>
                  <a:pt x="15921" y="891"/>
                </a:lnTo>
                <a:lnTo>
                  <a:pt x="15700" y="891"/>
                </a:lnTo>
                <a:lnTo>
                  <a:pt x="14791" y="1524"/>
                </a:lnTo>
                <a:lnTo>
                  <a:pt x="15700" y="3050"/>
                </a:lnTo>
                <a:lnTo>
                  <a:pt x="15700" y="4949"/>
                </a:lnTo>
                <a:lnTo>
                  <a:pt x="15167" y="4949"/>
                </a:lnTo>
                <a:lnTo>
                  <a:pt x="14635" y="5844"/>
                </a:lnTo>
                <a:lnTo>
                  <a:pt x="14635" y="5844"/>
                </a:lnTo>
                <a:close/>
                <a:moveTo>
                  <a:pt x="15700" y="3050"/>
                </a:moveTo>
                <a:lnTo>
                  <a:pt x="14791" y="1524"/>
                </a:lnTo>
                <a:lnTo>
                  <a:pt x="15700" y="891"/>
                </a:lnTo>
                <a:lnTo>
                  <a:pt x="15700" y="3050"/>
                </a:lnTo>
                <a:lnTo>
                  <a:pt x="15700" y="3050"/>
                </a:lnTo>
                <a:close/>
                <a:moveTo>
                  <a:pt x="20314" y="10797"/>
                </a:moveTo>
                <a:lnTo>
                  <a:pt x="15700" y="3050"/>
                </a:lnTo>
                <a:lnTo>
                  <a:pt x="15700" y="891"/>
                </a:lnTo>
                <a:lnTo>
                  <a:pt x="15921" y="891"/>
                </a:lnTo>
                <a:lnTo>
                  <a:pt x="21443" y="10164"/>
                </a:lnTo>
                <a:lnTo>
                  <a:pt x="20690" y="10164"/>
                </a:lnTo>
                <a:lnTo>
                  <a:pt x="20314" y="10797"/>
                </a:lnTo>
                <a:lnTo>
                  <a:pt x="20314" y="10797"/>
                </a:lnTo>
                <a:close/>
                <a:moveTo>
                  <a:pt x="14635" y="16644"/>
                </a:moveTo>
                <a:lnTo>
                  <a:pt x="532" y="16644"/>
                </a:lnTo>
                <a:lnTo>
                  <a:pt x="428" y="16627"/>
                </a:lnTo>
                <a:lnTo>
                  <a:pt x="0" y="15749"/>
                </a:lnTo>
                <a:lnTo>
                  <a:pt x="0" y="5844"/>
                </a:lnTo>
                <a:lnTo>
                  <a:pt x="532" y="4949"/>
                </a:lnTo>
                <a:lnTo>
                  <a:pt x="14635" y="4949"/>
                </a:lnTo>
                <a:lnTo>
                  <a:pt x="14635" y="5844"/>
                </a:lnTo>
                <a:lnTo>
                  <a:pt x="1065" y="5844"/>
                </a:lnTo>
                <a:lnTo>
                  <a:pt x="532" y="6738"/>
                </a:lnTo>
                <a:lnTo>
                  <a:pt x="1065" y="6738"/>
                </a:lnTo>
                <a:lnTo>
                  <a:pt x="1065" y="14855"/>
                </a:lnTo>
                <a:lnTo>
                  <a:pt x="532" y="14855"/>
                </a:lnTo>
                <a:lnTo>
                  <a:pt x="1065" y="15749"/>
                </a:lnTo>
                <a:lnTo>
                  <a:pt x="14635" y="15749"/>
                </a:lnTo>
                <a:lnTo>
                  <a:pt x="14635" y="16644"/>
                </a:lnTo>
                <a:lnTo>
                  <a:pt x="14635" y="16644"/>
                </a:lnTo>
                <a:close/>
                <a:moveTo>
                  <a:pt x="15167" y="6738"/>
                </a:moveTo>
                <a:lnTo>
                  <a:pt x="1065" y="6738"/>
                </a:lnTo>
                <a:lnTo>
                  <a:pt x="1065" y="5844"/>
                </a:lnTo>
                <a:lnTo>
                  <a:pt x="14635" y="5844"/>
                </a:lnTo>
                <a:lnTo>
                  <a:pt x="15167" y="4949"/>
                </a:lnTo>
                <a:lnTo>
                  <a:pt x="15700" y="4949"/>
                </a:lnTo>
                <a:lnTo>
                  <a:pt x="15700" y="5844"/>
                </a:lnTo>
                <a:lnTo>
                  <a:pt x="15271" y="6721"/>
                </a:lnTo>
                <a:lnTo>
                  <a:pt x="15167" y="6738"/>
                </a:lnTo>
                <a:lnTo>
                  <a:pt x="15167" y="6738"/>
                </a:lnTo>
                <a:close/>
                <a:moveTo>
                  <a:pt x="1065" y="6738"/>
                </a:moveTo>
                <a:lnTo>
                  <a:pt x="532" y="6738"/>
                </a:lnTo>
                <a:lnTo>
                  <a:pt x="1065" y="5844"/>
                </a:lnTo>
                <a:lnTo>
                  <a:pt x="1065" y="6738"/>
                </a:lnTo>
                <a:lnTo>
                  <a:pt x="1065" y="6738"/>
                </a:lnTo>
                <a:close/>
                <a:moveTo>
                  <a:pt x="20690" y="11429"/>
                </a:moveTo>
                <a:lnTo>
                  <a:pt x="20314" y="10797"/>
                </a:lnTo>
                <a:lnTo>
                  <a:pt x="20690" y="10164"/>
                </a:lnTo>
                <a:lnTo>
                  <a:pt x="20690" y="11429"/>
                </a:lnTo>
                <a:lnTo>
                  <a:pt x="20690" y="11429"/>
                </a:lnTo>
                <a:close/>
                <a:moveTo>
                  <a:pt x="21443" y="11429"/>
                </a:moveTo>
                <a:lnTo>
                  <a:pt x="20690" y="11429"/>
                </a:lnTo>
                <a:lnTo>
                  <a:pt x="20690" y="10164"/>
                </a:lnTo>
                <a:lnTo>
                  <a:pt x="21443" y="10164"/>
                </a:lnTo>
                <a:lnTo>
                  <a:pt x="21510" y="10300"/>
                </a:lnTo>
                <a:lnTo>
                  <a:pt x="21559" y="10454"/>
                </a:lnTo>
                <a:lnTo>
                  <a:pt x="21589" y="10622"/>
                </a:lnTo>
                <a:lnTo>
                  <a:pt x="21600" y="10797"/>
                </a:lnTo>
                <a:lnTo>
                  <a:pt x="21589" y="10971"/>
                </a:lnTo>
                <a:lnTo>
                  <a:pt x="21559" y="11139"/>
                </a:lnTo>
                <a:lnTo>
                  <a:pt x="21510" y="11294"/>
                </a:lnTo>
                <a:lnTo>
                  <a:pt x="21443" y="11429"/>
                </a:lnTo>
                <a:lnTo>
                  <a:pt x="21443" y="11429"/>
                </a:lnTo>
                <a:close/>
                <a:moveTo>
                  <a:pt x="15921" y="20702"/>
                </a:moveTo>
                <a:lnTo>
                  <a:pt x="15700" y="20702"/>
                </a:lnTo>
                <a:lnTo>
                  <a:pt x="15700" y="18543"/>
                </a:lnTo>
                <a:lnTo>
                  <a:pt x="20314" y="10797"/>
                </a:lnTo>
                <a:lnTo>
                  <a:pt x="20690" y="11429"/>
                </a:lnTo>
                <a:lnTo>
                  <a:pt x="21443" y="11429"/>
                </a:lnTo>
                <a:lnTo>
                  <a:pt x="15921" y="20702"/>
                </a:lnTo>
                <a:lnTo>
                  <a:pt x="15921" y="20702"/>
                </a:lnTo>
                <a:close/>
                <a:moveTo>
                  <a:pt x="1065" y="15749"/>
                </a:moveTo>
                <a:lnTo>
                  <a:pt x="532" y="14855"/>
                </a:lnTo>
                <a:lnTo>
                  <a:pt x="1065" y="14855"/>
                </a:lnTo>
                <a:lnTo>
                  <a:pt x="1065" y="15749"/>
                </a:lnTo>
                <a:lnTo>
                  <a:pt x="1065" y="15749"/>
                </a:lnTo>
                <a:close/>
                <a:moveTo>
                  <a:pt x="15700" y="16644"/>
                </a:moveTo>
                <a:lnTo>
                  <a:pt x="15167" y="16644"/>
                </a:lnTo>
                <a:lnTo>
                  <a:pt x="14635" y="15749"/>
                </a:lnTo>
                <a:lnTo>
                  <a:pt x="1065" y="15749"/>
                </a:lnTo>
                <a:lnTo>
                  <a:pt x="1065" y="14855"/>
                </a:lnTo>
                <a:lnTo>
                  <a:pt x="15167" y="14855"/>
                </a:lnTo>
                <a:lnTo>
                  <a:pt x="15700" y="15749"/>
                </a:lnTo>
                <a:lnTo>
                  <a:pt x="15700" y="16644"/>
                </a:lnTo>
                <a:lnTo>
                  <a:pt x="15700" y="16644"/>
                </a:lnTo>
                <a:close/>
                <a:moveTo>
                  <a:pt x="15130" y="21594"/>
                </a:moveTo>
                <a:lnTo>
                  <a:pt x="14635" y="20702"/>
                </a:lnTo>
                <a:lnTo>
                  <a:pt x="14635" y="15749"/>
                </a:lnTo>
                <a:lnTo>
                  <a:pt x="15167" y="16644"/>
                </a:lnTo>
                <a:lnTo>
                  <a:pt x="15700" y="16644"/>
                </a:lnTo>
                <a:lnTo>
                  <a:pt x="15700" y="18543"/>
                </a:lnTo>
                <a:lnTo>
                  <a:pt x="14791" y="20070"/>
                </a:lnTo>
                <a:lnTo>
                  <a:pt x="15700" y="20702"/>
                </a:lnTo>
                <a:lnTo>
                  <a:pt x="15921" y="20702"/>
                </a:lnTo>
                <a:lnTo>
                  <a:pt x="15544" y="21335"/>
                </a:lnTo>
                <a:lnTo>
                  <a:pt x="15456" y="21455"/>
                </a:lnTo>
                <a:lnTo>
                  <a:pt x="15353" y="21540"/>
                </a:lnTo>
                <a:lnTo>
                  <a:pt x="15243" y="21588"/>
                </a:lnTo>
                <a:lnTo>
                  <a:pt x="15130" y="21594"/>
                </a:lnTo>
                <a:lnTo>
                  <a:pt x="15130" y="21594"/>
                </a:lnTo>
                <a:close/>
                <a:moveTo>
                  <a:pt x="15700" y="20702"/>
                </a:moveTo>
                <a:lnTo>
                  <a:pt x="14791" y="20070"/>
                </a:lnTo>
                <a:lnTo>
                  <a:pt x="15700" y="18543"/>
                </a:lnTo>
                <a:lnTo>
                  <a:pt x="15700" y="20702"/>
                </a:lnTo>
                <a:close/>
              </a:path>
            </a:pathLst>
          </a:custGeom>
          <a:solidFill>
            <a:srgbClr val="385D8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58" name="矩形"/>
          <p:cNvSpPr/>
          <p:nvPr/>
        </p:nvSpPr>
        <p:spPr>
          <a:xfrm>
            <a:off x="9472930" y="4017009"/>
            <a:ext cx="2340610" cy="340995"/>
          </a:xfrm>
          <a:prstGeom prst="rect">
            <a:avLst/>
          </a:pr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vert="horz" wrap="square" lIns="0" tIns="64769" rIns="0" bIns="0" anchor="t" anchorCtr="0">
            <a:spAutoFit/>
          </a:bodyPr>
          <a:lstStyle/>
          <a:p>
            <a:pPr marL="365760" indent="0" algn="l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集团总部平台报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警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59" name="矩形"/>
          <p:cNvSpPr/>
          <p:nvPr/>
        </p:nvSpPr>
        <p:spPr>
          <a:xfrm>
            <a:off x="9472930" y="5203190"/>
            <a:ext cx="2340610" cy="331468"/>
          </a:xfrm>
          <a:prstGeom prst="rect">
            <a:avLst/>
          </a:prstGeom>
          <a:solidFill>
            <a:srgbClr val="548ED4"/>
          </a:solidFill>
          <a:ln w="9525" cap="flat" cmpd="sng">
            <a:noFill/>
            <a:prstDash val="solid"/>
            <a:miter/>
          </a:ln>
        </p:spPr>
        <p:txBody>
          <a:bodyPr vert="horz" wrap="square" lIns="0" tIns="64769" rIns="0" bIns="0" anchor="t" anchorCtr="0">
            <a:spAutoFit/>
          </a:bodyPr>
          <a:lstStyle/>
          <a:p>
            <a:pPr marL="480695" indent="0" algn="l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项目平台预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警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60" name="矩形"/>
          <p:cNvSpPr/>
          <p:nvPr/>
        </p:nvSpPr>
        <p:spPr>
          <a:xfrm>
            <a:off x="3866515" y="4800091"/>
            <a:ext cx="2173605" cy="64643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015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None/>
            </a:pPr>
            <a:r>
              <a:rPr lang="zh-CN" altLang="en-US" sz="14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参照当地天气预报动态设</a:t>
            </a:r>
            <a:r>
              <a:rPr lang="zh-CN" altLang="en-US" sz="14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置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ctr">
              <a:lnSpc>
                <a:spcPct val="100000"/>
              </a:lnSpc>
              <a:spcBef>
                <a:spcPts val="845"/>
              </a:spcBef>
              <a:spcAft>
                <a:spcPts val="0"/>
              </a:spcAft>
              <a:buNone/>
            </a:pPr>
            <a:r>
              <a:rPr lang="en-US" altLang="zh-CN" sz="1400" b="1" i="0" u="none" strike="noStrike" kern="1200" cap="none" spc="-5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PM2.5/10</a:t>
            </a:r>
            <a:r>
              <a:rPr lang="zh-CN" altLang="en-US" sz="1400" b="1" i="0" u="none" strike="noStrike" kern="1200" cap="none" spc="0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预警限</a:t>
            </a:r>
            <a:r>
              <a:rPr lang="zh-CN" altLang="en-US" sz="14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61" name="矩形"/>
          <p:cNvSpPr/>
          <p:nvPr/>
        </p:nvSpPr>
        <p:spPr>
          <a:xfrm>
            <a:off x="9472930" y="4629150"/>
            <a:ext cx="2341245" cy="331469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vert="horz" wrap="square" lIns="0" tIns="64769" rIns="0" bIns="0" anchor="t" anchorCtr="0">
            <a:spAutoFit/>
          </a:bodyPr>
          <a:lstStyle/>
          <a:p>
            <a:pPr marL="20320" indent="0" algn="l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项目管理人员短信提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醒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62" name="矩形"/>
          <p:cNvSpPr/>
          <p:nvPr/>
        </p:nvSpPr>
        <p:spPr>
          <a:xfrm>
            <a:off x="9472930" y="3385184"/>
            <a:ext cx="2340610" cy="340995"/>
          </a:xfrm>
          <a:prstGeom prst="rect">
            <a:avLst/>
          </a:pr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vert="horz" wrap="square" lIns="0" tIns="64769" rIns="0" bIns="0" anchor="t" anchorCtr="0">
            <a:spAutoFit/>
          </a:bodyPr>
          <a:lstStyle/>
          <a:p>
            <a:pPr marL="20320" indent="0" algn="l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集团监管人员短信提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醒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53587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安全智慧执法监督：智慧安全预</a:t>
            </a:r>
            <a:r>
              <a:rPr lang="zh-CN" altLang="en-US" sz="2800" spc="-5">
                <a:ea typeface="微软雅黑" panose="020B0503020204020204" charset="-122"/>
              </a:rPr>
              <a:t>警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3165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34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66" name="矩形"/>
          <p:cNvSpPr/>
          <p:nvPr/>
        </p:nvSpPr>
        <p:spPr>
          <a:xfrm>
            <a:off x="402336" y="1249680"/>
            <a:ext cx="1266825" cy="325119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844" rIns="0" bIns="0" anchor="t" anchorCtr="0">
            <a:spAutoFit/>
          </a:bodyPr>
          <a:lstStyle/>
          <a:p>
            <a:pPr marL="170815" indent="0" algn="l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场景展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示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167" name="矩形"/>
          <p:cNvSpPr/>
          <p:nvPr/>
        </p:nvSpPr>
        <p:spPr>
          <a:xfrm>
            <a:off x="876184" y="3245616"/>
            <a:ext cx="3288907" cy="245414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68" name="矩形"/>
          <p:cNvSpPr/>
          <p:nvPr/>
        </p:nvSpPr>
        <p:spPr>
          <a:xfrm>
            <a:off x="509905" y="1682623"/>
            <a:ext cx="11235055" cy="7270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监测数据的统计分析要充分考虑平台用户的使用需求，例如塔吊监测的各项参数，属于施工现场重大危险源的监管，限值需</a:t>
            </a:r>
            <a:r>
              <a:rPr lang="zh-CN" altLang="en-US" sz="1600" b="1" i="0" u="none" strike="noStrike" kern="1200" cap="none" spc="-1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严 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格按照国标进行设置</a:t>
            </a:r>
            <a:r>
              <a:rPr lang="zh-CN" altLang="en-US" sz="1600" b="1" i="0" u="none" strike="noStrike" kern="1200" cap="none" spc="-15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69" name="曲线"/>
          <p:cNvSpPr/>
          <p:nvPr/>
        </p:nvSpPr>
        <p:spPr>
          <a:xfrm>
            <a:off x="4549140" y="3264408"/>
            <a:ext cx="1965960" cy="64198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87"/>
                </a:lnTo>
                <a:lnTo>
                  <a:pt x="0" y="2158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70" name="曲线"/>
          <p:cNvSpPr/>
          <p:nvPr/>
        </p:nvSpPr>
        <p:spPr>
          <a:xfrm>
            <a:off x="4535804" y="3251833"/>
            <a:ext cx="1991995" cy="6661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62" y="21600"/>
                </a:moveTo>
                <a:lnTo>
                  <a:pt x="137" y="21600"/>
                </a:lnTo>
                <a:lnTo>
                  <a:pt x="110" y="21592"/>
                </a:lnTo>
                <a:lnTo>
                  <a:pt x="0" y="21188"/>
                </a:lnTo>
                <a:lnTo>
                  <a:pt x="0" y="411"/>
                </a:lnTo>
                <a:lnTo>
                  <a:pt x="137" y="0"/>
                </a:lnTo>
                <a:lnTo>
                  <a:pt x="21462" y="0"/>
                </a:lnTo>
                <a:lnTo>
                  <a:pt x="21600" y="411"/>
                </a:lnTo>
                <a:lnTo>
                  <a:pt x="275" y="411"/>
                </a:lnTo>
                <a:lnTo>
                  <a:pt x="137" y="823"/>
                </a:lnTo>
                <a:lnTo>
                  <a:pt x="275" y="823"/>
                </a:lnTo>
                <a:lnTo>
                  <a:pt x="275" y="20776"/>
                </a:lnTo>
                <a:lnTo>
                  <a:pt x="137" y="20776"/>
                </a:lnTo>
                <a:lnTo>
                  <a:pt x="275" y="21188"/>
                </a:lnTo>
                <a:lnTo>
                  <a:pt x="21600" y="21188"/>
                </a:lnTo>
                <a:lnTo>
                  <a:pt x="21597" y="21268"/>
                </a:lnTo>
                <a:lnTo>
                  <a:pt x="21489" y="21592"/>
                </a:lnTo>
                <a:lnTo>
                  <a:pt x="21462" y="21600"/>
                </a:lnTo>
                <a:lnTo>
                  <a:pt x="21462" y="21600"/>
                </a:lnTo>
                <a:close/>
                <a:moveTo>
                  <a:pt x="275" y="823"/>
                </a:moveTo>
                <a:lnTo>
                  <a:pt x="137" y="823"/>
                </a:lnTo>
                <a:lnTo>
                  <a:pt x="275" y="411"/>
                </a:lnTo>
                <a:lnTo>
                  <a:pt x="275" y="823"/>
                </a:lnTo>
                <a:lnTo>
                  <a:pt x="275" y="823"/>
                </a:lnTo>
                <a:close/>
                <a:moveTo>
                  <a:pt x="21324" y="823"/>
                </a:moveTo>
                <a:lnTo>
                  <a:pt x="275" y="823"/>
                </a:lnTo>
                <a:lnTo>
                  <a:pt x="275" y="411"/>
                </a:lnTo>
                <a:lnTo>
                  <a:pt x="21324" y="411"/>
                </a:lnTo>
                <a:lnTo>
                  <a:pt x="21324" y="823"/>
                </a:lnTo>
                <a:lnTo>
                  <a:pt x="21324" y="823"/>
                </a:lnTo>
                <a:close/>
                <a:moveTo>
                  <a:pt x="21324" y="21188"/>
                </a:moveTo>
                <a:lnTo>
                  <a:pt x="21324" y="411"/>
                </a:lnTo>
                <a:lnTo>
                  <a:pt x="21462" y="823"/>
                </a:lnTo>
                <a:lnTo>
                  <a:pt x="21600" y="823"/>
                </a:lnTo>
                <a:lnTo>
                  <a:pt x="21600" y="20776"/>
                </a:lnTo>
                <a:lnTo>
                  <a:pt x="21462" y="20776"/>
                </a:lnTo>
                <a:lnTo>
                  <a:pt x="21324" y="21188"/>
                </a:lnTo>
                <a:lnTo>
                  <a:pt x="21324" y="21188"/>
                </a:lnTo>
                <a:close/>
                <a:moveTo>
                  <a:pt x="21600" y="823"/>
                </a:moveTo>
                <a:lnTo>
                  <a:pt x="21462" y="823"/>
                </a:lnTo>
                <a:lnTo>
                  <a:pt x="21324" y="411"/>
                </a:lnTo>
                <a:lnTo>
                  <a:pt x="21600" y="411"/>
                </a:lnTo>
                <a:lnTo>
                  <a:pt x="21600" y="823"/>
                </a:lnTo>
                <a:lnTo>
                  <a:pt x="21600" y="823"/>
                </a:lnTo>
                <a:close/>
                <a:moveTo>
                  <a:pt x="275" y="21188"/>
                </a:moveTo>
                <a:lnTo>
                  <a:pt x="137" y="20776"/>
                </a:lnTo>
                <a:lnTo>
                  <a:pt x="275" y="20776"/>
                </a:lnTo>
                <a:lnTo>
                  <a:pt x="275" y="21188"/>
                </a:lnTo>
                <a:lnTo>
                  <a:pt x="275" y="21188"/>
                </a:lnTo>
                <a:close/>
                <a:moveTo>
                  <a:pt x="21324" y="21188"/>
                </a:moveTo>
                <a:lnTo>
                  <a:pt x="275" y="21188"/>
                </a:lnTo>
                <a:lnTo>
                  <a:pt x="275" y="20776"/>
                </a:lnTo>
                <a:lnTo>
                  <a:pt x="21324" y="20776"/>
                </a:lnTo>
                <a:lnTo>
                  <a:pt x="21324" y="21188"/>
                </a:lnTo>
                <a:lnTo>
                  <a:pt x="21324" y="21188"/>
                </a:lnTo>
                <a:close/>
                <a:moveTo>
                  <a:pt x="21600" y="21188"/>
                </a:moveTo>
                <a:lnTo>
                  <a:pt x="21324" y="21188"/>
                </a:lnTo>
                <a:lnTo>
                  <a:pt x="21462" y="20776"/>
                </a:lnTo>
                <a:lnTo>
                  <a:pt x="21600" y="20776"/>
                </a:lnTo>
                <a:lnTo>
                  <a:pt x="21600" y="21188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71" name="矩形"/>
          <p:cNvSpPr/>
          <p:nvPr/>
        </p:nvSpPr>
        <p:spPr>
          <a:xfrm>
            <a:off x="4549140" y="3423283"/>
            <a:ext cx="1965960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143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违规操作超过</a:t>
            </a:r>
            <a:r>
              <a:rPr lang="en-US" altLang="zh-CN" sz="1800" b="1" i="0" u="none" strike="noStrike" kern="1200" cap="none" spc="-5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72" name="曲线"/>
          <p:cNvSpPr/>
          <p:nvPr/>
        </p:nvSpPr>
        <p:spPr>
          <a:xfrm>
            <a:off x="4549140" y="3906011"/>
            <a:ext cx="1714499" cy="6222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73" name="曲线"/>
          <p:cNvSpPr/>
          <p:nvPr/>
        </p:nvSpPr>
        <p:spPr>
          <a:xfrm>
            <a:off x="4535804" y="3892549"/>
            <a:ext cx="1740534" cy="64833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42" y="21600"/>
                </a:moveTo>
                <a:lnTo>
                  <a:pt x="157" y="21600"/>
                </a:lnTo>
                <a:lnTo>
                  <a:pt x="126" y="21591"/>
                </a:lnTo>
                <a:lnTo>
                  <a:pt x="0" y="21176"/>
                </a:lnTo>
                <a:lnTo>
                  <a:pt x="0" y="423"/>
                </a:lnTo>
                <a:lnTo>
                  <a:pt x="157" y="0"/>
                </a:lnTo>
                <a:lnTo>
                  <a:pt x="21442" y="0"/>
                </a:lnTo>
                <a:lnTo>
                  <a:pt x="21600" y="423"/>
                </a:lnTo>
                <a:lnTo>
                  <a:pt x="315" y="423"/>
                </a:lnTo>
                <a:lnTo>
                  <a:pt x="157" y="846"/>
                </a:lnTo>
                <a:lnTo>
                  <a:pt x="315" y="846"/>
                </a:lnTo>
                <a:lnTo>
                  <a:pt x="315" y="20753"/>
                </a:lnTo>
                <a:lnTo>
                  <a:pt x="157" y="20753"/>
                </a:lnTo>
                <a:lnTo>
                  <a:pt x="315" y="21176"/>
                </a:lnTo>
                <a:lnTo>
                  <a:pt x="21600" y="21176"/>
                </a:lnTo>
                <a:lnTo>
                  <a:pt x="21596" y="21259"/>
                </a:lnTo>
                <a:lnTo>
                  <a:pt x="21473" y="21591"/>
                </a:lnTo>
                <a:lnTo>
                  <a:pt x="21442" y="21600"/>
                </a:lnTo>
                <a:lnTo>
                  <a:pt x="21442" y="21600"/>
                </a:lnTo>
                <a:close/>
                <a:moveTo>
                  <a:pt x="315" y="846"/>
                </a:moveTo>
                <a:lnTo>
                  <a:pt x="157" y="846"/>
                </a:lnTo>
                <a:lnTo>
                  <a:pt x="315" y="423"/>
                </a:lnTo>
                <a:lnTo>
                  <a:pt x="315" y="846"/>
                </a:lnTo>
                <a:lnTo>
                  <a:pt x="315" y="846"/>
                </a:lnTo>
                <a:close/>
                <a:moveTo>
                  <a:pt x="21284" y="846"/>
                </a:moveTo>
                <a:lnTo>
                  <a:pt x="315" y="846"/>
                </a:lnTo>
                <a:lnTo>
                  <a:pt x="315" y="423"/>
                </a:lnTo>
                <a:lnTo>
                  <a:pt x="21284" y="423"/>
                </a:lnTo>
                <a:lnTo>
                  <a:pt x="21284" y="846"/>
                </a:lnTo>
                <a:lnTo>
                  <a:pt x="21284" y="846"/>
                </a:lnTo>
                <a:close/>
                <a:moveTo>
                  <a:pt x="21284" y="21176"/>
                </a:moveTo>
                <a:lnTo>
                  <a:pt x="21284" y="423"/>
                </a:lnTo>
                <a:lnTo>
                  <a:pt x="21442" y="846"/>
                </a:lnTo>
                <a:lnTo>
                  <a:pt x="21600" y="846"/>
                </a:lnTo>
                <a:lnTo>
                  <a:pt x="21600" y="20753"/>
                </a:lnTo>
                <a:lnTo>
                  <a:pt x="21442" y="20753"/>
                </a:lnTo>
                <a:lnTo>
                  <a:pt x="21284" y="21176"/>
                </a:lnTo>
                <a:lnTo>
                  <a:pt x="21284" y="21176"/>
                </a:lnTo>
                <a:close/>
                <a:moveTo>
                  <a:pt x="21600" y="846"/>
                </a:moveTo>
                <a:lnTo>
                  <a:pt x="21442" y="846"/>
                </a:lnTo>
                <a:lnTo>
                  <a:pt x="21284" y="423"/>
                </a:lnTo>
                <a:lnTo>
                  <a:pt x="21600" y="423"/>
                </a:lnTo>
                <a:lnTo>
                  <a:pt x="21600" y="846"/>
                </a:lnTo>
                <a:lnTo>
                  <a:pt x="21600" y="846"/>
                </a:lnTo>
                <a:close/>
                <a:moveTo>
                  <a:pt x="315" y="21176"/>
                </a:moveTo>
                <a:lnTo>
                  <a:pt x="157" y="20753"/>
                </a:lnTo>
                <a:lnTo>
                  <a:pt x="315" y="20753"/>
                </a:lnTo>
                <a:lnTo>
                  <a:pt x="315" y="21176"/>
                </a:lnTo>
                <a:lnTo>
                  <a:pt x="315" y="21176"/>
                </a:lnTo>
                <a:close/>
                <a:moveTo>
                  <a:pt x="21284" y="21176"/>
                </a:moveTo>
                <a:lnTo>
                  <a:pt x="315" y="21176"/>
                </a:lnTo>
                <a:lnTo>
                  <a:pt x="315" y="20753"/>
                </a:lnTo>
                <a:lnTo>
                  <a:pt x="21284" y="20753"/>
                </a:lnTo>
                <a:lnTo>
                  <a:pt x="21284" y="21176"/>
                </a:lnTo>
                <a:lnTo>
                  <a:pt x="21284" y="21176"/>
                </a:lnTo>
                <a:close/>
                <a:moveTo>
                  <a:pt x="21600" y="21176"/>
                </a:moveTo>
                <a:lnTo>
                  <a:pt x="21284" y="21176"/>
                </a:lnTo>
                <a:lnTo>
                  <a:pt x="21442" y="20753"/>
                </a:lnTo>
                <a:lnTo>
                  <a:pt x="21600" y="20753"/>
                </a:lnTo>
                <a:lnTo>
                  <a:pt x="21600" y="21176"/>
                </a:lnTo>
                <a:close/>
              </a:path>
            </a:pathLst>
          </a:cu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74" name="矩形"/>
          <p:cNvSpPr/>
          <p:nvPr/>
        </p:nvSpPr>
        <p:spPr>
          <a:xfrm>
            <a:off x="4549140" y="4055109"/>
            <a:ext cx="1714499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21780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违规操作</a:t>
            </a:r>
            <a:r>
              <a:rPr lang="en-US" altLang="zh-CN" sz="1800" b="1" i="0" u="none" strike="noStrike" kern="1200" cap="none" spc="-5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75" name="曲线"/>
          <p:cNvSpPr/>
          <p:nvPr/>
        </p:nvSpPr>
        <p:spPr>
          <a:xfrm>
            <a:off x="4549140" y="4527803"/>
            <a:ext cx="1506220" cy="6007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2" y="0"/>
                </a:lnTo>
                <a:lnTo>
                  <a:pt x="21592" y="21590"/>
                </a:lnTo>
                <a:lnTo>
                  <a:pt x="0" y="2159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76" name="曲线"/>
          <p:cNvSpPr/>
          <p:nvPr/>
        </p:nvSpPr>
        <p:spPr>
          <a:xfrm>
            <a:off x="4535804" y="4515484"/>
            <a:ext cx="1531619" cy="62610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20" y="21600"/>
                </a:moveTo>
                <a:lnTo>
                  <a:pt x="179" y="21600"/>
                </a:lnTo>
                <a:lnTo>
                  <a:pt x="144" y="21591"/>
                </a:lnTo>
                <a:lnTo>
                  <a:pt x="0" y="21161"/>
                </a:lnTo>
                <a:lnTo>
                  <a:pt x="0" y="438"/>
                </a:lnTo>
                <a:lnTo>
                  <a:pt x="179" y="0"/>
                </a:lnTo>
                <a:lnTo>
                  <a:pt x="21420" y="0"/>
                </a:lnTo>
                <a:lnTo>
                  <a:pt x="21600" y="438"/>
                </a:lnTo>
                <a:lnTo>
                  <a:pt x="358" y="438"/>
                </a:lnTo>
                <a:lnTo>
                  <a:pt x="179" y="876"/>
                </a:lnTo>
                <a:lnTo>
                  <a:pt x="358" y="876"/>
                </a:lnTo>
                <a:lnTo>
                  <a:pt x="358" y="20723"/>
                </a:lnTo>
                <a:lnTo>
                  <a:pt x="179" y="20723"/>
                </a:lnTo>
                <a:lnTo>
                  <a:pt x="358" y="21161"/>
                </a:lnTo>
                <a:lnTo>
                  <a:pt x="21600" y="21161"/>
                </a:lnTo>
                <a:lnTo>
                  <a:pt x="21596" y="21247"/>
                </a:lnTo>
                <a:lnTo>
                  <a:pt x="21455" y="21591"/>
                </a:lnTo>
                <a:lnTo>
                  <a:pt x="21420" y="21600"/>
                </a:lnTo>
                <a:lnTo>
                  <a:pt x="21420" y="21600"/>
                </a:lnTo>
                <a:close/>
                <a:moveTo>
                  <a:pt x="358" y="876"/>
                </a:moveTo>
                <a:lnTo>
                  <a:pt x="179" y="876"/>
                </a:lnTo>
                <a:lnTo>
                  <a:pt x="358" y="438"/>
                </a:lnTo>
                <a:lnTo>
                  <a:pt x="358" y="876"/>
                </a:lnTo>
                <a:lnTo>
                  <a:pt x="358" y="876"/>
                </a:lnTo>
                <a:close/>
                <a:moveTo>
                  <a:pt x="21241" y="876"/>
                </a:moveTo>
                <a:lnTo>
                  <a:pt x="358" y="876"/>
                </a:lnTo>
                <a:lnTo>
                  <a:pt x="358" y="438"/>
                </a:lnTo>
                <a:lnTo>
                  <a:pt x="21241" y="438"/>
                </a:lnTo>
                <a:lnTo>
                  <a:pt x="21241" y="876"/>
                </a:lnTo>
                <a:lnTo>
                  <a:pt x="21241" y="876"/>
                </a:lnTo>
                <a:close/>
                <a:moveTo>
                  <a:pt x="21241" y="21161"/>
                </a:moveTo>
                <a:lnTo>
                  <a:pt x="21241" y="438"/>
                </a:lnTo>
                <a:lnTo>
                  <a:pt x="21420" y="876"/>
                </a:lnTo>
                <a:lnTo>
                  <a:pt x="21600" y="876"/>
                </a:lnTo>
                <a:lnTo>
                  <a:pt x="21600" y="20723"/>
                </a:lnTo>
                <a:lnTo>
                  <a:pt x="21420" y="20723"/>
                </a:lnTo>
                <a:lnTo>
                  <a:pt x="21241" y="21161"/>
                </a:lnTo>
                <a:lnTo>
                  <a:pt x="21241" y="21161"/>
                </a:lnTo>
                <a:close/>
                <a:moveTo>
                  <a:pt x="21600" y="876"/>
                </a:moveTo>
                <a:lnTo>
                  <a:pt x="21420" y="876"/>
                </a:lnTo>
                <a:lnTo>
                  <a:pt x="21241" y="438"/>
                </a:lnTo>
                <a:lnTo>
                  <a:pt x="21600" y="438"/>
                </a:lnTo>
                <a:lnTo>
                  <a:pt x="21600" y="876"/>
                </a:lnTo>
                <a:lnTo>
                  <a:pt x="21600" y="876"/>
                </a:lnTo>
                <a:close/>
                <a:moveTo>
                  <a:pt x="358" y="21161"/>
                </a:moveTo>
                <a:lnTo>
                  <a:pt x="179" y="20723"/>
                </a:lnTo>
                <a:lnTo>
                  <a:pt x="358" y="20723"/>
                </a:lnTo>
                <a:lnTo>
                  <a:pt x="358" y="21161"/>
                </a:lnTo>
                <a:lnTo>
                  <a:pt x="358" y="21161"/>
                </a:lnTo>
                <a:close/>
                <a:moveTo>
                  <a:pt x="21241" y="21161"/>
                </a:moveTo>
                <a:lnTo>
                  <a:pt x="358" y="21161"/>
                </a:lnTo>
                <a:lnTo>
                  <a:pt x="358" y="20723"/>
                </a:lnTo>
                <a:lnTo>
                  <a:pt x="21241" y="20723"/>
                </a:lnTo>
                <a:lnTo>
                  <a:pt x="21241" y="21161"/>
                </a:lnTo>
                <a:lnTo>
                  <a:pt x="21241" y="21161"/>
                </a:lnTo>
                <a:close/>
                <a:moveTo>
                  <a:pt x="21600" y="21161"/>
                </a:moveTo>
                <a:lnTo>
                  <a:pt x="21241" y="21161"/>
                </a:lnTo>
                <a:lnTo>
                  <a:pt x="21420" y="20723"/>
                </a:lnTo>
                <a:lnTo>
                  <a:pt x="21600" y="20723"/>
                </a:lnTo>
                <a:lnTo>
                  <a:pt x="21600" y="21161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77" name="矩形"/>
          <p:cNvSpPr/>
          <p:nvPr/>
        </p:nvSpPr>
        <p:spPr>
          <a:xfrm>
            <a:off x="4549140" y="4665979"/>
            <a:ext cx="150622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29273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达到限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78" name="曲线"/>
          <p:cNvSpPr/>
          <p:nvPr/>
        </p:nvSpPr>
        <p:spPr>
          <a:xfrm>
            <a:off x="4549140" y="5128259"/>
            <a:ext cx="1318260" cy="5486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79" name="曲线"/>
          <p:cNvSpPr/>
          <p:nvPr/>
        </p:nvSpPr>
        <p:spPr>
          <a:xfrm>
            <a:off x="4535804" y="5116195"/>
            <a:ext cx="1343660" cy="5734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95" y="21600"/>
                </a:moveTo>
                <a:lnTo>
                  <a:pt x="204" y="21600"/>
                </a:lnTo>
                <a:lnTo>
                  <a:pt x="164" y="21590"/>
                </a:lnTo>
                <a:lnTo>
                  <a:pt x="0" y="21121"/>
                </a:lnTo>
                <a:lnTo>
                  <a:pt x="0" y="478"/>
                </a:lnTo>
                <a:lnTo>
                  <a:pt x="204" y="0"/>
                </a:lnTo>
                <a:lnTo>
                  <a:pt x="21395" y="0"/>
                </a:lnTo>
                <a:lnTo>
                  <a:pt x="21600" y="478"/>
                </a:lnTo>
                <a:lnTo>
                  <a:pt x="408" y="478"/>
                </a:lnTo>
                <a:lnTo>
                  <a:pt x="204" y="956"/>
                </a:lnTo>
                <a:lnTo>
                  <a:pt x="408" y="956"/>
                </a:lnTo>
                <a:lnTo>
                  <a:pt x="408" y="20643"/>
                </a:lnTo>
                <a:lnTo>
                  <a:pt x="204" y="20643"/>
                </a:lnTo>
                <a:lnTo>
                  <a:pt x="408" y="21121"/>
                </a:lnTo>
                <a:lnTo>
                  <a:pt x="21600" y="21121"/>
                </a:lnTo>
                <a:lnTo>
                  <a:pt x="21596" y="21214"/>
                </a:lnTo>
                <a:lnTo>
                  <a:pt x="21435" y="21590"/>
                </a:lnTo>
                <a:lnTo>
                  <a:pt x="21395" y="21600"/>
                </a:lnTo>
                <a:lnTo>
                  <a:pt x="21395" y="21600"/>
                </a:lnTo>
                <a:close/>
                <a:moveTo>
                  <a:pt x="408" y="956"/>
                </a:moveTo>
                <a:lnTo>
                  <a:pt x="204" y="956"/>
                </a:lnTo>
                <a:lnTo>
                  <a:pt x="408" y="478"/>
                </a:lnTo>
                <a:lnTo>
                  <a:pt x="408" y="956"/>
                </a:lnTo>
                <a:lnTo>
                  <a:pt x="408" y="956"/>
                </a:lnTo>
                <a:close/>
                <a:moveTo>
                  <a:pt x="21191" y="956"/>
                </a:moveTo>
                <a:lnTo>
                  <a:pt x="408" y="956"/>
                </a:lnTo>
                <a:lnTo>
                  <a:pt x="408" y="478"/>
                </a:lnTo>
                <a:lnTo>
                  <a:pt x="21191" y="478"/>
                </a:lnTo>
                <a:lnTo>
                  <a:pt x="21191" y="956"/>
                </a:lnTo>
                <a:lnTo>
                  <a:pt x="21191" y="956"/>
                </a:lnTo>
                <a:close/>
                <a:moveTo>
                  <a:pt x="21191" y="21121"/>
                </a:moveTo>
                <a:lnTo>
                  <a:pt x="21191" y="478"/>
                </a:lnTo>
                <a:lnTo>
                  <a:pt x="21395" y="956"/>
                </a:lnTo>
                <a:lnTo>
                  <a:pt x="21600" y="956"/>
                </a:lnTo>
                <a:lnTo>
                  <a:pt x="21600" y="20643"/>
                </a:lnTo>
                <a:lnTo>
                  <a:pt x="21395" y="20643"/>
                </a:lnTo>
                <a:lnTo>
                  <a:pt x="21191" y="21121"/>
                </a:lnTo>
                <a:lnTo>
                  <a:pt x="21191" y="21121"/>
                </a:lnTo>
                <a:close/>
                <a:moveTo>
                  <a:pt x="21600" y="956"/>
                </a:moveTo>
                <a:lnTo>
                  <a:pt x="21395" y="956"/>
                </a:lnTo>
                <a:lnTo>
                  <a:pt x="21191" y="478"/>
                </a:lnTo>
                <a:lnTo>
                  <a:pt x="21600" y="478"/>
                </a:lnTo>
                <a:lnTo>
                  <a:pt x="21600" y="956"/>
                </a:lnTo>
                <a:lnTo>
                  <a:pt x="21600" y="956"/>
                </a:lnTo>
                <a:close/>
                <a:moveTo>
                  <a:pt x="408" y="21121"/>
                </a:moveTo>
                <a:lnTo>
                  <a:pt x="204" y="20643"/>
                </a:lnTo>
                <a:lnTo>
                  <a:pt x="408" y="20643"/>
                </a:lnTo>
                <a:lnTo>
                  <a:pt x="408" y="21121"/>
                </a:lnTo>
                <a:lnTo>
                  <a:pt x="408" y="21121"/>
                </a:lnTo>
                <a:close/>
                <a:moveTo>
                  <a:pt x="21191" y="21121"/>
                </a:moveTo>
                <a:lnTo>
                  <a:pt x="408" y="21121"/>
                </a:lnTo>
                <a:lnTo>
                  <a:pt x="408" y="20643"/>
                </a:lnTo>
                <a:lnTo>
                  <a:pt x="21191" y="20643"/>
                </a:lnTo>
                <a:lnTo>
                  <a:pt x="21191" y="21121"/>
                </a:lnTo>
                <a:lnTo>
                  <a:pt x="21191" y="21121"/>
                </a:lnTo>
                <a:close/>
                <a:moveTo>
                  <a:pt x="21600" y="21121"/>
                </a:moveTo>
                <a:lnTo>
                  <a:pt x="21191" y="21121"/>
                </a:lnTo>
                <a:lnTo>
                  <a:pt x="21395" y="20643"/>
                </a:lnTo>
                <a:lnTo>
                  <a:pt x="21600" y="20643"/>
                </a:lnTo>
                <a:lnTo>
                  <a:pt x="21600" y="21121"/>
                </a:lnTo>
                <a:close/>
              </a:path>
            </a:pathLst>
          </a:custGeom>
          <a:solidFill>
            <a:srgbClr val="548ED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80" name="矩形"/>
          <p:cNvSpPr/>
          <p:nvPr/>
        </p:nvSpPr>
        <p:spPr>
          <a:xfrm>
            <a:off x="4549140" y="5240019"/>
            <a:ext cx="131826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98755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接近限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81" name="矩形"/>
          <p:cNvSpPr/>
          <p:nvPr/>
        </p:nvSpPr>
        <p:spPr>
          <a:xfrm>
            <a:off x="6600075" y="3239452"/>
            <a:ext cx="288010" cy="247205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82" name="曲线"/>
          <p:cNvSpPr/>
          <p:nvPr/>
        </p:nvSpPr>
        <p:spPr>
          <a:xfrm>
            <a:off x="3703319" y="4226052"/>
            <a:ext cx="489584" cy="2819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97" y="21600"/>
                </a:moveTo>
                <a:lnTo>
                  <a:pt x="15397" y="16229"/>
                </a:lnTo>
                <a:lnTo>
                  <a:pt x="0" y="16229"/>
                </a:lnTo>
                <a:lnTo>
                  <a:pt x="0" y="5370"/>
                </a:lnTo>
                <a:lnTo>
                  <a:pt x="15397" y="5370"/>
                </a:lnTo>
                <a:lnTo>
                  <a:pt x="15397" y="0"/>
                </a:lnTo>
                <a:lnTo>
                  <a:pt x="21583" y="10858"/>
                </a:lnTo>
                <a:lnTo>
                  <a:pt x="15397" y="21600"/>
                </a:lnTo>
                <a:close/>
              </a:path>
            </a:pathLst>
          </a:custGeom>
          <a:solidFill>
            <a:srgbClr val="4F81B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83" name="曲线"/>
          <p:cNvSpPr/>
          <p:nvPr/>
        </p:nvSpPr>
        <p:spPr>
          <a:xfrm>
            <a:off x="3690620" y="4213898"/>
            <a:ext cx="514983" cy="3067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635" y="5844"/>
                </a:moveTo>
                <a:lnTo>
                  <a:pt x="14635" y="891"/>
                </a:lnTo>
                <a:lnTo>
                  <a:pt x="14647" y="701"/>
                </a:lnTo>
                <a:lnTo>
                  <a:pt x="15130" y="0"/>
                </a:lnTo>
                <a:lnTo>
                  <a:pt x="15243" y="6"/>
                </a:lnTo>
                <a:lnTo>
                  <a:pt x="15353" y="53"/>
                </a:lnTo>
                <a:lnTo>
                  <a:pt x="15456" y="139"/>
                </a:lnTo>
                <a:lnTo>
                  <a:pt x="15544" y="259"/>
                </a:lnTo>
                <a:lnTo>
                  <a:pt x="15921" y="891"/>
                </a:lnTo>
                <a:lnTo>
                  <a:pt x="15700" y="891"/>
                </a:lnTo>
                <a:lnTo>
                  <a:pt x="14791" y="1524"/>
                </a:lnTo>
                <a:lnTo>
                  <a:pt x="15700" y="3050"/>
                </a:lnTo>
                <a:lnTo>
                  <a:pt x="15700" y="4949"/>
                </a:lnTo>
                <a:lnTo>
                  <a:pt x="15167" y="4949"/>
                </a:lnTo>
                <a:lnTo>
                  <a:pt x="14635" y="5844"/>
                </a:lnTo>
                <a:lnTo>
                  <a:pt x="14635" y="5844"/>
                </a:lnTo>
                <a:close/>
                <a:moveTo>
                  <a:pt x="15700" y="3050"/>
                </a:moveTo>
                <a:lnTo>
                  <a:pt x="14791" y="1524"/>
                </a:lnTo>
                <a:lnTo>
                  <a:pt x="15700" y="891"/>
                </a:lnTo>
                <a:lnTo>
                  <a:pt x="15700" y="3050"/>
                </a:lnTo>
                <a:lnTo>
                  <a:pt x="15700" y="3050"/>
                </a:lnTo>
                <a:close/>
                <a:moveTo>
                  <a:pt x="20314" y="10797"/>
                </a:moveTo>
                <a:lnTo>
                  <a:pt x="15700" y="3050"/>
                </a:lnTo>
                <a:lnTo>
                  <a:pt x="15700" y="891"/>
                </a:lnTo>
                <a:lnTo>
                  <a:pt x="15921" y="891"/>
                </a:lnTo>
                <a:lnTo>
                  <a:pt x="21443" y="10164"/>
                </a:lnTo>
                <a:lnTo>
                  <a:pt x="20690" y="10164"/>
                </a:lnTo>
                <a:lnTo>
                  <a:pt x="20314" y="10797"/>
                </a:lnTo>
                <a:lnTo>
                  <a:pt x="20314" y="10797"/>
                </a:lnTo>
                <a:close/>
                <a:moveTo>
                  <a:pt x="14635" y="16644"/>
                </a:moveTo>
                <a:lnTo>
                  <a:pt x="532" y="16644"/>
                </a:lnTo>
                <a:lnTo>
                  <a:pt x="428" y="16627"/>
                </a:lnTo>
                <a:lnTo>
                  <a:pt x="0" y="15749"/>
                </a:lnTo>
                <a:lnTo>
                  <a:pt x="0" y="5844"/>
                </a:lnTo>
                <a:lnTo>
                  <a:pt x="532" y="4949"/>
                </a:lnTo>
                <a:lnTo>
                  <a:pt x="14635" y="4949"/>
                </a:lnTo>
                <a:lnTo>
                  <a:pt x="14635" y="5844"/>
                </a:lnTo>
                <a:lnTo>
                  <a:pt x="1065" y="5844"/>
                </a:lnTo>
                <a:lnTo>
                  <a:pt x="532" y="6738"/>
                </a:lnTo>
                <a:lnTo>
                  <a:pt x="1065" y="6738"/>
                </a:lnTo>
                <a:lnTo>
                  <a:pt x="1065" y="14855"/>
                </a:lnTo>
                <a:lnTo>
                  <a:pt x="532" y="14855"/>
                </a:lnTo>
                <a:lnTo>
                  <a:pt x="1065" y="15749"/>
                </a:lnTo>
                <a:lnTo>
                  <a:pt x="14635" y="15749"/>
                </a:lnTo>
                <a:lnTo>
                  <a:pt x="14635" y="16644"/>
                </a:lnTo>
                <a:lnTo>
                  <a:pt x="14635" y="16644"/>
                </a:lnTo>
                <a:close/>
                <a:moveTo>
                  <a:pt x="15167" y="6738"/>
                </a:moveTo>
                <a:lnTo>
                  <a:pt x="1065" y="6738"/>
                </a:lnTo>
                <a:lnTo>
                  <a:pt x="1065" y="5844"/>
                </a:lnTo>
                <a:lnTo>
                  <a:pt x="14635" y="5844"/>
                </a:lnTo>
                <a:lnTo>
                  <a:pt x="15167" y="4949"/>
                </a:lnTo>
                <a:lnTo>
                  <a:pt x="15700" y="4949"/>
                </a:lnTo>
                <a:lnTo>
                  <a:pt x="15700" y="5844"/>
                </a:lnTo>
                <a:lnTo>
                  <a:pt x="15271" y="6721"/>
                </a:lnTo>
                <a:lnTo>
                  <a:pt x="15167" y="6738"/>
                </a:lnTo>
                <a:lnTo>
                  <a:pt x="15167" y="6738"/>
                </a:lnTo>
                <a:close/>
                <a:moveTo>
                  <a:pt x="1065" y="6738"/>
                </a:moveTo>
                <a:lnTo>
                  <a:pt x="532" y="6738"/>
                </a:lnTo>
                <a:lnTo>
                  <a:pt x="1065" y="5844"/>
                </a:lnTo>
                <a:lnTo>
                  <a:pt x="1065" y="6738"/>
                </a:lnTo>
                <a:lnTo>
                  <a:pt x="1065" y="6738"/>
                </a:lnTo>
                <a:close/>
                <a:moveTo>
                  <a:pt x="20690" y="11429"/>
                </a:moveTo>
                <a:lnTo>
                  <a:pt x="20314" y="10797"/>
                </a:lnTo>
                <a:lnTo>
                  <a:pt x="20690" y="10164"/>
                </a:lnTo>
                <a:lnTo>
                  <a:pt x="20690" y="11429"/>
                </a:lnTo>
                <a:lnTo>
                  <a:pt x="20690" y="11429"/>
                </a:lnTo>
                <a:close/>
                <a:moveTo>
                  <a:pt x="21443" y="11429"/>
                </a:moveTo>
                <a:lnTo>
                  <a:pt x="20690" y="11429"/>
                </a:lnTo>
                <a:lnTo>
                  <a:pt x="20690" y="10164"/>
                </a:lnTo>
                <a:lnTo>
                  <a:pt x="21443" y="10164"/>
                </a:lnTo>
                <a:lnTo>
                  <a:pt x="21509" y="10300"/>
                </a:lnTo>
                <a:lnTo>
                  <a:pt x="21559" y="10454"/>
                </a:lnTo>
                <a:lnTo>
                  <a:pt x="21589" y="10622"/>
                </a:lnTo>
                <a:lnTo>
                  <a:pt x="21599" y="10797"/>
                </a:lnTo>
                <a:lnTo>
                  <a:pt x="21589" y="10971"/>
                </a:lnTo>
                <a:lnTo>
                  <a:pt x="21559" y="11139"/>
                </a:lnTo>
                <a:lnTo>
                  <a:pt x="21509" y="11294"/>
                </a:lnTo>
                <a:lnTo>
                  <a:pt x="21443" y="11429"/>
                </a:lnTo>
                <a:lnTo>
                  <a:pt x="21443" y="11429"/>
                </a:lnTo>
                <a:close/>
                <a:moveTo>
                  <a:pt x="15921" y="20702"/>
                </a:moveTo>
                <a:lnTo>
                  <a:pt x="15700" y="20702"/>
                </a:lnTo>
                <a:lnTo>
                  <a:pt x="15700" y="18543"/>
                </a:lnTo>
                <a:lnTo>
                  <a:pt x="20314" y="10797"/>
                </a:lnTo>
                <a:lnTo>
                  <a:pt x="20690" y="11429"/>
                </a:lnTo>
                <a:lnTo>
                  <a:pt x="21443" y="11429"/>
                </a:lnTo>
                <a:lnTo>
                  <a:pt x="15921" y="20702"/>
                </a:lnTo>
                <a:lnTo>
                  <a:pt x="15921" y="20702"/>
                </a:lnTo>
                <a:close/>
                <a:moveTo>
                  <a:pt x="1065" y="15749"/>
                </a:moveTo>
                <a:lnTo>
                  <a:pt x="532" y="14855"/>
                </a:lnTo>
                <a:lnTo>
                  <a:pt x="1065" y="14855"/>
                </a:lnTo>
                <a:lnTo>
                  <a:pt x="1065" y="15749"/>
                </a:lnTo>
                <a:lnTo>
                  <a:pt x="1065" y="15749"/>
                </a:lnTo>
                <a:close/>
                <a:moveTo>
                  <a:pt x="15700" y="16644"/>
                </a:moveTo>
                <a:lnTo>
                  <a:pt x="15167" y="16644"/>
                </a:lnTo>
                <a:lnTo>
                  <a:pt x="14635" y="15749"/>
                </a:lnTo>
                <a:lnTo>
                  <a:pt x="1065" y="15749"/>
                </a:lnTo>
                <a:lnTo>
                  <a:pt x="1065" y="14855"/>
                </a:lnTo>
                <a:lnTo>
                  <a:pt x="15167" y="14855"/>
                </a:lnTo>
                <a:lnTo>
                  <a:pt x="15700" y="15749"/>
                </a:lnTo>
                <a:lnTo>
                  <a:pt x="15700" y="16644"/>
                </a:lnTo>
                <a:lnTo>
                  <a:pt x="15700" y="16644"/>
                </a:lnTo>
                <a:close/>
                <a:moveTo>
                  <a:pt x="15130" y="21594"/>
                </a:moveTo>
                <a:lnTo>
                  <a:pt x="14635" y="20702"/>
                </a:lnTo>
                <a:lnTo>
                  <a:pt x="14635" y="15749"/>
                </a:lnTo>
                <a:lnTo>
                  <a:pt x="15167" y="16644"/>
                </a:lnTo>
                <a:lnTo>
                  <a:pt x="15700" y="16644"/>
                </a:lnTo>
                <a:lnTo>
                  <a:pt x="15700" y="18543"/>
                </a:lnTo>
                <a:lnTo>
                  <a:pt x="14791" y="20070"/>
                </a:lnTo>
                <a:lnTo>
                  <a:pt x="15700" y="20702"/>
                </a:lnTo>
                <a:lnTo>
                  <a:pt x="15921" y="20702"/>
                </a:lnTo>
                <a:lnTo>
                  <a:pt x="15544" y="21335"/>
                </a:lnTo>
                <a:lnTo>
                  <a:pt x="15456" y="21455"/>
                </a:lnTo>
                <a:lnTo>
                  <a:pt x="15353" y="21540"/>
                </a:lnTo>
                <a:lnTo>
                  <a:pt x="15243" y="21588"/>
                </a:lnTo>
                <a:lnTo>
                  <a:pt x="15130" y="21594"/>
                </a:lnTo>
                <a:lnTo>
                  <a:pt x="15130" y="21594"/>
                </a:lnTo>
                <a:close/>
                <a:moveTo>
                  <a:pt x="15700" y="20702"/>
                </a:moveTo>
                <a:lnTo>
                  <a:pt x="14791" y="20070"/>
                </a:lnTo>
                <a:lnTo>
                  <a:pt x="15700" y="18543"/>
                </a:lnTo>
                <a:lnTo>
                  <a:pt x="15700" y="20702"/>
                </a:lnTo>
                <a:close/>
              </a:path>
            </a:pathLst>
          </a:custGeom>
          <a:solidFill>
            <a:srgbClr val="385D8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84" name="曲线"/>
          <p:cNvSpPr/>
          <p:nvPr/>
        </p:nvSpPr>
        <p:spPr>
          <a:xfrm>
            <a:off x="9563100" y="3735323"/>
            <a:ext cx="489583" cy="2806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97" y="21580"/>
                </a:moveTo>
                <a:lnTo>
                  <a:pt x="15397" y="16185"/>
                </a:lnTo>
                <a:lnTo>
                  <a:pt x="0" y="16185"/>
                </a:lnTo>
                <a:lnTo>
                  <a:pt x="0" y="5395"/>
                </a:lnTo>
                <a:lnTo>
                  <a:pt x="15397" y="5395"/>
                </a:lnTo>
                <a:lnTo>
                  <a:pt x="15397" y="0"/>
                </a:lnTo>
                <a:lnTo>
                  <a:pt x="21583" y="10790"/>
                </a:lnTo>
                <a:lnTo>
                  <a:pt x="15397" y="21580"/>
                </a:lnTo>
                <a:close/>
              </a:path>
            </a:pathLst>
          </a:custGeom>
          <a:solidFill>
            <a:srgbClr val="4F81B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85" name="曲线"/>
          <p:cNvSpPr/>
          <p:nvPr/>
        </p:nvSpPr>
        <p:spPr>
          <a:xfrm>
            <a:off x="9549765" y="3722408"/>
            <a:ext cx="514984" cy="3067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635" y="5844"/>
                </a:moveTo>
                <a:lnTo>
                  <a:pt x="14635" y="891"/>
                </a:lnTo>
                <a:lnTo>
                  <a:pt x="14647" y="701"/>
                </a:lnTo>
                <a:lnTo>
                  <a:pt x="15130" y="0"/>
                </a:lnTo>
                <a:lnTo>
                  <a:pt x="15243" y="6"/>
                </a:lnTo>
                <a:lnTo>
                  <a:pt x="15353" y="53"/>
                </a:lnTo>
                <a:lnTo>
                  <a:pt x="15456" y="139"/>
                </a:lnTo>
                <a:lnTo>
                  <a:pt x="15544" y="259"/>
                </a:lnTo>
                <a:lnTo>
                  <a:pt x="15921" y="891"/>
                </a:lnTo>
                <a:lnTo>
                  <a:pt x="15700" y="891"/>
                </a:lnTo>
                <a:lnTo>
                  <a:pt x="14791" y="1524"/>
                </a:lnTo>
                <a:lnTo>
                  <a:pt x="15700" y="3050"/>
                </a:lnTo>
                <a:lnTo>
                  <a:pt x="15700" y="4949"/>
                </a:lnTo>
                <a:lnTo>
                  <a:pt x="15167" y="4949"/>
                </a:lnTo>
                <a:lnTo>
                  <a:pt x="14635" y="5844"/>
                </a:lnTo>
                <a:lnTo>
                  <a:pt x="14635" y="5844"/>
                </a:lnTo>
                <a:close/>
                <a:moveTo>
                  <a:pt x="15700" y="3050"/>
                </a:moveTo>
                <a:lnTo>
                  <a:pt x="14791" y="1524"/>
                </a:lnTo>
                <a:lnTo>
                  <a:pt x="15700" y="891"/>
                </a:lnTo>
                <a:lnTo>
                  <a:pt x="15700" y="3050"/>
                </a:lnTo>
                <a:lnTo>
                  <a:pt x="15700" y="3050"/>
                </a:lnTo>
                <a:close/>
                <a:moveTo>
                  <a:pt x="20314" y="10797"/>
                </a:moveTo>
                <a:lnTo>
                  <a:pt x="15700" y="3050"/>
                </a:lnTo>
                <a:lnTo>
                  <a:pt x="15700" y="891"/>
                </a:lnTo>
                <a:lnTo>
                  <a:pt x="15921" y="891"/>
                </a:lnTo>
                <a:lnTo>
                  <a:pt x="21443" y="10164"/>
                </a:lnTo>
                <a:lnTo>
                  <a:pt x="20690" y="10164"/>
                </a:lnTo>
                <a:lnTo>
                  <a:pt x="20314" y="10797"/>
                </a:lnTo>
                <a:lnTo>
                  <a:pt x="20314" y="10797"/>
                </a:lnTo>
                <a:close/>
                <a:moveTo>
                  <a:pt x="14635" y="16644"/>
                </a:moveTo>
                <a:lnTo>
                  <a:pt x="532" y="16644"/>
                </a:lnTo>
                <a:lnTo>
                  <a:pt x="428" y="16627"/>
                </a:lnTo>
                <a:lnTo>
                  <a:pt x="0" y="15749"/>
                </a:lnTo>
                <a:lnTo>
                  <a:pt x="0" y="5844"/>
                </a:lnTo>
                <a:lnTo>
                  <a:pt x="532" y="4949"/>
                </a:lnTo>
                <a:lnTo>
                  <a:pt x="14635" y="4949"/>
                </a:lnTo>
                <a:lnTo>
                  <a:pt x="14635" y="5844"/>
                </a:lnTo>
                <a:lnTo>
                  <a:pt x="1065" y="5844"/>
                </a:lnTo>
                <a:lnTo>
                  <a:pt x="532" y="6738"/>
                </a:lnTo>
                <a:lnTo>
                  <a:pt x="1065" y="6738"/>
                </a:lnTo>
                <a:lnTo>
                  <a:pt x="1065" y="14855"/>
                </a:lnTo>
                <a:lnTo>
                  <a:pt x="532" y="14855"/>
                </a:lnTo>
                <a:lnTo>
                  <a:pt x="1065" y="15749"/>
                </a:lnTo>
                <a:lnTo>
                  <a:pt x="14635" y="15749"/>
                </a:lnTo>
                <a:lnTo>
                  <a:pt x="14635" y="16644"/>
                </a:lnTo>
                <a:lnTo>
                  <a:pt x="14635" y="16644"/>
                </a:lnTo>
                <a:close/>
                <a:moveTo>
                  <a:pt x="15167" y="6738"/>
                </a:moveTo>
                <a:lnTo>
                  <a:pt x="1065" y="6738"/>
                </a:lnTo>
                <a:lnTo>
                  <a:pt x="1065" y="5844"/>
                </a:lnTo>
                <a:lnTo>
                  <a:pt x="14635" y="5844"/>
                </a:lnTo>
                <a:lnTo>
                  <a:pt x="15167" y="4949"/>
                </a:lnTo>
                <a:lnTo>
                  <a:pt x="15700" y="4949"/>
                </a:lnTo>
                <a:lnTo>
                  <a:pt x="15700" y="5844"/>
                </a:lnTo>
                <a:lnTo>
                  <a:pt x="15271" y="6721"/>
                </a:lnTo>
                <a:lnTo>
                  <a:pt x="15167" y="6738"/>
                </a:lnTo>
                <a:lnTo>
                  <a:pt x="15167" y="6738"/>
                </a:lnTo>
                <a:close/>
                <a:moveTo>
                  <a:pt x="1065" y="6738"/>
                </a:moveTo>
                <a:lnTo>
                  <a:pt x="532" y="6738"/>
                </a:lnTo>
                <a:lnTo>
                  <a:pt x="1065" y="5844"/>
                </a:lnTo>
                <a:lnTo>
                  <a:pt x="1065" y="6738"/>
                </a:lnTo>
                <a:lnTo>
                  <a:pt x="1065" y="6738"/>
                </a:lnTo>
                <a:close/>
                <a:moveTo>
                  <a:pt x="20690" y="11429"/>
                </a:moveTo>
                <a:lnTo>
                  <a:pt x="20314" y="10797"/>
                </a:lnTo>
                <a:lnTo>
                  <a:pt x="20690" y="10164"/>
                </a:lnTo>
                <a:lnTo>
                  <a:pt x="20690" y="11429"/>
                </a:lnTo>
                <a:lnTo>
                  <a:pt x="20690" y="11429"/>
                </a:lnTo>
                <a:close/>
                <a:moveTo>
                  <a:pt x="21443" y="11429"/>
                </a:moveTo>
                <a:lnTo>
                  <a:pt x="20690" y="11429"/>
                </a:lnTo>
                <a:lnTo>
                  <a:pt x="20690" y="10164"/>
                </a:lnTo>
                <a:lnTo>
                  <a:pt x="21443" y="10164"/>
                </a:lnTo>
                <a:lnTo>
                  <a:pt x="21509" y="10300"/>
                </a:lnTo>
                <a:lnTo>
                  <a:pt x="21559" y="10454"/>
                </a:lnTo>
                <a:lnTo>
                  <a:pt x="21589" y="10622"/>
                </a:lnTo>
                <a:lnTo>
                  <a:pt x="21600" y="10797"/>
                </a:lnTo>
                <a:lnTo>
                  <a:pt x="21589" y="10971"/>
                </a:lnTo>
                <a:lnTo>
                  <a:pt x="21559" y="11139"/>
                </a:lnTo>
                <a:lnTo>
                  <a:pt x="21509" y="11294"/>
                </a:lnTo>
                <a:lnTo>
                  <a:pt x="21443" y="11429"/>
                </a:lnTo>
                <a:lnTo>
                  <a:pt x="21443" y="11429"/>
                </a:lnTo>
                <a:close/>
                <a:moveTo>
                  <a:pt x="15921" y="20702"/>
                </a:moveTo>
                <a:lnTo>
                  <a:pt x="15700" y="20702"/>
                </a:lnTo>
                <a:lnTo>
                  <a:pt x="15700" y="18543"/>
                </a:lnTo>
                <a:lnTo>
                  <a:pt x="20314" y="10797"/>
                </a:lnTo>
                <a:lnTo>
                  <a:pt x="20690" y="11429"/>
                </a:lnTo>
                <a:lnTo>
                  <a:pt x="21443" y="11429"/>
                </a:lnTo>
                <a:lnTo>
                  <a:pt x="15921" y="20702"/>
                </a:lnTo>
                <a:lnTo>
                  <a:pt x="15921" y="20702"/>
                </a:lnTo>
                <a:close/>
                <a:moveTo>
                  <a:pt x="1065" y="15749"/>
                </a:moveTo>
                <a:lnTo>
                  <a:pt x="532" y="14855"/>
                </a:lnTo>
                <a:lnTo>
                  <a:pt x="1065" y="14855"/>
                </a:lnTo>
                <a:lnTo>
                  <a:pt x="1065" y="15749"/>
                </a:lnTo>
                <a:lnTo>
                  <a:pt x="1065" y="15749"/>
                </a:lnTo>
                <a:close/>
                <a:moveTo>
                  <a:pt x="15700" y="16644"/>
                </a:moveTo>
                <a:lnTo>
                  <a:pt x="15167" y="16644"/>
                </a:lnTo>
                <a:lnTo>
                  <a:pt x="14635" y="15749"/>
                </a:lnTo>
                <a:lnTo>
                  <a:pt x="1065" y="15749"/>
                </a:lnTo>
                <a:lnTo>
                  <a:pt x="1065" y="14855"/>
                </a:lnTo>
                <a:lnTo>
                  <a:pt x="15167" y="14855"/>
                </a:lnTo>
                <a:lnTo>
                  <a:pt x="15700" y="15749"/>
                </a:lnTo>
                <a:lnTo>
                  <a:pt x="15700" y="16644"/>
                </a:lnTo>
                <a:lnTo>
                  <a:pt x="15700" y="16644"/>
                </a:lnTo>
                <a:close/>
                <a:moveTo>
                  <a:pt x="15130" y="21594"/>
                </a:moveTo>
                <a:lnTo>
                  <a:pt x="14635" y="20702"/>
                </a:lnTo>
                <a:lnTo>
                  <a:pt x="14635" y="15749"/>
                </a:lnTo>
                <a:lnTo>
                  <a:pt x="15167" y="16644"/>
                </a:lnTo>
                <a:lnTo>
                  <a:pt x="15700" y="16644"/>
                </a:lnTo>
                <a:lnTo>
                  <a:pt x="15700" y="18543"/>
                </a:lnTo>
                <a:lnTo>
                  <a:pt x="14791" y="20070"/>
                </a:lnTo>
                <a:lnTo>
                  <a:pt x="15700" y="20702"/>
                </a:lnTo>
                <a:lnTo>
                  <a:pt x="15921" y="20702"/>
                </a:lnTo>
                <a:lnTo>
                  <a:pt x="15544" y="21335"/>
                </a:lnTo>
                <a:lnTo>
                  <a:pt x="15456" y="21455"/>
                </a:lnTo>
                <a:lnTo>
                  <a:pt x="15353" y="21540"/>
                </a:lnTo>
                <a:lnTo>
                  <a:pt x="15243" y="21588"/>
                </a:lnTo>
                <a:lnTo>
                  <a:pt x="15130" y="21594"/>
                </a:lnTo>
                <a:lnTo>
                  <a:pt x="15130" y="21594"/>
                </a:lnTo>
                <a:close/>
                <a:moveTo>
                  <a:pt x="15700" y="20702"/>
                </a:moveTo>
                <a:lnTo>
                  <a:pt x="14791" y="20070"/>
                </a:lnTo>
                <a:lnTo>
                  <a:pt x="15700" y="18543"/>
                </a:lnTo>
                <a:lnTo>
                  <a:pt x="15700" y="20702"/>
                </a:lnTo>
                <a:close/>
              </a:path>
            </a:pathLst>
          </a:custGeom>
          <a:solidFill>
            <a:srgbClr val="385D8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86" name="曲线"/>
          <p:cNvSpPr/>
          <p:nvPr/>
        </p:nvSpPr>
        <p:spPr>
          <a:xfrm>
            <a:off x="9563100" y="4998720"/>
            <a:ext cx="489583" cy="2819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397" y="21600"/>
                </a:moveTo>
                <a:lnTo>
                  <a:pt x="15397" y="16229"/>
                </a:lnTo>
                <a:lnTo>
                  <a:pt x="0" y="16229"/>
                </a:lnTo>
                <a:lnTo>
                  <a:pt x="0" y="5487"/>
                </a:lnTo>
                <a:lnTo>
                  <a:pt x="15397" y="5487"/>
                </a:lnTo>
                <a:lnTo>
                  <a:pt x="15397" y="0"/>
                </a:lnTo>
                <a:lnTo>
                  <a:pt x="21583" y="10858"/>
                </a:lnTo>
                <a:lnTo>
                  <a:pt x="15397" y="21600"/>
                </a:lnTo>
                <a:close/>
              </a:path>
            </a:pathLst>
          </a:custGeom>
          <a:solidFill>
            <a:srgbClr val="E6B8B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87" name="曲线"/>
          <p:cNvSpPr/>
          <p:nvPr/>
        </p:nvSpPr>
        <p:spPr>
          <a:xfrm>
            <a:off x="9549765" y="4986693"/>
            <a:ext cx="514984" cy="3067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635" y="5844"/>
                </a:moveTo>
                <a:lnTo>
                  <a:pt x="14635" y="891"/>
                </a:lnTo>
                <a:lnTo>
                  <a:pt x="14647" y="701"/>
                </a:lnTo>
                <a:lnTo>
                  <a:pt x="15130" y="0"/>
                </a:lnTo>
                <a:lnTo>
                  <a:pt x="15243" y="6"/>
                </a:lnTo>
                <a:lnTo>
                  <a:pt x="15353" y="53"/>
                </a:lnTo>
                <a:lnTo>
                  <a:pt x="15456" y="139"/>
                </a:lnTo>
                <a:lnTo>
                  <a:pt x="15544" y="259"/>
                </a:lnTo>
                <a:lnTo>
                  <a:pt x="15921" y="891"/>
                </a:lnTo>
                <a:lnTo>
                  <a:pt x="15700" y="891"/>
                </a:lnTo>
                <a:lnTo>
                  <a:pt x="14791" y="1524"/>
                </a:lnTo>
                <a:lnTo>
                  <a:pt x="15700" y="3050"/>
                </a:lnTo>
                <a:lnTo>
                  <a:pt x="15700" y="4950"/>
                </a:lnTo>
                <a:lnTo>
                  <a:pt x="15167" y="4950"/>
                </a:lnTo>
                <a:lnTo>
                  <a:pt x="14635" y="5844"/>
                </a:lnTo>
                <a:lnTo>
                  <a:pt x="14635" y="5844"/>
                </a:lnTo>
                <a:close/>
                <a:moveTo>
                  <a:pt x="15700" y="3050"/>
                </a:moveTo>
                <a:lnTo>
                  <a:pt x="14791" y="1524"/>
                </a:lnTo>
                <a:lnTo>
                  <a:pt x="15700" y="891"/>
                </a:lnTo>
                <a:lnTo>
                  <a:pt x="15700" y="3050"/>
                </a:lnTo>
                <a:lnTo>
                  <a:pt x="15700" y="3050"/>
                </a:lnTo>
                <a:close/>
                <a:moveTo>
                  <a:pt x="20314" y="10797"/>
                </a:moveTo>
                <a:lnTo>
                  <a:pt x="15700" y="3050"/>
                </a:lnTo>
                <a:lnTo>
                  <a:pt x="15700" y="891"/>
                </a:lnTo>
                <a:lnTo>
                  <a:pt x="15921" y="891"/>
                </a:lnTo>
                <a:lnTo>
                  <a:pt x="21443" y="10164"/>
                </a:lnTo>
                <a:lnTo>
                  <a:pt x="20690" y="10164"/>
                </a:lnTo>
                <a:lnTo>
                  <a:pt x="20314" y="10797"/>
                </a:lnTo>
                <a:lnTo>
                  <a:pt x="20314" y="10797"/>
                </a:lnTo>
                <a:close/>
                <a:moveTo>
                  <a:pt x="14635" y="16644"/>
                </a:moveTo>
                <a:lnTo>
                  <a:pt x="532" y="16644"/>
                </a:lnTo>
                <a:lnTo>
                  <a:pt x="428" y="16627"/>
                </a:lnTo>
                <a:lnTo>
                  <a:pt x="0" y="15749"/>
                </a:lnTo>
                <a:lnTo>
                  <a:pt x="0" y="5844"/>
                </a:lnTo>
                <a:lnTo>
                  <a:pt x="532" y="4950"/>
                </a:lnTo>
                <a:lnTo>
                  <a:pt x="14635" y="4950"/>
                </a:lnTo>
                <a:lnTo>
                  <a:pt x="14635" y="5844"/>
                </a:lnTo>
                <a:lnTo>
                  <a:pt x="1065" y="5844"/>
                </a:lnTo>
                <a:lnTo>
                  <a:pt x="532" y="6739"/>
                </a:lnTo>
                <a:lnTo>
                  <a:pt x="1065" y="6739"/>
                </a:lnTo>
                <a:lnTo>
                  <a:pt x="1065" y="14855"/>
                </a:lnTo>
                <a:lnTo>
                  <a:pt x="532" y="14855"/>
                </a:lnTo>
                <a:lnTo>
                  <a:pt x="1065" y="15749"/>
                </a:lnTo>
                <a:lnTo>
                  <a:pt x="14635" y="15749"/>
                </a:lnTo>
                <a:lnTo>
                  <a:pt x="14635" y="16644"/>
                </a:lnTo>
                <a:lnTo>
                  <a:pt x="14635" y="16644"/>
                </a:lnTo>
                <a:close/>
                <a:moveTo>
                  <a:pt x="15167" y="6739"/>
                </a:moveTo>
                <a:lnTo>
                  <a:pt x="1065" y="6739"/>
                </a:lnTo>
                <a:lnTo>
                  <a:pt x="1065" y="5844"/>
                </a:lnTo>
                <a:lnTo>
                  <a:pt x="14635" y="5844"/>
                </a:lnTo>
                <a:lnTo>
                  <a:pt x="15167" y="4950"/>
                </a:lnTo>
                <a:lnTo>
                  <a:pt x="15700" y="4950"/>
                </a:lnTo>
                <a:lnTo>
                  <a:pt x="15700" y="5844"/>
                </a:lnTo>
                <a:lnTo>
                  <a:pt x="15271" y="6721"/>
                </a:lnTo>
                <a:lnTo>
                  <a:pt x="15167" y="6739"/>
                </a:lnTo>
                <a:lnTo>
                  <a:pt x="15167" y="6739"/>
                </a:lnTo>
                <a:close/>
                <a:moveTo>
                  <a:pt x="1065" y="6739"/>
                </a:moveTo>
                <a:lnTo>
                  <a:pt x="532" y="6739"/>
                </a:lnTo>
                <a:lnTo>
                  <a:pt x="1065" y="5844"/>
                </a:lnTo>
                <a:lnTo>
                  <a:pt x="1065" y="6739"/>
                </a:lnTo>
                <a:lnTo>
                  <a:pt x="1065" y="6739"/>
                </a:lnTo>
                <a:close/>
                <a:moveTo>
                  <a:pt x="20690" y="11429"/>
                </a:moveTo>
                <a:lnTo>
                  <a:pt x="20314" y="10797"/>
                </a:lnTo>
                <a:lnTo>
                  <a:pt x="20690" y="10164"/>
                </a:lnTo>
                <a:lnTo>
                  <a:pt x="20690" y="11429"/>
                </a:lnTo>
                <a:lnTo>
                  <a:pt x="20690" y="11429"/>
                </a:lnTo>
                <a:close/>
                <a:moveTo>
                  <a:pt x="21443" y="11429"/>
                </a:moveTo>
                <a:lnTo>
                  <a:pt x="20690" y="11429"/>
                </a:lnTo>
                <a:lnTo>
                  <a:pt x="20690" y="10164"/>
                </a:lnTo>
                <a:lnTo>
                  <a:pt x="21443" y="10164"/>
                </a:lnTo>
                <a:lnTo>
                  <a:pt x="21509" y="10300"/>
                </a:lnTo>
                <a:lnTo>
                  <a:pt x="21559" y="10454"/>
                </a:lnTo>
                <a:lnTo>
                  <a:pt x="21589" y="10622"/>
                </a:lnTo>
                <a:lnTo>
                  <a:pt x="21600" y="10797"/>
                </a:lnTo>
                <a:lnTo>
                  <a:pt x="21589" y="10971"/>
                </a:lnTo>
                <a:lnTo>
                  <a:pt x="21559" y="11139"/>
                </a:lnTo>
                <a:lnTo>
                  <a:pt x="21509" y="11294"/>
                </a:lnTo>
                <a:lnTo>
                  <a:pt x="21443" y="11429"/>
                </a:lnTo>
                <a:lnTo>
                  <a:pt x="21443" y="11429"/>
                </a:lnTo>
                <a:close/>
                <a:moveTo>
                  <a:pt x="15921" y="20702"/>
                </a:moveTo>
                <a:lnTo>
                  <a:pt x="15700" y="20702"/>
                </a:lnTo>
                <a:lnTo>
                  <a:pt x="15700" y="18543"/>
                </a:lnTo>
                <a:lnTo>
                  <a:pt x="20314" y="10797"/>
                </a:lnTo>
                <a:lnTo>
                  <a:pt x="20690" y="11429"/>
                </a:lnTo>
                <a:lnTo>
                  <a:pt x="21443" y="11429"/>
                </a:lnTo>
                <a:lnTo>
                  <a:pt x="15921" y="20702"/>
                </a:lnTo>
                <a:lnTo>
                  <a:pt x="15921" y="20702"/>
                </a:lnTo>
                <a:close/>
                <a:moveTo>
                  <a:pt x="1065" y="15749"/>
                </a:moveTo>
                <a:lnTo>
                  <a:pt x="532" y="14855"/>
                </a:lnTo>
                <a:lnTo>
                  <a:pt x="1065" y="14855"/>
                </a:lnTo>
                <a:lnTo>
                  <a:pt x="1065" y="15749"/>
                </a:lnTo>
                <a:lnTo>
                  <a:pt x="1065" y="15749"/>
                </a:lnTo>
                <a:close/>
                <a:moveTo>
                  <a:pt x="15700" y="16644"/>
                </a:moveTo>
                <a:lnTo>
                  <a:pt x="15167" y="16644"/>
                </a:lnTo>
                <a:lnTo>
                  <a:pt x="14635" y="15749"/>
                </a:lnTo>
                <a:lnTo>
                  <a:pt x="1065" y="15749"/>
                </a:lnTo>
                <a:lnTo>
                  <a:pt x="1065" y="14855"/>
                </a:lnTo>
                <a:lnTo>
                  <a:pt x="15167" y="14855"/>
                </a:lnTo>
                <a:lnTo>
                  <a:pt x="15700" y="15749"/>
                </a:lnTo>
                <a:lnTo>
                  <a:pt x="15700" y="16644"/>
                </a:lnTo>
                <a:lnTo>
                  <a:pt x="15700" y="16644"/>
                </a:lnTo>
                <a:close/>
                <a:moveTo>
                  <a:pt x="15130" y="21594"/>
                </a:moveTo>
                <a:lnTo>
                  <a:pt x="14635" y="20702"/>
                </a:lnTo>
                <a:lnTo>
                  <a:pt x="14635" y="15749"/>
                </a:lnTo>
                <a:lnTo>
                  <a:pt x="15167" y="16644"/>
                </a:lnTo>
                <a:lnTo>
                  <a:pt x="15700" y="16644"/>
                </a:lnTo>
                <a:lnTo>
                  <a:pt x="15700" y="18543"/>
                </a:lnTo>
                <a:lnTo>
                  <a:pt x="14791" y="20070"/>
                </a:lnTo>
                <a:lnTo>
                  <a:pt x="15700" y="20702"/>
                </a:lnTo>
                <a:lnTo>
                  <a:pt x="15921" y="20702"/>
                </a:lnTo>
                <a:lnTo>
                  <a:pt x="15544" y="21335"/>
                </a:lnTo>
                <a:lnTo>
                  <a:pt x="15456" y="21455"/>
                </a:lnTo>
                <a:lnTo>
                  <a:pt x="15353" y="21541"/>
                </a:lnTo>
                <a:lnTo>
                  <a:pt x="15243" y="21588"/>
                </a:lnTo>
                <a:lnTo>
                  <a:pt x="15130" y="21594"/>
                </a:lnTo>
                <a:lnTo>
                  <a:pt x="15130" y="21594"/>
                </a:lnTo>
                <a:close/>
                <a:moveTo>
                  <a:pt x="15700" y="20702"/>
                </a:moveTo>
                <a:lnTo>
                  <a:pt x="14791" y="20070"/>
                </a:lnTo>
                <a:lnTo>
                  <a:pt x="15700" y="18543"/>
                </a:lnTo>
                <a:lnTo>
                  <a:pt x="15700" y="20702"/>
                </a:lnTo>
                <a:close/>
              </a:path>
            </a:pathLst>
          </a:custGeom>
          <a:solidFill>
            <a:srgbClr val="E6B8B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88" name="矩形"/>
          <p:cNvSpPr/>
          <p:nvPr/>
        </p:nvSpPr>
        <p:spPr>
          <a:xfrm>
            <a:off x="7037069" y="4001770"/>
            <a:ext cx="2340610" cy="340995"/>
          </a:xfrm>
          <a:prstGeom prst="rect">
            <a:avLst/>
          </a:prstGeom>
          <a:solidFill>
            <a:srgbClr val="E36C09"/>
          </a:solidFill>
          <a:ln w="9525" cap="flat" cmpd="sng">
            <a:noFill/>
            <a:prstDash val="solid"/>
            <a:miter/>
          </a:ln>
        </p:spPr>
        <p:txBody>
          <a:bodyPr vert="horz" wrap="square" lIns="0" tIns="64769" rIns="0" bIns="0" anchor="t" anchorCtr="0">
            <a:spAutoFit/>
          </a:bodyPr>
          <a:lstStyle/>
          <a:p>
            <a:pPr marL="365125" indent="0" algn="l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集团总部平台报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警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89" name="矩形"/>
          <p:cNvSpPr/>
          <p:nvPr/>
        </p:nvSpPr>
        <p:spPr>
          <a:xfrm>
            <a:off x="7037069" y="5187950"/>
            <a:ext cx="2340610" cy="331468"/>
          </a:xfrm>
          <a:prstGeom prst="rect">
            <a:avLst/>
          </a:prstGeom>
          <a:solidFill>
            <a:srgbClr val="548ED4"/>
          </a:solidFill>
          <a:ln w="9525" cap="flat" cmpd="sng">
            <a:noFill/>
            <a:prstDash val="solid"/>
            <a:miter/>
          </a:ln>
        </p:spPr>
        <p:txBody>
          <a:bodyPr vert="horz" wrap="square" lIns="0" tIns="64769" rIns="0" bIns="0" anchor="t" anchorCtr="0">
            <a:spAutoFit/>
          </a:bodyPr>
          <a:lstStyle/>
          <a:p>
            <a:pPr marL="480695" indent="0" algn="l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项目平台预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警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90" name="矩形"/>
          <p:cNvSpPr/>
          <p:nvPr/>
        </p:nvSpPr>
        <p:spPr>
          <a:xfrm>
            <a:off x="7037069" y="4613909"/>
            <a:ext cx="2341244" cy="331468"/>
          </a:xfrm>
          <a:prstGeom prst="rect">
            <a:avLst/>
          </a:prstGeom>
          <a:solidFill>
            <a:srgbClr val="FFC000"/>
          </a:solidFill>
          <a:ln w="9525" cap="flat" cmpd="sng">
            <a:noFill/>
            <a:prstDash val="solid"/>
            <a:miter/>
          </a:ln>
        </p:spPr>
        <p:txBody>
          <a:bodyPr vert="horz" wrap="square" lIns="0" tIns="64769" rIns="0" bIns="0" anchor="t" anchorCtr="0">
            <a:spAutoFit/>
          </a:bodyPr>
          <a:lstStyle/>
          <a:p>
            <a:pPr marL="20320" indent="0" algn="l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项目管理人员短信提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醒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91" name="矩形"/>
          <p:cNvSpPr/>
          <p:nvPr/>
        </p:nvSpPr>
        <p:spPr>
          <a:xfrm>
            <a:off x="7037069" y="3369945"/>
            <a:ext cx="2340610" cy="340995"/>
          </a:xfrm>
          <a:prstGeom prst="rect">
            <a:avLst/>
          </a:prstGeom>
          <a:solidFill>
            <a:srgbClr val="FF0000"/>
          </a:solidFill>
          <a:ln w="9525" cap="flat" cmpd="sng">
            <a:noFill/>
            <a:prstDash val="solid"/>
            <a:miter/>
          </a:ln>
        </p:spPr>
        <p:txBody>
          <a:bodyPr vert="horz" wrap="square" lIns="0" tIns="64769" rIns="0" bIns="0" anchor="t" anchorCtr="0">
            <a:spAutoFit/>
          </a:bodyPr>
          <a:lstStyle/>
          <a:p>
            <a:pPr marL="20320" indent="0" algn="l">
              <a:lnSpc>
                <a:spcPct val="100000"/>
              </a:lnSpc>
              <a:spcBef>
                <a:spcPts val="51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集团监管人员短信提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醒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92" name="矩形"/>
          <p:cNvSpPr/>
          <p:nvPr/>
        </p:nvSpPr>
        <p:spPr>
          <a:xfrm>
            <a:off x="10381488" y="4614671"/>
            <a:ext cx="897636" cy="119786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93" name="曲线"/>
          <p:cNvSpPr/>
          <p:nvPr/>
        </p:nvSpPr>
        <p:spPr>
          <a:xfrm>
            <a:off x="10371963" y="4605146"/>
            <a:ext cx="916940" cy="121729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81" y="21593"/>
                </a:moveTo>
                <a:lnTo>
                  <a:pt x="112" y="21593"/>
                </a:lnTo>
                <a:lnTo>
                  <a:pt x="77" y="21589"/>
                </a:lnTo>
                <a:lnTo>
                  <a:pt x="46" y="21577"/>
                </a:lnTo>
                <a:lnTo>
                  <a:pt x="21" y="21558"/>
                </a:lnTo>
                <a:lnTo>
                  <a:pt x="5" y="21534"/>
                </a:lnTo>
                <a:lnTo>
                  <a:pt x="0" y="21508"/>
                </a:lnTo>
                <a:lnTo>
                  <a:pt x="0" y="84"/>
                </a:lnTo>
                <a:lnTo>
                  <a:pt x="112" y="0"/>
                </a:lnTo>
                <a:lnTo>
                  <a:pt x="21481" y="0"/>
                </a:lnTo>
                <a:lnTo>
                  <a:pt x="21594" y="84"/>
                </a:lnTo>
                <a:lnTo>
                  <a:pt x="224" y="84"/>
                </a:lnTo>
                <a:lnTo>
                  <a:pt x="112" y="169"/>
                </a:lnTo>
                <a:lnTo>
                  <a:pt x="224" y="169"/>
                </a:lnTo>
                <a:lnTo>
                  <a:pt x="224" y="21424"/>
                </a:lnTo>
                <a:lnTo>
                  <a:pt x="112" y="21424"/>
                </a:lnTo>
                <a:lnTo>
                  <a:pt x="224" y="21508"/>
                </a:lnTo>
                <a:lnTo>
                  <a:pt x="21594" y="21508"/>
                </a:lnTo>
                <a:lnTo>
                  <a:pt x="21588" y="21534"/>
                </a:lnTo>
                <a:lnTo>
                  <a:pt x="21572" y="21558"/>
                </a:lnTo>
                <a:lnTo>
                  <a:pt x="21547" y="21577"/>
                </a:lnTo>
                <a:lnTo>
                  <a:pt x="21516" y="21589"/>
                </a:lnTo>
                <a:lnTo>
                  <a:pt x="21481" y="21593"/>
                </a:lnTo>
                <a:lnTo>
                  <a:pt x="21481" y="21593"/>
                </a:lnTo>
                <a:close/>
                <a:moveTo>
                  <a:pt x="224" y="169"/>
                </a:moveTo>
                <a:lnTo>
                  <a:pt x="112" y="169"/>
                </a:lnTo>
                <a:lnTo>
                  <a:pt x="224" y="84"/>
                </a:lnTo>
                <a:lnTo>
                  <a:pt x="224" y="169"/>
                </a:lnTo>
                <a:lnTo>
                  <a:pt x="224" y="169"/>
                </a:lnTo>
                <a:close/>
                <a:moveTo>
                  <a:pt x="21369" y="169"/>
                </a:moveTo>
                <a:lnTo>
                  <a:pt x="224" y="169"/>
                </a:lnTo>
                <a:lnTo>
                  <a:pt x="224" y="84"/>
                </a:lnTo>
                <a:lnTo>
                  <a:pt x="21369" y="84"/>
                </a:lnTo>
                <a:lnTo>
                  <a:pt x="21369" y="169"/>
                </a:lnTo>
                <a:lnTo>
                  <a:pt x="21369" y="169"/>
                </a:lnTo>
                <a:close/>
                <a:moveTo>
                  <a:pt x="21369" y="21508"/>
                </a:moveTo>
                <a:lnTo>
                  <a:pt x="21369" y="84"/>
                </a:lnTo>
                <a:lnTo>
                  <a:pt x="21481" y="169"/>
                </a:lnTo>
                <a:lnTo>
                  <a:pt x="21594" y="169"/>
                </a:lnTo>
                <a:lnTo>
                  <a:pt x="21594" y="21424"/>
                </a:lnTo>
                <a:lnTo>
                  <a:pt x="21481" y="21424"/>
                </a:lnTo>
                <a:lnTo>
                  <a:pt x="21369" y="21508"/>
                </a:lnTo>
                <a:lnTo>
                  <a:pt x="21369" y="21508"/>
                </a:lnTo>
                <a:close/>
                <a:moveTo>
                  <a:pt x="21594" y="169"/>
                </a:moveTo>
                <a:lnTo>
                  <a:pt x="21481" y="169"/>
                </a:lnTo>
                <a:lnTo>
                  <a:pt x="21369" y="84"/>
                </a:lnTo>
                <a:lnTo>
                  <a:pt x="21594" y="84"/>
                </a:lnTo>
                <a:lnTo>
                  <a:pt x="21594" y="169"/>
                </a:lnTo>
                <a:lnTo>
                  <a:pt x="21594" y="169"/>
                </a:lnTo>
                <a:close/>
                <a:moveTo>
                  <a:pt x="224" y="21508"/>
                </a:moveTo>
                <a:lnTo>
                  <a:pt x="112" y="21424"/>
                </a:lnTo>
                <a:lnTo>
                  <a:pt x="224" y="21424"/>
                </a:lnTo>
                <a:lnTo>
                  <a:pt x="224" y="21508"/>
                </a:lnTo>
                <a:lnTo>
                  <a:pt x="224" y="21508"/>
                </a:lnTo>
                <a:close/>
                <a:moveTo>
                  <a:pt x="21369" y="21508"/>
                </a:moveTo>
                <a:lnTo>
                  <a:pt x="224" y="21508"/>
                </a:lnTo>
                <a:lnTo>
                  <a:pt x="224" y="21424"/>
                </a:lnTo>
                <a:lnTo>
                  <a:pt x="21369" y="21424"/>
                </a:lnTo>
                <a:lnTo>
                  <a:pt x="21369" y="21508"/>
                </a:lnTo>
                <a:lnTo>
                  <a:pt x="21369" y="21508"/>
                </a:lnTo>
                <a:close/>
                <a:moveTo>
                  <a:pt x="21594" y="21508"/>
                </a:moveTo>
                <a:lnTo>
                  <a:pt x="21369" y="21508"/>
                </a:lnTo>
                <a:lnTo>
                  <a:pt x="21481" y="21424"/>
                </a:lnTo>
                <a:lnTo>
                  <a:pt x="21594" y="21424"/>
                </a:lnTo>
                <a:lnTo>
                  <a:pt x="21594" y="21508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94" name="矩形"/>
          <p:cNvSpPr/>
          <p:nvPr/>
        </p:nvSpPr>
        <p:spPr>
          <a:xfrm>
            <a:off x="10381488" y="3243072"/>
            <a:ext cx="891540" cy="118871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195" name="曲线"/>
          <p:cNvSpPr/>
          <p:nvPr/>
        </p:nvSpPr>
        <p:spPr>
          <a:xfrm>
            <a:off x="10371963" y="3233547"/>
            <a:ext cx="910589" cy="120777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87" y="21599"/>
                </a:moveTo>
                <a:lnTo>
                  <a:pt x="112" y="21599"/>
                </a:lnTo>
                <a:lnTo>
                  <a:pt x="78" y="21595"/>
                </a:lnTo>
                <a:lnTo>
                  <a:pt x="46" y="21583"/>
                </a:lnTo>
                <a:lnTo>
                  <a:pt x="21" y="21564"/>
                </a:lnTo>
                <a:lnTo>
                  <a:pt x="5" y="21541"/>
                </a:lnTo>
                <a:lnTo>
                  <a:pt x="0" y="21514"/>
                </a:lnTo>
                <a:lnTo>
                  <a:pt x="0" y="85"/>
                </a:lnTo>
                <a:lnTo>
                  <a:pt x="112" y="0"/>
                </a:lnTo>
                <a:lnTo>
                  <a:pt x="21487" y="0"/>
                </a:lnTo>
                <a:lnTo>
                  <a:pt x="21599" y="85"/>
                </a:lnTo>
                <a:lnTo>
                  <a:pt x="225" y="85"/>
                </a:lnTo>
                <a:lnTo>
                  <a:pt x="112" y="170"/>
                </a:lnTo>
                <a:lnTo>
                  <a:pt x="225" y="170"/>
                </a:lnTo>
                <a:lnTo>
                  <a:pt x="225" y="21429"/>
                </a:lnTo>
                <a:lnTo>
                  <a:pt x="112" y="21429"/>
                </a:lnTo>
                <a:lnTo>
                  <a:pt x="225" y="21514"/>
                </a:lnTo>
                <a:lnTo>
                  <a:pt x="21599" y="21514"/>
                </a:lnTo>
                <a:lnTo>
                  <a:pt x="21594" y="21541"/>
                </a:lnTo>
                <a:lnTo>
                  <a:pt x="21578" y="21564"/>
                </a:lnTo>
                <a:lnTo>
                  <a:pt x="21553" y="21583"/>
                </a:lnTo>
                <a:lnTo>
                  <a:pt x="21521" y="21595"/>
                </a:lnTo>
                <a:lnTo>
                  <a:pt x="21487" y="21599"/>
                </a:lnTo>
                <a:lnTo>
                  <a:pt x="21487" y="21599"/>
                </a:lnTo>
                <a:close/>
                <a:moveTo>
                  <a:pt x="225" y="170"/>
                </a:moveTo>
                <a:lnTo>
                  <a:pt x="112" y="170"/>
                </a:lnTo>
                <a:lnTo>
                  <a:pt x="225" y="85"/>
                </a:lnTo>
                <a:lnTo>
                  <a:pt x="225" y="170"/>
                </a:lnTo>
                <a:lnTo>
                  <a:pt x="225" y="170"/>
                </a:lnTo>
                <a:close/>
                <a:moveTo>
                  <a:pt x="21374" y="170"/>
                </a:moveTo>
                <a:lnTo>
                  <a:pt x="225" y="170"/>
                </a:lnTo>
                <a:lnTo>
                  <a:pt x="225" y="85"/>
                </a:lnTo>
                <a:lnTo>
                  <a:pt x="21374" y="85"/>
                </a:lnTo>
                <a:lnTo>
                  <a:pt x="21374" y="170"/>
                </a:lnTo>
                <a:lnTo>
                  <a:pt x="21374" y="170"/>
                </a:lnTo>
                <a:close/>
                <a:moveTo>
                  <a:pt x="21374" y="21514"/>
                </a:moveTo>
                <a:lnTo>
                  <a:pt x="21374" y="85"/>
                </a:lnTo>
                <a:lnTo>
                  <a:pt x="21487" y="170"/>
                </a:lnTo>
                <a:lnTo>
                  <a:pt x="21599" y="170"/>
                </a:lnTo>
                <a:lnTo>
                  <a:pt x="21599" y="21429"/>
                </a:lnTo>
                <a:lnTo>
                  <a:pt x="21487" y="21429"/>
                </a:lnTo>
                <a:lnTo>
                  <a:pt x="21374" y="21514"/>
                </a:lnTo>
                <a:lnTo>
                  <a:pt x="21374" y="21514"/>
                </a:lnTo>
                <a:close/>
                <a:moveTo>
                  <a:pt x="21599" y="170"/>
                </a:moveTo>
                <a:lnTo>
                  <a:pt x="21487" y="170"/>
                </a:lnTo>
                <a:lnTo>
                  <a:pt x="21374" y="85"/>
                </a:lnTo>
                <a:lnTo>
                  <a:pt x="21599" y="85"/>
                </a:lnTo>
                <a:lnTo>
                  <a:pt x="21599" y="170"/>
                </a:lnTo>
                <a:lnTo>
                  <a:pt x="21599" y="170"/>
                </a:lnTo>
                <a:close/>
                <a:moveTo>
                  <a:pt x="225" y="21514"/>
                </a:moveTo>
                <a:lnTo>
                  <a:pt x="112" y="21429"/>
                </a:lnTo>
                <a:lnTo>
                  <a:pt x="225" y="21429"/>
                </a:lnTo>
                <a:lnTo>
                  <a:pt x="225" y="21514"/>
                </a:lnTo>
                <a:lnTo>
                  <a:pt x="225" y="21514"/>
                </a:lnTo>
                <a:close/>
                <a:moveTo>
                  <a:pt x="21374" y="21514"/>
                </a:moveTo>
                <a:lnTo>
                  <a:pt x="225" y="21514"/>
                </a:lnTo>
                <a:lnTo>
                  <a:pt x="225" y="21429"/>
                </a:lnTo>
                <a:lnTo>
                  <a:pt x="21374" y="21429"/>
                </a:lnTo>
                <a:lnTo>
                  <a:pt x="21374" y="21514"/>
                </a:lnTo>
                <a:lnTo>
                  <a:pt x="21374" y="21514"/>
                </a:lnTo>
                <a:close/>
                <a:moveTo>
                  <a:pt x="21599" y="21514"/>
                </a:moveTo>
                <a:lnTo>
                  <a:pt x="21374" y="21514"/>
                </a:lnTo>
                <a:lnTo>
                  <a:pt x="21487" y="21429"/>
                </a:lnTo>
                <a:lnTo>
                  <a:pt x="21599" y="21429"/>
                </a:lnTo>
                <a:lnTo>
                  <a:pt x="21599" y="21514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1447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实施步</a:t>
            </a:r>
            <a:r>
              <a:rPr lang="zh-CN" altLang="en-US" sz="2800" spc="-5">
                <a:ea typeface="微软雅黑" panose="020B0503020204020204" charset="-122"/>
              </a:rPr>
              <a:t>骤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3452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39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53" name="曲线"/>
          <p:cNvSpPr/>
          <p:nvPr/>
        </p:nvSpPr>
        <p:spPr>
          <a:xfrm>
            <a:off x="574078" y="1918296"/>
            <a:ext cx="2557144" cy="61277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2" y="21599"/>
                </a:moveTo>
                <a:lnTo>
                  <a:pt x="53" y="21599"/>
                </a:lnTo>
                <a:lnTo>
                  <a:pt x="37" y="21588"/>
                </a:lnTo>
                <a:lnTo>
                  <a:pt x="22" y="21556"/>
                </a:lnTo>
                <a:lnTo>
                  <a:pt x="10" y="21507"/>
                </a:lnTo>
                <a:lnTo>
                  <a:pt x="2" y="21445"/>
                </a:lnTo>
                <a:lnTo>
                  <a:pt x="0" y="21376"/>
                </a:lnTo>
                <a:lnTo>
                  <a:pt x="0" y="223"/>
                </a:lnTo>
                <a:lnTo>
                  <a:pt x="53" y="0"/>
                </a:lnTo>
                <a:lnTo>
                  <a:pt x="21522" y="0"/>
                </a:lnTo>
                <a:lnTo>
                  <a:pt x="21536" y="7"/>
                </a:lnTo>
                <a:lnTo>
                  <a:pt x="21549" y="29"/>
                </a:lnTo>
                <a:lnTo>
                  <a:pt x="21560" y="65"/>
                </a:lnTo>
                <a:lnTo>
                  <a:pt x="21598" y="223"/>
                </a:lnTo>
                <a:lnTo>
                  <a:pt x="107" y="223"/>
                </a:lnTo>
                <a:lnTo>
                  <a:pt x="53" y="447"/>
                </a:lnTo>
                <a:lnTo>
                  <a:pt x="107" y="447"/>
                </a:lnTo>
                <a:lnTo>
                  <a:pt x="107" y="21152"/>
                </a:lnTo>
                <a:lnTo>
                  <a:pt x="53" y="21152"/>
                </a:lnTo>
                <a:lnTo>
                  <a:pt x="107" y="21376"/>
                </a:lnTo>
                <a:lnTo>
                  <a:pt x="21597" y="21376"/>
                </a:lnTo>
                <a:lnTo>
                  <a:pt x="21560" y="21534"/>
                </a:lnTo>
                <a:lnTo>
                  <a:pt x="21549" y="21569"/>
                </a:lnTo>
                <a:lnTo>
                  <a:pt x="21536" y="21592"/>
                </a:lnTo>
                <a:lnTo>
                  <a:pt x="21522" y="21599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54" name="曲线"/>
          <p:cNvSpPr/>
          <p:nvPr/>
        </p:nvSpPr>
        <p:spPr>
          <a:xfrm>
            <a:off x="580428" y="1924646"/>
            <a:ext cx="6349" cy="63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596"/>
                </a:moveTo>
                <a:lnTo>
                  <a:pt x="0" y="21596"/>
                </a:lnTo>
                <a:lnTo>
                  <a:pt x="21600" y="0"/>
                </a:lnTo>
                <a:lnTo>
                  <a:pt x="21600" y="21596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55" name="曲线"/>
          <p:cNvSpPr/>
          <p:nvPr/>
        </p:nvSpPr>
        <p:spPr>
          <a:xfrm>
            <a:off x="586778" y="1926589"/>
            <a:ext cx="254635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5079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56" name="曲线"/>
          <p:cNvSpPr/>
          <p:nvPr/>
        </p:nvSpPr>
        <p:spPr>
          <a:xfrm>
            <a:off x="586778" y="1929763"/>
            <a:ext cx="253174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57" name="曲线"/>
          <p:cNvSpPr/>
          <p:nvPr/>
        </p:nvSpPr>
        <p:spPr>
          <a:xfrm>
            <a:off x="3117519" y="1929129"/>
            <a:ext cx="309245" cy="2959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642" y="21573"/>
                </a:moveTo>
                <a:lnTo>
                  <a:pt x="0" y="0"/>
                </a:lnTo>
                <a:lnTo>
                  <a:pt x="313" y="136"/>
                </a:lnTo>
                <a:lnTo>
                  <a:pt x="1384" y="136"/>
                </a:lnTo>
                <a:lnTo>
                  <a:pt x="21584" y="21245"/>
                </a:lnTo>
                <a:lnTo>
                  <a:pt x="20956" y="21245"/>
                </a:lnTo>
                <a:lnTo>
                  <a:pt x="20642" y="21573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58" name="曲线"/>
          <p:cNvSpPr/>
          <p:nvPr/>
        </p:nvSpPr>
        <p:spPr>
          <a:xfrm>
            <a:off x="3117519" y="1929129"/>
            <a:ext cx="20319" cy="190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73" y="21158"/>
                </a:moveTo>
                <a:lnTo>
                  <a:pt x="4778" y="21158"/>
                </a:lnTo>
                <a:lnTo>
                  <a:pt x="0" y="0"/>
                </a:lnTo>
                <a:lnTo>
                  <a:pt x="19089" y="0"/>
                </a:lnTo>
                <a:lnTo>
                  <a:pt x="21073" y="21158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59" name="曲线"/>
          <p:cNvSpPr/>
          <p:nvPr/>
        </p:nvSpPr>
        <p:spPr>
          <a:xfrm>
            <a:off x="3413061" y="2220188"/>
            <a:ext cx="5080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117" y="20359"/>
                </a:moveTo>
                <a:lnTo>
                  <a:pt x="0" y="10166"/>
                </a:lnTo>
                <a:lnTo>
                  <a:pt x="19117" y="0"/>
                </a:lnTo>
                <a:lnTo>
                  <a:pt x="19117" y="20359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60" name="曲线"/>
          <p:cNvSpPr/>
          <p:nvPr/>
        </p:nvSpPr>
        <p:spPr>
          <a:xfrm>
            <a:off x="3417557" y="2220188"/>
            <a:ext cx="10795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964" y="20359"/>
                </a:moveTo>
                <a:lnTo>
                  <a:pt x="0" y="20359"/>
                </a:lnTo>
                <a:lnTo>
                  <a:pt x="0" y="0"/>
                </a:lnTo>
                <a:lnTo>
                  <a:pt x="17964" y="0"/>
                </a:lnTo>
                <a:lnTo>
                  <a:pt x="20303" y="3655"/>
                </a:lnTo>
                <a:lnTo>
                  <a:pt x="21548" y="7918"/>
                </a:lnTo>
                <a:lnTo>
                  <a:pt x="21548" y="12440"/>
                </a:lnTo>
                <a:lnTo>
                  <a:pt x="20303" y="16731"/>
                </a:lnTo>
                <a:lnTo>
                  <a:pt x="17964" y="20359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61" name="曲线"/>
          <p:cNvSpPr/>
          <p:nvPr/>
        </p:nvSpPr>
        <p:spPr>
          <a:xfrm>
            <a:off x="3117519" y="2224671"/>
            <a:ext cx="309245" cy="2959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574"/>
                </a:moveTo>
                <a:lnTo>
                  <a:pt x="20642" y="0"/>
                </a:lnTo>
                <a:lnTo>
                  <a:pt x="20956" y="328"/>
                </a:lnTo>
                <a:lnTo>
                  <a:pt x="21584" y="328"/>
                </a:lnTo>
                <a:lnTo>
                  <a:pt x="1383" y="21438"/>
                </a:lnTo>
                <a:lnTo>
                  <a:pt x="313" y="21438"/>
                </a:lnTo>
                <a:lnTo>
                  <a:pt x="0" y="21574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62" name="曲线"/>
          <p:cNvSpPr/>
          <p:nvPr/>
        </p:nvSpPr>
        <p:spPr>
          <a:xfrm>
            <a:off x="580428" y="2518371"/>
            <a:ext cx="6349" cy="63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597"/>
                </a:moveTo>
                <a:lnTo>
                  <a:pt x="0" y="0"/>
                </a:lnTo>
                <a:lnTo>
                  <a:pt x="21600" y="0"/>
                </a:lnTo>
                <a:lnTo>
                  <a:pt x="21600" y="21597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63" name="曲线"/>
          <p:cNvSpPr/>
          <p:nvPr/>
        </p:nvSpPr>
        <p:spPr>
          <a:xfrm>
            <a:off x="586778" y="2519045"/>
            <a:ext cx="253237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64" name="曲线"/>
          <p:cNvSpPr/>
          <p:nvPr/>
        </p:nvSpPr>
        <p:spPr>
          <a:xfrm>
            <a:off x="586778" y="2522220"/>
            <a:ext cx="254698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5080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65" name="曲线"/>
          <p:cNvSpPr/>
          <p:nvPr/>
        </p:nvSpPr>
        <p:spPr>
          <a:xfrm>
            <a:off x="3117519" y="2518371"/>
            <a:ext cx="20319" cy="19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089" y="21023"/>
                </a:moveTo>
                <a:lnTo>
                  <a:pt x="0" y="21023"/>
                </a:lnTo>
                <a:lnTo>
                  <a:pt x="4778" y="0"/>
                </a:lnTo>
                <a:lnTo>
                  <a:pt x="21061" y="0"/>
                </a:lnTo>
                <a:lnTo>
                  <a:pt x="19089" y="21023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66" name="矩形"/>
          <p:cNvSpPr/>
          <p:nvPr/>
        </p:nvSpPr>
        <p:spPr>
          <a:xfrm>
            <a:off x="1405293" y="2038311"/>
            <a:ext cx="1042034" cy="30861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20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第一阶</a:t>
            </a:r>
            <a:r>
              <a:rPr lang="zh-CN" altLang="en-US" sz="20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段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467" name="曲线"/>
          <p:cNvSpPr/>
          <p:nvPr/>
        </p:nvSpPr>
        <p:spPr>
          <a:xfrm>
            <a:off x="4582540" y="1918296"/>
            <a:ext cx="2552700" cy="30670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516" y="21576"/>
                </a:moveTo>
                <a:lnTo>
                  <a:pt x="15" y="762"/>
                </a:lnTo>
                <a:lnTo>
                  <a:pt x="6" y="657"/>
                </a:lnTo>
                <a:lnTo>
                  <a:pt x="0" y="533"/>
                </a:lnTo>
                <a:lnTo>
                  <a:pt x="0" y="403"/>
                </a:lnTo>
                <a:lnTo>
                  <a:pt x="3" y="275"/>
                </a:lnTo>
                <a:lnTo>
                  <a:pt x="11" y="162"/>
                </a:lnTo>
                <a:lnTo>
                  <a:pt x="23" y="75"/>
                </a:lnTo>
                <a:lnTo>
                  <a:pt x="37" y="18"/>
                </a:lnTo>
                <a:lnTo>
                  <a:pt x="53" y="0"/>
                </a:lnTo>
                <a:lnTo>
                  <a:pt x="21559" y="0"/>
                </a:lnTo>
                <a:lnTo>
                  <a:pt x="21573" y="15"/>
                </a:lnTo>
                <a:lnTo>
                  <a:pt x="21586" y="59"/>
                </a:lnTo>
                <a:lnTo>
                  <a:pt x="21597" y="130"/>
                </a:lnTo>
                <a:lnTo>
                  <a:pt x="91" y="130"/>
                </a:lnTo>
                <a:lnTo>
                  <a:pt x="53" y="894"/>
                </a:lnTo>
                <a:lnTo>
                  <a:pt x="183" y="894"/>
                </a:lnTo>
                <a:lnTo>
                  <a:pt x="2630" y="21260"/>
                </a:lnTo>
                <a:lnTo>
                  <a:pt x="2554" y="21260"/>
                </a:lnTo>
                <a:lnTo>
                  <a:pt x="2516" y="21576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68" name="曲线"/>
          <p:cNvSpPr/>
          <p:nvPr/>
        </p:nvSpPr>
        <p:spPr>
          <a:xfrm>
            <a:off x="4588865" y="1920151"/>
            <a:ext cx="15874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855" y="20494"/>
                </a:moveTo>
                <a:lnTo>
                  <a:pt x="0" y="20494"/>
                </a:lnTo>
                <a:lnTo>
                  <a:pt x="6099" y="0"/>
                </a:lnTo>
                <a:lnTo>
                  <a:pt x="20855" y="20494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69" name="曲线"/>
          <p:cNvSpPr/>
          <p:nvPr/>
        </p:nvSpPr>
        <p:spPr>
          <a:xfrm>
            <a:off x="4593348" y="1925573"/>
            <a:ext cx="25507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0845" cap="flat" cmpd="sng">
            <a:solidFill>
              <a:srgbClr val="C0504D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0" name="曲线"/>
          <p:cNvSpPr/>
          <p:nvPr/>
        </p:nvSpPr>
        <p:spPr>
          <a:xfrm>
            <a:off x="7125957" y="1929129"/>
            <a:ext cx="309245" cy="2959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642" y="21573"/>
                </a:moveTo>
                <a:lnTo>
                  <a:pt x="0" y="0"/>
                </a:lnTo>
                <a:lnTo>
                  <a:pt x="313" y="136"/>
                </a:lnTo>
                <a:lnTo>
                  <a:pt x="1384" y="136"/>
                </a:lnTo>
                <a:lnTo>
                  <a:pt x="21584" y="21245"/>
                </a:lnTo>
                <a:lnTo>
                  <a:pt x="20956" y="21245"/>
                </a:lnTo>
                <a:lnTo>
                  <a:pt x="20642" y="21573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1" name="曲线"/>
          <p:cNvSpPr/>
          <p:nvPr/>
        </p:nvSpPr>
        <p:spPr>
          <a:xfrm>
            <a:off x="7125957" y="1929129"/>
            <a:ext cx="20319" cy="190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72" y="21158"/>
                </a:moveTo>
                <a:lnTo>
                  <a:pt x="4778" y="21158"/>
                </a:lnTo>
                <a:lnTo>
                  <a:pt x="0" y="0"/>
                </a:lnTo>
                <a:lnTo>
                  <a:pt x="19087" y="0"/>
                </a:lnTo>
                <a:lnTo>
                  <a:pt x="21072" y="21158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2" name="曲线"/>
          <p:cNvSpPr/>
          <p:nvPr/>
        </p:nvSpPr>
        <p:spPr>
          <a:xfrm>
            <a:off x="4879911" y="2220188"/>
            <a:ext cx="5079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115" y="20359"/>
                </a:moveTo>
                <a:lnTo>
                  <a:pt x="0" y="10166"/>
                </a:lnTo>
                <a:lnTo>
                  <a:pt x="19115" y="0"/>
                </a:lnTo>
                <a:lnTo>
                  <a:pt x="19115" y="20359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3" name="曲线"/>
          <p:cNvSpPr/>
          <p:nvPr/>
        </p:nvSpPr>
        <p:spPr>
          <a:xfrm>
            <a:off x="4884407" y="2220188"/>
            <a:ext cx="10795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963" y="20359"/>
                </a:moveTo>
                <a:lnTo>
                  <a:pt x="0" y="20359"/>
                </a:lnTo>
                <a:lnTo>
                  <a:pt x="0" y="0"/>
                </a:lnTo>
                <a:lnTo>
                  <a:pt x="17963" y="0"/>
                </a:lnTo>
                <a:lnTo>
                  <a:pt x="20303" y="3655"/>
                </a:lnTo>
                <a:lnTo>
                  <a:pt x="21547" y="7918"/>
                </a:lnTo>
                <a:lnTo>
                  <a:pt x="21547" y="12440"/>
                </a:lnTo>
                <a:lnTo>
                  <a:pt x="20303" y="16731"/>
                </a:lnTo>
                <a:lnTo>
                  <a:pt x="17963" y="20359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4" name="曲线"/>
          <p:cNvSpPr/>
          <p:nvPr/>
        </p:nvSpPr>
        <p:spPr>
          <a:xfrm>
            <a:off x="7421497" y="2220188"/>
            <a:ext cx="5079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115" y="20359"/>
                </a:moveTo>
                <a:lnTo>
                  <a:pt x="0" y="10166"/>
                </a:lnTo>
                <a:lnTo>
                  <a:pt x="19115" y="0"/>
                </a:lnTo>
                <a:lnTo>
                  <a:pt x="19115" y="20359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5" name="曲线"/>
          <p:cNvSpPr/>
          <p:nvPr/>
        </p:nvSpPr>
        <p:spPr>
          <a:xfrm>
            <a:off x="7425994" y="2220188"/>
            <a:ext cx="10795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963" y="20359"/>
                </a:moveTo>
                <a:lnTo>
                  <a:pt x="0" y="20359"/>
                </a:lnTo>
                <a:lnTo>
                  <a:pt x="0" y="0"/>
                </a:lnTo>
                <a:lnTo>
                  <a:pt x="17963" y="0"/>
                </a:lnTo>
                <a:lnTo>
                  <a:pt x="20303" y="3655"/>
                </a:lnTo>
                <a:lnTo>
                  <a:pt x="21547" y="7918"/>
                </a:lnTo>
                <a:lnTo>
                  <a:pt x="21547" y="12440"/>
                </a:lnTo>
                <a:lnTo>
                  <a:pt x="20303" y="16731"/>
                </a:lnTo>
                <a:lnTo>
                  <a:pt x="17963" y="20359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6" name="曲线"/>
          <p:cNvSpPr/>
          <p:nvPr/>
        </p:nvSpPr>
        <p:spPr>
          <a:xfrm>
            <a:off x="4582540" y="2224671"/>
            <a:ext cx="2552700" cy="3067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59" y="21578"/>
                </a:moveTo>
                <a:lnTo>
                  <a:pt x="53" y="21578"/>
                </a:lnTo>
                <a:lnTo>
                  <a:pt x="37" y="21558"/>
                </a:lnTo>
                <a:lnTo>
                  <a:pt x="23" y="21502"/>
                </a:lnTo>
                <a:lnTo>
                  <a:pt x="11" y="21414"/>
                </a:lnTo>
                <a:lnTo>
                  <a:pt x="3" y="21302"/>
                </a:lnTo>
                <a:lnTo>
                  <a:pt x="0" y="21175"/>
                </a:lnTo>
                <a:lnTo>
                  <a:pt x="0" y="21043"/>
                </a:lnTo>
                <a:lnTo>
                  <a:pt x="6" y="20920"/>
                </a:lnTo>
                <a:lnTo>
                  <a:pt x="15" y="20814"/>
                </a:lnTo>
                <a:lnTo>
                  <a:pt x="2516" y="0"/>
                </a:lnTo>
                <a:lnTo>
                  <a:pt x="2554" y="316"/>
                </a:lnTo>
                <a:lnTo>
                  <a:pt x="2630" y="316"/>
                </a:lnTo>
                <a:lnTo>
                  <a:pt x="183" y="20684"/>
                </a:lnTo>
                <a:lnTo>
                  <a:pt x="53" y="20684"/>
                </a:lnTo>
                <a:lnTo>
                  <a:pt x="91" y="21447"/>
                </a:lnTo>
                <a:lnTo>
                  <a:pt x="21597" y="21447"/>
                </a:lnTo>
                <a:lnTo>
                  <a:pt x="21586" y="21518"/>
                </a:lnTo>
                <a:lnTo>
                  <a:pt x="21573" y="21563"/>
                </a:lnTo>
                <a:lnTo>
                  <a:pt x="21559" y="21578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7" name="曲线"/>
          <p:cNvSpPr/>
          <p:nvPr/>
        </p:nvSpPr>
        <p:spPr>
          <a:xfrm>
            <a:off x="7125957" y="2224671"/>
            <a:ext cx="309245" cy="2959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574"/>
                </a:moveTo>
                <a:lnTo>
                  <a:pt x="20642" y="0"/>
                </a:lnTo>
                <a:lnTo>
                  <a:pt x="20956" y="328"/>
                </a:lnTo>
                <a:lnTo>
                  <a:pt x="21584" y="328"/>
                </a:lnTo>
                <a:lnTo>
                  <a:pt x="1383" y="21438"/>
                </a:lnTo>
                <a:lnTo>
                  <a:pt x="313" y="21438"/>
                </a:lnTo>
                <a:lnTo>
                  <a:pt x="0" y="21574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8" name="曲线"/>
          <p:cNvSpPr/>
          <p:nvPr/>
        </p:nvSpPr>
        <p:spPr>
          <a:xfrm>
            <a:off x="4588865" y="2518371"/>
            <a:ext cx="15874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6099" y="20471"/>
                </a:moveTo>
                <a:lnTo>
                  <a:pt x="0" y="0"/>
                </a:lnTo>
                <a:lnTo>
                  <a:pt x="20839" y="0"/>
                </a:lnTo>
                <a:lnTo>
                  <a:pt x="6099" y="20471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79" name="曲线"/>
          <p:cNvSpPr/>
          <p:nvPr/>
        </p:nvSpPr>
        <p:spPr>
          <a:xfrm>
            <a:off x="4593348" y="2523788"/>
            <a:ext cx="25507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0833" cap="flat" cmpd="sng">
            <a:solidFill>
              <a:srgbClr val="C0504D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80" name="曲线"/>
          <p:cNvSpPr/>
          <p:nvPr/>
        </p:nvSpPr>
        <p:spPr>
          <a:xfrm>
            <a:off x="7125957" y="2518371"/>
            <a:ext cx="20319" cy="19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087" y="21023"/>
                </a:moveTo>
                <a:lnTo>
                  <a:pt x="0" y="21023"/>
                </a:lnTo>
                <a:lnTo>
                  <a:pt x="4778" y="0"/>
                </a:lnTo>
                <a:lnTo>
                  <a:pt x="21058" y="0"/>
                </a:lnTo>
                <a:lnTo>
                  <a:pt x="19087" y="21023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81" name="矩形"/>
          <p:cNvSpPr/>
          <p:nvPr/>
        </p:nvSpPr>
        <p:spPr>
          <a:xfrm>
            <a:off x="5488978" y="2038311"/>
            <a:ext cx="1042035" cy="30861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20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第二阶</a:t>
            </a:r>
            <a:r>
              <a:rPr lang="zh-CN" altLang="en-US" sz="20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段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482" name="曲线"/>
          <p:cNvSpPr/>
          <p:nvPr/>
        </p:nvSpPr>
        <p:spPr>
          <a:xfrm>
            <a:off x="8590978" y="1918296"/>
            <a:ext cx="2552700" cy="30670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516" y="21576"/>
                </a:moveTo>
                <a:lnTo>
                  <a:pt x="15" y="762"/>
                </a:lnTo>
                <a:lnTo>
                  <a:pt x="6" y="657"/>
                </a:lnTo>
                <a:lnTo>
                  <a:pt x="0" y="533"/>
                </a:lnTo>
                <a:lnTo>
                  <a:pt x="0" y="403"/>
                </a:lnTo>
                <a:lnTo>
                  <a:pt x="3" y="275"/>
                </a:lnTo>
                <a:lnTo>
                  <a:pt x="11" y="162"/>
                </a:lnTo>
                <a:lnTo>
                  <a:pt x="23" y="75"/>
                </a:lnTo>
                <a:lnTo>
                  <a:pt x="37" y="18"/>
                </a:lnTo>
                <a:lnTo>
                  <a:pt x="53" y="0"/>
                </a:lnTo>
                <a:lnTo>
                  <a:pt x="21559" y="0"/>
                </a:lnTo>
                <a:lnTo>
                  <a:pt x="21573" y="15"/>
                </a:lnTo>
                <a:lnTo>
                  <a:pt x="21586" y="59"/>
                </a:lnTo>
                <a:lnTo>
                  <a:pt x="21597" y="130"/>
                </a:lnTo>
                <a:lnTo>
                  <a:pt x="91" y="130"/>
                </a:lnTo>
                <a:lnTo>
                  <a:pt x="53" y="894"/>
                </a:lnTo>
                <a:lnTo>
                  <a:pt x="183" y="894"/>
                </a:lnTo>
                <a:lnTo>
                  <a:pt x="2630" y="21260"/>
                </a:lnTo>
                <a:lnTo>
                  <a:pt x="2554" y="21260"/>
                </a:lnTo>
                <a:lnTo>
                  <a:pt x="2516" y="21576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83" name="曲线"/>
          <p:cNvSpPr/>
          <p:nvPr/>
        </p:nvSpPr>
        <p:spPr>
          <a:xfrm>
            <a:off x="8597303" y="1920151"/>
            <a:ext cx="15874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855" y="20494"/>
                </a:moveTo>
                <a:lnTo>
                  <a:pt x="0" y="20494"/>
                </a:lnTo>
                <a:lnTo>
                  <a:pt x="6099" y="0"/>
                </a:lnTo>
                <a:lnTo>
                  <a:pt x="20855" y="20494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84" name="曲线"/>
          <p:cNvSpPr/>
          <p:nvPr/>
        </p:nvSpPr>
        <p:spPr>
          <a:xfrm>
            <a:off x="8601786" y="1925573"/>
            <a:ext cx="25507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0845" cap="flat" cmpd="sng">
            <a:solidFill>
              <a:srgbClr val="F79446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85" name="曲线"/>
          <p:cNvSpPr/>
          <p:nvPr/>
        </p:nvSpPr>
        <p:spPr>
          <a:xfrm>
            <a:off x="11134394" y="1929129"/>
            <a:ext cx="309245" cy="2959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642" y="21573"/>
                </a:moveTo>
                <a:lnTo>
                  <a:pt x="0" y="0"/>
                </a:lnTo>
                <a:lnTo>
                  <a:pt x="313" y="136"/>
                </a:lnTo>
                <a:lnTo>
                  <a:pt x="1384" y="136"/>
                </a:lnTo>
                <a:lnTo>
                  <a:pt x="21584" y="21245"/>
                </a:lnTo>
                <a:lnTo>
                  <a:pt x="20956" y="21245"/>
                </a:lnTo>
                <a:lnTo>
                  <a:pt x="20642" y="21573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86" name="曲线"/>
          <p:cNvSpPr/>
          <p:nvPr/>
        </p:nvSpPr>
        <p:spPr>
          <a:xfrm>
            <a:off x="11134394" y="1929129"/>
            <a:ext cx="20320" cy="190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72" y="21158"/>
                </a:moveTo>
                <a:lnTo>
                  <a:pt x="4778" y="21158"/>
                </a:lnTo>
                <a:lnTo>
                  <a:pt x="0" y="0"/>
                </a:lnTo>
                <a:lnTo>
                  <a:pt x="19088" y="0"/>
                </a:lnTo>
                <a:lnTo>
                  <a:pt x="21072" y="21158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87" name="曲线"/>
          <p:cNvSpPr/>
          <p:nvPr/>
        </p:nvSpPr>
        <p:spPr>
          <a:xfrm>
            <a:off x="8888348" y="2220188"/>
            <a:ext cx="5079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115" y="20359"/>
                </a:moveTo>
                <a:lnTo>
                  <a:pt x="0" y="10166"/>
                </a:lnTo>
                <a:lnTo>
                  <a:pt x="19115" y="0"/>
                </a:lnTo>
                <a:lnTo>
                  <a:pt x="19115" y="20359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88" name="曲线"/>
          <p:cNvSpPr/>
          <p:nvPr/>
        </p:nvSpPr>
        <p:spPr>
          <a:xfrm>
            <a:off x="8892844" y="2220188"/>
            <a:ext cx="10795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963" y="20359"/>
                </a:moveTo>
                <a:lnTo>
                  <a:pt x="0" y="20359"/>
                </a:lnTo>
                <a:lnTo>
                  <a:pt x="0" y="0"/>
                </a:lnTo>
                <a:lnTo>
                  <a:pt x="17963" y="0"/>
                </a:lnTo>
                <a:lnTo>
                  <a:pt x="20303" y="3655"/>
                </a:lnTo>
                <a:lnTo>
                  <a:pt x="21547" y="7918"/>
                </a:lnTo>
                <a:lnTo>
                  <a:pt x="21547" y="12440"/>
                </a:lnTo>
                <a:lnTo>
                  <a:pt x="20303" y="16731"/>
                </a:lnTo>
                <a:lnTo>
                  <a:pt x="17963" y="20359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89" name="曲线"/>
          <p:cNvSpPr/>
          <p:nvPr/>
        </p:nvSpPr>
        <p:spPr>
          <a:xfrm>
            <a:off x="11429936" y="2220188"/>
            <a:ext cx="5079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118" y="20359"/>
                </a:moveTo>
                <a:lnTo>
                  <a:pt x="0" y="10166"/>
                </a:lnTo>
                <a:lnTo>
                  <a:pt x="19118" y="0"/>
                </a:lnTo>
                <a:lnTo>
                  <a:pt x="19118" y="20359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90" name="曲线"/>
          <p:cNvSpPr/>
          <p:nvPr/>
        </p:nvSpPr>
        <p:spPr>
          <a:xfrm>
            <a:off x="11434432" y="2220188"/>
            <a:ext cx="10794" cy="95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963" y="20359"/>
                </a:moveTo>
                <a:lnTo>
                  <a:pt x="0" y="20359"/>
                </a:lnTo>
                <a:lnTo>
                  <a:pt x="0" y="0"/>
                </a:lnTo>
                <a:lnTo>
                  <a:pt x="17963" y="0"/>
                </a:lnTo>
                <a:lnTo>
                  <a:pt x="20304" y="3655"/>
                </a:lnTo>
                <a:lnTo>
                  <a:pt x="21548" y="7918"/>
                </a:lnTo>
                <a:lnTo>
                  <a:pt x="21548" y="12440"/>
                </a:lnTo>
                <a:lnTo>
                  <a:pt x="20304" y="16731"/>
                </a:lnTo>
                <a:lnTo>
                  <a:pt x="17963" y="20359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91" name="曲线"/>
          <p:cNvSpPr/>
          <p:nvPr/>
        </p:nvSpPr>
        <p:spPr>
          <a:xfrm>
            <a:off x="8590978" y="2224671"/>
            <a:ext cx="2552700" cy="3067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59" y="21578"/>
                </a:moveTo>
                <a:lnTo>
                  <a:pt x="53" y="21578"/>
                </a:lnTo>
                <a:lnTo>
                  <a:pt x="37" y="21558"/>
                </a:lnTo>
                <a:lnTo>
                  <a:pt x="23" y="21502"/>
                </a:lnTo>
                <a:lnTo>
                  <a:pt x="11" y="21414"/>
                </a:lnTo>
                <a:lnTo>
                  <a:pt x="3" y="21302"/>
                </a:lnTo>
                <a:lnTo>
                  <a:pt x="0" y="21175"/>
                </a:lnTo>
                <a:lnTo>
                  <a:pt x="0" y="21043"/>
                </a:lnTo>
                <a:lnTo>
                  <a:pt x="6" y="20920"/>
                </a:lnTo>
                <a:lnTo>
                  <a:pt x="15" y="20814"/>
                </a:lnTo>
                <a:lnTo>
                  <a:pt x="2516" y="0"/>
                </a:lnTo>
                <a:lnTo>
                  <a:pt x="2554" y="316"/>
                </a:lnTo>
                <a:lnTo>
                  <a:pt x="2630" y="316"/>
                </a:lnTo>
                <a:lnTo>
                  <a:pt x="183" y="20684"/>
                </a:lnTo>
                <a:lnTo>
                  <a:pt x="53" y="20684"/>
                </a:lnTo>
                <a:lnTo>
                  <a:pt x="91" y="21447"/>
                </a:lnTo>
                <a:lnTo>
                  <a:pt x="21597" y="21447"/>
                </a:lnTo>
                <a:lnTo>
                  <a:pt x="21586" y="21518"/>
                </a:lnTo>
                <a:lnTo>
                  <a:pt x="21573" y="21563"/>
                </a:lnTo>
                <a:lnTo>
                  <a:pt x="21559" y="21578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92" name="曲线"/>
          <p:cNvSpPr/>
          <p:nvPr/>
        </p:nvSpPr>
        <p:spPr>
          <a:xfrm>
            <a:off x="11134394" y="2224671"/>
            <a:ext cx="309245" cy="2959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574"/>
                </a:moveTo>
                <a:lnTo>
                  <a:pt x="20642" y="0"/>
                </a:lnTo>
                <a:lnTo>
                  <a:pt x="20956" y="328"/>
                </a:lnTo>
                <a:lnTo>
                  <a:pt x="21584" y="328"/>
                </a:lnTo>
                <a:lnTo>
                  <a:pt x="1383" y="21438"/>
                </a:lnTo>
                <a:lnTo>
                  <a:pt x="313" y="21438"/>
                </a:lnTo>
                <a:lnTo>
                  <a:pt x="0" y="21574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93" name="曲线"/>
          <p:cNvSpPr/>
          <p:nvPr/>
        </p:nvSpPr>
        <p:spPr>
          <a:xfrm>
            <a:off x="8597303" y="2518371"/>
            <a:ext cx="15874" cy="114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6099" y="20471"/>
                </a:moveTo>
                <a:lnTo>
                  <a:pt x="0" y="0"/>
                </a:lnTo>
                <a:lnTo>
                  <a:pt x="20839" y="0"/>
                </a:lnTo>
                <a:lnTo>
                  <a:pt x="6099" y="20471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94" name="曲线"/>
          <p:cNvSpPr/>
          <p:nvPr/>
        </p:nvSpPr>
        <p:spPr>
          <a:xfrm>
            <a:off x="8601786" y="2523788"/>
            <a:ext cx="25507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0833" cap="flat" cmpd="sng">
            <a:solidFill>
              <a:srgbClr val="F79446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95" name="曲线"/>
          <p:cNvSpPr/>
          <p:nvPr/>
        </p:nvSpPr>
        <p:spPr>
          <a:xfrm>
            <a:off x="11134394" y="2518371"/>
            <a:ext cx="20320" cy="190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088" y="21023"/>
                </a:moveTo>
                <a:lnTo>
                  <a:pt x="0" y="21023"/>
                </a:lnTo>
                <a:lnTo>
                  <a:pt x="4778" y="0"/>
                </a:lnTo>
                <a:lnTo>
                  <a:pt x="21058" y="0"/>
                </a:lnTo>
                <a:lnTo>
                  <a:pt x="19088" y="21023"/>
                </a:lnTo>
                <a:close/>
              </a:path>
            </a:pathLst>
          </a:custGeom>
          <a:solidFill>
            <a:srgbClr val="F79446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96" name="矩形"/>
          <p:cNvSpPr/>
          <p:nvPr/>
        </p:nvSpPr>
        <p:spPr>
          <a:xfrm>
            <a:off x="9497415" y="2038311"/>
            <a:ext cx="1042034" cy="30861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20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第三阶</a:t>
            </a:r>
            <a:r>
              <a:rPr lang="zh-CN" altLang="en-US" sz="20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段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497" name="矩形"/>
          <p:cNvSpPr/>
          <p:nvPr/>
        </p:nvSpPr>
        <p:spPr>
          <a:xfrm>
            <a:off x="3383953" y="2186939"/>
            <a:ext cx="1543050" cy="7584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98" name="矩形"/>
          <p:cNvSpPr/>
          <p:nvPr/>
        </p:nvSpPr>
        <p:spPr>
          <a:xfrm>
            <a:off x="7392923" y="2186939"/>
            <a:ext cx="1542287" cy="7584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3499" name="矩形"/>
          <p:cNvSpPr/>
          <p:nvPr/>
        </p:nvSpPr>
        <p:spPr>
          <a:xfrm>
            <a:off x="1146213" y="1249959"/>
            <a:ext cx="1703070" cy="3746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2400" b="1" i="0" u="heavy" strike="noStrike" kern="1200" cap="none" spc="-10" baseline="0">
                <a:solidFill>
                  <a:srgbClr val="4F81BB"/>
                </a:solidFill>
                <a:uFill>
                  <a:solidFill>
                    <a:srgbClr val="4F81BB"/>
                  </a:solidFill>
                </a:u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1</a:t>
            </a:r>
            <a:r>
              <a:rPr lang="zh-CN" altLang="en-US" sz="2400" b="1" i="0" u="heavy" strike="noStrike" kern="1200" cap="none" spc="0" baseline="0">
                <a:solidFill>
                  <a:srgbClr val="4F81BB"/>
                </a:solidFill>
                <a:uFill>
                  <a:solidFill>
                    <a:srgbClr val="4F81BB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个月内上线</a:t>
            </a:r>
            <a:endParaRPr lang="zh-CN" altLang="en-US" sz="2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500" name="矩形"/>
          <p:cNvSpPr/>
          <p:nvPr/>
        </p:nvSpPr>
        <p:spPr>
          <a:xfrm>
            <a:off x="4269778" y="1199794"/>
            <a:ext cx="3479164" cy="4883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600" b="1" i="0" u="sng" strike="noStrike" kern="1200" cap="none" spc="-10" baseline="0">
                <a:solidFill>
                  <a:srgbClr val="933735"/>
                </a:solidFill>
                <a:uFill>
                  <a:solidFill>
                    <a:srgbClr val="933735"/>
                  </a:solidFill>
                </a:u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2</a:t>
            </a:r>
            <a:r>
              <a:rPr lang="zh-CN" altLang="en-US" sz="1600" b="1" i="0" u="sng" strike="noStrike" kern="1200" cap="none" spc="0" baseline="0">
                <a:solidFill>
                  <a:srgbClr val="933735"/>
                </a:solidFill>
                <a:uFill>
                  <a:solidFill>
                    <a:srgbClr val="933735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至</a:t>
            </a:r>
            <a:r>
              <a:rPr lang="en-US" altLang="zh-CN" sz="1600" b="1" i="0" u="sng" strike="noStrike" kern="1200" cap="none" spc="-10" baseline="0">
                <a:solidFill>
                  <a:srgbClr val="933735"/>
                </a:solidFill>
                <a:uFill>
                  <a:solidFill>
                    <a:srgbClr val="933735"/>
                  </a:solidFill>
                </a:u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3</a:t>
            </a:r>
            <a:r>
              <a:rPr lang="zh-CN" altLang="en-US" sz="1600" b="1" i="0" u="sng" strike="noStrike" kern="1200" cap="none" spc="0" baseline="0">
                <a:solidFill>
                  <a:srgbClr val="933735"/>
                </a:solidFill>
                <a:uFill>
                  <a:solidFill>
                    <a:srgbClr val="933735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个</a:t>
            </a:r>
            <a:r>
              <a:rPr lang="zh-CN" altLang="en-US" sz="1600" b="1" i="0" u="sng" strike="noStrike" kern="1200" cap="none" spc="-5" baseline="0">
                <a:solidFill>
                  <a:srgbClr val="933735"/>
                </a:solidFill>
                <a:uFill>
                  <a:solidFill>
                    <a:srgbClr val="933735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月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1" i="0" u="sng" strike="noStrike" kern="1200" cap="none" spc="0" baseline="0">
                <a:solidFill>
                  <a:srgbClr val="933735"/>
                </a:solidFill>
                <a:uFill>
                  <a:solidFill>
                    <a:srgbClr val="933735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需调研住建局安全质量监督工作流程</a:t>
            </a:r>
            <a:r>
              <a:rPr lang="zh-CN" altLang="en-US" sz="1600" b="1" i="0" u="sng" strike="noStrike" kern="1200" cap="none" spc="-5" baseline="0">
                <a:solidFill>
                  <a:srgbClr val="933735"/>
                </a:solidFill>
                <a:uFill>
                  <a:solidFill>
                    <a:srgbClr val="933735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等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501" name="矩形"/>
          <p:cNvSpPr/>
          <p:nvPr/>
        </p:nvSpPr>
        <p:spPr>
          <a:xfrm>
            <a:off x="8785897" y="1199159"/>
            <a:ext cx="2463165" cy="4883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600" b="1" i="0" u="sng" strike="noStrike" kern="1200" cap="none" spc="-10" baseline="0">
                <a:solidFill>
                  <a:srgbClr val="F79446"/>
                </a:solidFill>
                <a:uFill>
                  <a:solidFill>
                    <a:srgbClr val="F79446"/>
                  </a:solidFill>
                </a:u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3</a:t>
            </a:r>
            <a:r>
              <a:rPr lang="zh-CN" altLang="en-US" sz="1600" b="1" i="0" u="sng" strike="noStrike" kern="1200" cap="none" spc="0" baseline="0">
                <a:solidFill>
                  <a:srgbClr val="F79446"/>
                </a:solidFill>
                <a:uFill>
                  <a:solidFill>
                    <a:srgbClr val="F79446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至</a:t>
            </a:r>
            <a:r>
              <a:rPr lang="en-US" altLang="zh-CN" sz="1600" b="1" i="0" u="sng" strike="noStrike" kern="1200" cap="none" spc="-10" baseline="0">
                <a:solidFill>
                  <a:srgbClr val="F79446"/>
                </a:solidFill>
                <a:uFill>
                  <a:solidFill>
                    <a:srgbClr val="F79446"/>
                  </a:solidFill>
                </a:u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6</a:t>
            </a:r>
            <a:r>
              <a:rPr lang="zh-CN" altLang="en-US" sz="1600" b="1" i="0" u="sng" strike="noStrike" kern="1200" cap="none" spc="0" baseline="0">
                <a:solidFill>
                  <a:srgbClr val="F79446"/>
                </a:solidFill>
                <a:uFill>
                  <a:solidFill>
                    <a:srgbClr val="F79446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个</a:t>
            </a:r>
            <a:r>
              <a:rPr lang="zh-CN" altLang="en-US" sz="1600" b="1" i="0" u="sng" strike="noStrike" kern="1200" cap="none" spc="-5" baseline="0">
                <a:solidFill>
                  <a:srgbClr val="F79446"/>
                </a:solidFill>
                <a:uFill>
                  <a:solidFill>
                    <a:srgbClr val="F79446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月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1" i="0" u="sng" strike="noStrike" kern="1200" cap="none" spc="0" baseline="0">
                <a:solidFill>
                  <a:srgbClr val="F79446"/>
                </a:solidFill>
                <a:uFill>
                  <a:solidFill>
                    <a:srgbClr val="F79446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需调研项目上设备实际情</a:t>
            </a:r>
            <a:r>
              <a:rPr lang="zh-CN" altLang="en-US" sz="1600" b="1" i="0" u="sng" strike="noStrike" kern="1200" cap="none" spc="-5" baseline="0">
                <a:solidFill>
                  <a:srgbClr val="F79446"/>
                </a:solidFill>
                <a:uFill>
                  <a:solidFill>
                    <a:srgbClr val="F79446"/>
                  </a:solidFill>
                </a:u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况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502" name="矩形"/>
          <p:cNvSpPr/>
          <p:nvPr/>
        </p:nvSpPr>
        <p:spPr>
          <a:xfrm>
            <a:off x="5348642" y="2657118"/>
            <a:ext cx="1568450" cy="324357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9860" rIns="0" bIns="0" anchor="t" anchorCtr="0">
            <a:spAutoFit/>
          </a:bodyPr>
          <a:lstStyle/>
          <a:p>
            <a:pPr marL="184150" indent="-171450" algn="l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安全巡检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安全整改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质量巡检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质量整改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安全日志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安全技术交底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危险源管理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协同办公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503" name="矩形"/>
          <p:cNvSpPr/>
          <p:nvPr/>
        </p:nvSpPr>
        <p:spPr>
          <a:xfrm>
            <a:off x="9369462" y="2648864"/>
            <a:ext cx="1568449" cy="343408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4620" rIns="0" bIns="0" anchor="t" anchorCtr="0">
            <a:spAutoFit/>
          </a:bodyPr>
          <a:lstStyle/>
          <a:p>
            <a:pPr marL="184150" indent="-171450" algn="l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车辆管理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智能安全帽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混凝土监测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深基坑监测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高支模预警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盾构机预警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管廊沉降预警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架桥机监测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龙门吊监测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504" name="矩形"/>
          <p:cNvSpPr/>
          <p:nvPr/>
        </p:nvSpPr>
        <p:spPr>
          <a:xfrm>
            <a:off x="1216063" y="2657118"/>
            <a:ext cx="1339849" cy="324357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9860" rIns="0" bIns="0" anchor="t" anchorCtr="0">
            <a:spAutoFit/>
          </a:bodyPr>
          <a:lstStyle/>
          <a:p>
            <a:pPr marL="184150" indent="-171450" algn="l">
              <a:lnSpc>
                <a:spcPct val="100000"/>
              </a:lnSpc>
              <a:spcBef>
                <a:spcPts val="11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项目管理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视频监控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喷淋降尘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塔吊监测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升降机监测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环境监测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劳务实名制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84150" indent="-17145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>
                <a:tab pos="184150" algn="l"/>
              </a:tabLst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一张图管理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21583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平台建设效</a:t>
            </a:r>
            <a:r>
              <a:rPr lang="zh-CN" altLang="en-US" sz="2800" spc="-5">
                <a:ea typeface="微软雅黑" panose="020B0503020204020204" charset="-122"/>
              </a:rPr>
              <a:t>益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4029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46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30" name="矩形"/>
          <p:cNvSpPr/>
          <p:nvPr/>
        </p:nvSpPr>
        <p:spPr>
          <a:xfrm>
            <a:off x="923289" y="1285240"/>
            <a:ext cx="3073400" cy="3746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一、预防安全生产隐患</a:t>
            </a:r>
            <a:endParaRPr lang="zh-CN" altLang="en-US" sz="2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31" name="矩形"/>
          <p:cNvSpPr/>
          <p:nvPr/>
        </p:nvSpPr>
        <p:spPr>
          <a:xfrm>
            <a:off x="1075944" y="1840992"/>
            <a:ext cx="4393691" cy="45034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32" name="矩形"/>
          <p:cNvSpPr/>
          <p:nvPr/>
        </p:nvSpPr>
        <p:spPr>
          <a:xfrm>
            <a:off x="6791325" y="2336037"/>
            <a:ext cx="4088764" cy="7270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通过部署在施工现场的各类硬件传感器，实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时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监测安全隐患，构筑起第一道硬件防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线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33" name="矩形"/>
          <p:cNvSpPr/>
          <p:nvPr/>
        </p:nvSpPr>
        <p:spPr>
          <a:xfrm>
            <a:off x="6789419" y="1988820"/>
            <a:ext cx="1744979" cy="324483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209" rIns="0" bIns="0" anchor="t" anchorCtr="0">
            <a:spAutoFit/>
          </a:bodyPr>
          <a:lstStyle/>
          <a:p>
            <a:pPr marL="92075" indent="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智能硬件监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测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34" name="矩形"/>
          <p:cNvSpPr/>
          <p:nvPr/>
        </p:nvSpPr>
        <p:spPr>
          <a:xfrm>
            <a:off x="6791325" y="3809238"/>
            <a:ext cx="4102100" cy="7270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平台配套的A</a:t>
            </a:r>
            <a:r>
              <a:rPr lang="en-US" altLang="zh-CN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PP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，轻松实现移动办公，发现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隐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患立即上报，显著提升监管效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率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35" name="矩形"/>
          <p:cNvSpPr/>
          <p:nvPr/>
        </p:nvSpPr>
        <p:spPr>
          <a:xfrm>
            <a:off x="6789419" y="3461003"/>
            <a:ext cx="1744979" cy="325119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844" rIns="0" bIns="0" anchor="t" anchorCtr="0">
            <a:spAutoFit/>
          </a:bodyPr>
          <a:lstStyle/>
          <a:p>
            <a:pPr marL="92075" indent="0" algn="l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移动安全巡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检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36" name="矩形"/>
          <p:cNvSpPr/>
          <p:nvPr/>
        </p:nvSpPr>
        <p:spPr>
          <a:xfrm>
            <a:off x="6791325" y="5241796"/>
            <a:ext cx="4088764" cy="7270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通过对数据的智慧分析和分级处理，自动识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别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预警等级，帮助管理人员规避潜在风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险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37" name="矩形"/>
          <p:cNvSpPr/>
          <p:nvPr/>
        </p:nvSpPr>
        <p:spPr>
          <a:xfrm>
            <a:off x="6789419" y="4893564"/>
            <a:ext cx="1744979" cy="325119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844" rIns="0" bIns="0" anchor="t" anchorCtr="0">
            <a:spAutoFit/>
          </a:bodyPr>
          <a:lstStyle/>
          <a:p>
            <a:pPr marL="92075" indent="0" algn="l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智慧数据分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析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21583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平台建设效</a:t>
            </a:r>
            <a:r>
              <a:rPr lang="zh-CN" altLang="en-US" sz="2800" spc="-5">
                <a:ea typeface="微软雅黑" panose="020B0503020204020204" charset="-122"/>
              </a:rPr>
              <a:t>益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4051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48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52" name="矩形"/>
          <p:cNvSpPr/>
          <p:nvPr/>
        </p:nvSpPr>
        <p:spPr>
          <a:xfrm>
            <a:off x="923290" y="1285240"/>
            <a:ext cx="4870450" cy="3816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二、降低工地项目管理成本</a:t>
            </a:r>
            <a:endParaRPr lang="zh-CN" altLang="en-US" sz="2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53" name="矩形"/>
          <p:cNvSpPr/>
          <p:nvPr/>
        </p:nvSpPr>
        <p:spPr>
          <a:xfrm>
            <a:off x="1434082" y="2016250"/>
            <a:ext cx="4477512" cy="408889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54" name="矩形"/>
          <p:cNvSpPr/>
          <p:nvPr/>
        </p:nvSpPr>
        <p:spPr>
          <a:xfrm>
            <a:off x="6791325" y="2336037"/>
            <a:ext cx="4088764" cy="7270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传统的纸质文档、审批签字转为线上办理，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提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升信息流转速度，节省时间成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本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55" name="矩形"/>
          <p:cNvSpPr/>
          <p:nvPr/>
        </p:nvSpPr>
        <p:spPr>
          <a:xfrm>
            <a:off x="6789419" y="1988820"/>
            <a:ext cx="1455419" cy="324483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209" rIns="0" bIns="0" anchor="t" anchorCtr="0">
            <a:spAutoFit/>
          </a:bodyPr>
          <a:lstStyle/>
          <a:p>
            <a:pPr marL="264795" indent="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时间成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本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56" name="矩形"/>
          <p:cNvSpPr/>
          <p:nvPr/>
        </p:nvSpPr>
        <p:spPr>
          <a:xfrm>
            <a:off x="6791325" y="3809238"/>
            <a:ext cx="4088764" cy="75120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集团总部和施工项目通过平台协同办公，可显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著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提升沟通效率，节省沟通成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本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57" name="矩形"/>
          <p:cNvSpPr/>
          <p:nvPr/>
        </p:nvSpPr>
        <p:spPr>
          <a:xfrm>
            <a:off x="6789419" y="3461003"/>
            <a:ext cx="1455419" cy="325119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844" rIns="0" bIns="0" anchor="t" anchorCtr="0">
            <a:spAutoFit/>
          </a:bodyPr>
          <a:lstStyle/>
          <a:p>
            <a:pPr marL="264795" indent="0" algn="l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沟通成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本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58" name="矩形"/>
          <p:cNvSpPr/>
          <p:nvPr/>
        </p:nvSpPr>
        <p:spPr>
          <a:xfrm>
            <a:off x="6791325" y="5241796"/>
            <a:ext cx="4088764" cy="7270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平台通过对施工现场人、物、环境三大安全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隐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患的监管，有效降低风险，节省风控成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本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59" name="矩形"/>
          <p:cNvSpPr/>
          <p:nvPr/>
        </p:nvSpPr>
        <p:spPr>
          <a:xfrm>
            <a:off x="6789419" y="4893564"/>
            <a:ext cx="1455419" cy="325119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844" rIns="0" bIns="0" anchor="t" anchorCtr="0">
            <a:spAutoFit/>
          </a:bodyPr>
          <a:lstStyle/>
          <a:p>
            <a:pPr marL="264795" indent="0" algn="l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风控成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本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1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21583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平台建设效</a:t>
            </a:r>
            <a:r>
              <a:rPr lang="zh-CN" altLang="en-US" sz="2800" spc="-5">
                <a:ea typeface="微软雅黑" panose="020B0503020204020204" charset="-122"/>
              </a:rPr>
              <a:t>益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4062" name="矩形"/>
          <p:cNvSpPr/>
          <p:nvPr/>
        </p:nvSpPr>
        <p:spPr>
          <a:xfrm>
            <a:off x="11275059" y="6239192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49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63" name="矩形"/>
          <p:cNvSpPr/>
          <p:nvPr/>
        </p:nvSpPr>
        <p:spPr>
          <a:xfrm>
            <a:off x="923290" y="1285240"/>
            <a:ext cx="4725670" cy="3816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四、实现垂直安全及防疫监管</a:t>
            </a:r>
            <a:endParaRPr lang="zh-CN" altLang="en-US" sz="2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64" name="曲线"/>
          <p:cNvSpPr/>
          <p:nvPr/>
        </p:nvSpPr>
        <p:spPr>
          <a:xfrm>
            <a:off x="3453129" y="1852928"/>
            <a:ext cx="1104900" cy="110363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289" y="1964"/>
                </a:moveTo>
                <a:lnTo>
                  <a:pt x="10308" y="1964"/>
                </a:lnTo>
                <a:lnTo>
                  <a:pt x="10308" y="490"/>
                </a:lnTo>
                <a:lnTo>
                  <a:pt x="10343" y="289"/>
                </a:lnTo>
                <a:lnTo>
                  <a:pt x="10443" y="134"/>
                </a:lnTo>
                <a:lnTo>
                  <a:pt x="10598" y="35"/>
                </a:lnTo>
                <a:lnTo>
                  <a:pt x="10798" y="0"/>
                </a:lnTo>
                <a:lnTo>
                  <a:pt x="10999" y="35"/>
                </a:lnTo>
                <a:lnTo>
                  <a:pt x="11154" y="134"/>
                </a:lnTo>
                <a:lnTo>
                  <a:pt x="11253" y="289"/>
                </a:lnTo>
                <a:lnTo>
                  <a:pt x="11289" y="490"/>
                </a:lnTo>
                <a:lnTo>
                  <a:pt x="11289" y="1964"/>
                </a:lnTo>
                <a:lnTo>
                  <a:pt x="11289" y="1964"/>
                </a:lnTo>
                <a:close/>
                <a:moveTo>
                  <a:pt x="21109" y="21600"/>
                </a:moveTo>
                <a:lnTo>
                  <a:pt x="4910" y="21600"/>
                </a:lnTo>
                <a:lnTo>
                  <a:pt x="4708" y="21564"/>
                </a:lnTo>
                <a:lnTo>
                  <a:pt x="4552" y="21464"/>
                </a:lnTo>
                <a:lnTo>
                  <a:pt x="4452" y="21309"/>
                </a:lnTo>
                <a:lnTo>
                  <a:pt x="4417" y="21106"/>
                </a:lnTo>
                <a:lnTo>
                  <a:pt x="4417" y="4416"/>
                </a:lnTo>
                <a:lnTo>
                  <a:pt x="4452" y="4216"/>
                </a:lnTo>
                <a:lnTo>
                  <a:pt x="4552" y="4061"/>
                </a:lnTo>
                <a:lnTo>
                  <a:pt x="4708" y="3961"/>
                </a:lnTo>
                <a:lnTo>
                  <a:pt x="4910" y="3926"/>
                </a:lnTo>
                <a:lnTo>
                  <a:pt x="6382" y="3926"/>
                </a:lnTo>
                <a:lnTo>
                  <a:pt x="6382" y="2455"/>
                </a:lnTo>
                <a:lnTo>
                  <a:pt x="6417" y="2254"/>
                </a:lnTo>
                <a:lnTo>
                  <a:pt x="6517" y="2099"/>
                </a:lnTo>
                <a:lnTo>
                  <a:pt x="6671" y="2000"/>
                </a:lnTo>
                <a:lnTo>
                  <a:pt x="6872" y="1964"/>
                </a:lnTo>
                <a:lnTo>
                  <a:pt x="14728" y="1964"/>
                </a:lnTo>
                <a:lnTo>
                  <a:pt x="14928" y="2000"/>
                </a:lnTo>
                <a:lnTo>
                  <a:pt x="15083" y="2099"/>
                </a:lnTo>
                <a:lnTo>
                  <a:pt x="15183" y="2254"/>
                </a:lnTo>
                <a:lnTo>
                  <a:pt x="15218" y="2455"/>
                </a:lnTo>
                <a:lnTo>
                  <a:pt x="15218" y="2945"/>
                </a:lnTo>
                <a:lnTo>
                  <a:pt x="7362" y="2945"/>
                </a:lnTo>
                <a:lnTo>
                  <a:pt x="7362" y="4417"/>
                </a:lnTo>
                <a:lnTo>
                  <a:pt x="7327" y="4618"/>
                </a:lnTo>
                <a:lnTo>
                  <a:pt x="7228" y="4773"/>
                </a:lnTo>
                <a:lnTo>
                  <a:pt x="7073" y="4874"/>
                </a:lnTo>
                <a:lnTo>
                  <a:pt x="6872" y="4910"/>
                </a:lnTo>
                <a:lnTo>
                  <a:pt x="5401" y="4910"/>
                </a:lnTo>
                <a:lnTo>
                  <a:pt x="5401" y="20615"/>
                </a:lnTo>
                <a:lnTo>
                  <a:pt x="21109" y="20615"/>
                </a:lnTo>
                <a:lnTo>
                  <a:pt x="21310" y="20651"/>
                </a:lnTo>
                <a:lnTo>
                  <a:pt x="21465" y="20750"/>
                </a:lnTo>
                <a:lnTo>
                  <a:pt x="21564" y="20905"/>
                </a:lnTo>
                <a:lnTo>
                  <a:pt x="21600" y="21106"/>
                </a:lnTo>
                <a:lnTo>
                  <a:pt x="21564" y="21309"/>
                </a:lnTo>
                <a:lnTo>
                  <a:pt x="21465" y="21464"/>
                </a:lnTo>
                <a:lnTo>
                  <a:pt x="21310" y="21564"/>
                </a:lnTo>
                <a:lnTo>
                  <a:pt x="21109" y="21600"/>
                </a:lnTo>
                <a:lnTo>
                  <a:pt x="21109" y="21600"/>
                </a:lnTo>
                <a:close/>
                <a:moveTo>
                  <a:pt x="16689" y="19635"/>
                </a:moveTo>
                <a:lnTo>
                  <a:pt x="16199" y="4910"/>
                </a:lnTo>
                <a:lnTo>
                  <a:pt x="14728" y="4910"/>
                </a:lnTo>
                <a:lnTo>
                  <a:pt x="14234" y="2945"/>
                </a:lnTo>
                <a:lnTo>
                  <a:pt x="15218" y="2945"/>
                </a:lnTo>
                <a:lnTo>
                  <a:pt x="15218" y="3926"/>
                </a:lnTo>
                <a:lnTo>
                  <a:pt x="16689" y="3926"/>
                </a:lnTo>
                <a:lnTo>
                  <a:pt x="16890" y="3961"/>
                </a:lnTo>
                <a:lnTo>
                  <a:pt x="17045" y="4061"/>
                </a:lnTo>
                <a:lnTo>
                  <a:pt x="17144" y="4216"/>
                </a:lnTo>
                <a:lnTo>
                  <a:pt x="17180" y="4416"/>
                </a:lnTo>
                <a:lnTo>
                  <a:pt x="17180" y="19144"/>
                </a:lnTo>
                <a:lnTo>
                  <a:pt x="17144" y="19345"/>
                </a:lnTo>
                <a:lnTo>
                  <a:pt x="17044" y="19500"/>
                </a:lnTo>
                <a:lnTo>
                  <a:pt x="16890" y="19599"/>
                </a:lnTo>
                <a:lnTo>
                  <a:pt x="16689" y="19635"/>
                </a:lnTo>
                <a:lnTo>
                  <a:pt x="16689" y="19635"/>
                </a:lnTo>
                <a:close/>
                <a:moveTo>
                  <a:pt x="13253" y="4911"/>
                </a:moveTo>
                <a:lnTo>
                  <a:pt x="8347" y="4911"/>
                </a:lnTo>
                <a:lnTo>
                  <a:pt x="8144" y="4875"/>
                </a:lnTo>
                <a:lnTo>
                  <a:pt x="7989" y="4774"/>
                </a:lnTo>
                <a:lnTo>
                  <a:pt x="7889" y="4618"/>
                </a:lnTo>
                <a:lnTo>
                  <a:pt x="7854" y="4416"/>
                </a:lnTo>
                <a:lnTo>
                  <a:pt x="7889" y="4216"/>
                </a:lnTo>
                <a:lnTo>
                  <a:pt x="7989" y="4061"/>
                </a:lnTo>
                <a:lnTo>
                  <a:pt x="8144" y="3961"/>
                </a:lnTo>
                <a:lnTo>
                  <a:pt x="8347" y="3926"/>
                </a:lnTo>
                <a:lnTo>
                  <a:pt x="13253" y="3926"/>
                </a:lnTo>
                <a:lnTo>
                  <a:pt x="13454" y="3961"/>
                </a:lnTo>
                <a:lnTo>
                  <a:pt x="13608" y="4061"/>
                </a:lnTo>
                <a:lnTo>
                  <a:pt x="13708" y="4216"/>
                </a:lnTo>
                <a:lnTo>
                  <a:pt x="13743" y="4417"/>
                </a:lnTo>
                <a:lnTo>
                  <a:pt x="13708" y="4618"/>
                </a:lnTo>
                <a:lnTo>
                  <a:pt x="13608" y="4774"/>
                </a:lnTo>
                <a:lnTo>
                  <a:pt x="13454" y="4875"/>
                </a:lnTo>
                <a:lnTo>
                  <a:pt x="13253" y="4911"/>
                </a:lnTo>
                <a:lnTo>
                  <a:pt x="13253" y="4911"/>
                </a:lnTo>
                <a:close/>
                <a:moveTo>
                  <a:pt x="14728" y="19635"/>
                </a:moveTo>
                <a:lnTo>
                  <a:pt x="6870" y="19635"/>
                </a:lnTo>
                <a:lnTo>
                  <a:pt x="6381" y="19144"/>
                </a:lnTo>
                <a:lnTo>
                  <a:pt x="6381" y="6381"/>
                </a:lnTo>
                <a:lnTo>
                  <a:pt x="6416" y="6180"/>
                </a:lnTo>
                <a:lnTo>
                  <a:pt x="6516" y="6025"/>
                </a:lnTo>
                <a:lnTo>
                  <a:pt x="6671" y="5926"/>
                </a:lnTo>
                <a:lnTo>
                  <a:pt x="6871" y="5891"/>
                </a:lnTo>
                <a:lnTo>
                  <a:pt x="14728" y="5891"/>
                </a:lnTo>
                <a:lnTo>
                  <a:pt x="14928" y="5926"/>
                </a:lnTo>
                <a:lnTo>
                  <a:pt x="15083" y="6025"/>
                </a:lnTo>
                <a:lnTo>
                  <a:pt x="15183" y="6180"/>
                </a:lnTo>
                <a:lnTo>
                  <a:pt x="15218" y="6381"/>
                </a:lnTo>
                <a:lnTo>
                  <a:pt x="15218" y="6871"/>
                </a:lnTo>
                <a:lnTo>
                  <a:pt x="7362" y="6871"/>
                </a:lnTo>
                <a:lnTo>
                  <a:pt x="7362" y="18654"/>
                </a:lnTo>
                <a:lnTo>
                  <a:pt x="15218" y="18654"/>
                </a:lnTo>
                <a:lnTo>
                  <a:pt x="15218" y="19144"/>
                </a:lnTo>
                <a:lnTo>
                  <a:pt x="15183" y="19345"/>
                </a:lnTo>
                <a:lnTo>
                  <a:pt x="15083" y="19500"/>
                </a:lnTo>
                <a:lnTo>
                  <a:pt x="14928" y="19600"/>
                </a:lnTo>
                <a:lnTo>
                  <a:pt x="14728" y="19635"/>
                </a:lnTo>
                <a:lnTo>
                  <a:pt x="14728" y="19635"/>
                </a:lnTo>
                <a:close/>
                <a:moveTo>
                  <a:pt x="9327" y="18654"/>
                </a:moveTo>
                <a:lnTo>
                  <a:pt x="8346" y="18654"/>
                </a:lnTo>
                <a:lnTo>
                  <a:pt x="8346" y="6871"/>
                </a:lnTo>
                <a:lnTo>
                  <a:pt x="9327" y="6871"/>
                </a:lnTo>
                <a:lnTo>
                  <a:pt x="9327" y="18654"/>
                </a:lnTo>
                <a:lnTo>
                  <a:pt x="9327" y="18654"/>
                </a:lnTo>
                <a:close/>
                <a:moveTo>
                  <a:pt x="11288" y="18654"/>
                </a:moveTo>
                <a:lnTo>
                  <a:pt x="10307" y="18654"/>
                </a:lnTo>
                <a:lnTo>
                  <a:pt x="10307" y="6871"/>
                </a:lnTo>
                <a:lnTo>
                  <a:pt x="11288" y="6871"/>
                </a:lnTo>
                <a:lnTo>
                  <a:pt x="11288" y="18654"/>
                </a:lnTo>
                <a:lnTo>
                  <a:pt x="11288" y="18654"/>
                </a:lnTo>
                <a:close/>
                <a:moveTo>
                  <a:pt x="13253" y="18654"/>
                </a:moveTo>
                <a:lnTo>
                  <a:pt x="12272" y="18654"/>
                </a:lnTo>
                <a:lnTo>
                  <a:pt x="12272" y="6871"/>
                </a:lnTo>
                <a:lnTo>
                  <a:pt x="13253" y="6871"/>
                </a:lnTo>
                <a:lnTo>
                  <a:pt x="13253" y="18654"/>
                </a:lnTo>
                <a:lnTo>
                  <a:pt x="13253" y="18654"/>
                </a:lnTo>
                <a:close/>
                <a:moveTo>
                  <a:pt x="15218" y="18654"/>
                </a:moveTo>
                <a:lnTo>
                  <a:pt x="14234" y="18654"/>
                </a:lnTo>
                <a:lnTo>
                  <a:pt x="14234" y="6871"/>
                </a:lnTo>
                <a:lnTo>
                  <a:pt x="15218" y="6871"/>
                </a:lnTo>
                <a:lnTo>
                  <a:pt x="15218" y="18654"/>
                </a:lnTo>
                <a:lnTo>
                  <a:pt x="15218" y="18654"/>
                </a:lnTo>
                <a:close/>
                <a:moveTo>
                  <a:pt x="20125" y="20615"/>
                </a:moveTo>
                <a:lnTo>
                  <a:pt x="19144" y="20615"/>
                </a:lnTo>
                <a:lnTo>
                  <a:pt x="19144" y="18113"/>
                </a:lnTo>
                <a:lnTo>
                  <a:pt x="18562" y="17842"/>
                </a:lnTo>
                <a:lnTo>
                  <a:pt x="18094" y="17414"/>
                </a:lnTo>
                <a:lnTo>
                  <a:pt x="17783" y="16857"/>
                </a:lnTo>
                <a:lnTo>
                  <a:pt x="17670" y="16199"/>
                </a:lnTo>
                <a:lnTo>
                  <a:pt x="17825" y="15437"/>
                </a:lnTo>
                <a:lnTo>
                  <a:pt x="18248" y="14812"/>
                </a:lnTo>
                <a:lnTo>
                  <a:pt x="18873" y="14389"/>
                </a:lnTo>
                <a:lnTo>
                  <a:pt x="19635" y="14234"/>
                </a:lnTo>
                <a:lnTo>
                  <a:pt x="20397" y="14389"/>
                </a:lnTo>
                <a:lnTo>
                  <a:pt x="21022" y="14812"/>
                </a:lnTo>
                <a:lnTo>
                  <a:pt x="21296" y="15218"/>
                </a:lnTo>
                <a:lnTo>
                  <a:pt x="19635" y="15218"/>
                </a:lnTo>
                <a:lnTo>
                  <a:pt x="19253" y="15295"/>
                </a:lnTo>
                <a:lnTo>
                  <a:pt x="18941" y="15505"/>
                </a:lnTo>
                <a:lnTo>
                  <a:pt x="18731" y="15817"/>
                </a:lnTo>
                <a:lnTo>
                  <a:pt x="18654" y="16199"/>
                </a:lnTo>
                <a:lnTo>
                  <a:pt x="18731" y="16580"/>
                </a:lnTo>
                <a:lnTo>
                  <a:pt x="18941" y="16892"/>
                </a:lnTo>
                <a:lnTo>
                  <a:pt x="19253" y="17102"/>
                </a:lnTo>
                <a:lnTo>
                  <a:pt x="19635" y="17180"/>
                </a:lnTo>
                <a:lnTo>
                  <a:pt x="21314" y="17180"/>
                </a:lnTo>
                <a:lnTo>
                  <a:pt x="21176" y="17432"/>
                </a:lnTo>
                <a:lnTo>
                  <a:pt x="20708" y="17862"/>
                </a:lnTo>
                <a:lnTo>
                  <a:pt x="20125" y="18113"/>
                </a:lnTo>
                <a:lnTo>
                  <a:pt x="20125" y="20615"/>
                </a:lnTo>
                <a:lnTo>
                  <a:pt x="20125" y="20615"/>
                </a:lnTo>
                <a:close/>
                <a:moveTo>
                  <a:pt x="21314" y="17180"/>
                </a:moveTo>
                <a:lnTo>
                  <a:pt x="19635" y="17180"/>
                </a:lnTo>
                <a:lnTo>
                  <a:pt x="20016" y="17102"/>
                </a:lnTo>
                <a:lnTo>
                  <a:pt x="20328" y="16892"/>
                </a:lnTo>
                <a:lnTo>
                  <a:pt x="20538" y="16580"/>
                </a:lnTo>
                <a:lnTo>
                  <a:pt x="20616" y="16199"/>
                </a:lnTo>
                <a:lnTo>
                  <a:pt x="20538" y="15817"/>
                </a:lnTo>
                <a:lnTo>
                  <a:pt x="20328" y="15505"/>
                </a:lnTo>
                <a:lnTo>
                  <a:pt x="20016" y="15295"/>
                </a:lnTo>
                <a:lnTo>
                  <a:pt x="19635" y="15218"/>
                </a:lnTo>
                <a:lnTo>
                  <a:pt x="21296" y="15218"/>
                </a:lnTo>
                <a:lnTo>
                  <a:pt x="21444" y="15437"/>
                </a:lnTo>
                <a:lnTo>
                  <a:pt x="21600" y="16199"/>
                </a:lnTo>
                <a:lnTo>
                  <a:pt x="21487" y="16864"/>
                </a:lnTo>
                <a:lnTo>
                  <a:pt x="21314" y="17180"/>
                </a:lnTo>
                <a:lnTo>
                  <a:pt x="21314" y="17180"/>
                </a:lnTo>
                <a:close/>
                <a:moveTo>
                  <a:pt x="2454" y="20615"/>
                </a:moveTo>
                <a:lnTo>
                  <a:pt x="1471" y="20615"/>
                </a:lnTo>
                <a:lnTo>
                  <a:pt x="1471" y="18113"/>
                </a:lnTo>
                <a:lnTo>
                  <a:pt x="890" y="17842"/>
                </a:lnTo>
                <a:lnTo>
                  <a:pt x="423" y="17414"/>
                </a:lnTo>
                <a:lnTo>
                  <a:pt x="112" y="16857"/>
                </a:lnTo>
                <a:lnTo>
                  <a:pt x="0" y="16198"/>
                </a:lnTo>
                <a:lnTo>
                  <a:pt x="154" y="15436"/>
                </a:lnTo>
                <a:lnTo>
                  <a:pt x="576" y="14812"/>
                </a:lnTo>
                <a:lnTo>
                  <a:pt x="1201" y="14389"/>
                </a:lnTo>
                <a:lnTo>
                  <a:pt x="1964" y="14234"/>
                </a:lnTo>
                <a:lnTo>
                  <a:pt x="2725" y="14389"/>
                </a:lnTo>
                <a:lnTo>
                  <a:pt x="3349" y="14812"/>
                </a:lnTo>
                <a:lnTo>
                  <a:pt x="3623" y="15218"/>
                </a:lnTo>
                <a:lnTo>
                  <a:pt x="1964" y="15218"/>
                </a:lnTo>
                <a:lnTo>
                  <a:pt x="1582" y="15295"/>
                </a:lnTo>
                <a:lnTo>
                  <a:pt x="1269" y="15505"/>
                </a:lnTo>
                <a:lnTo>
                  <a:pt x="1058" y="15817"/>
                </a:lnTo>
                <a:lnTo>
                  <a:pt x="980" y="16198"/>
                </a:lnTo>
                <a:lnTo>
                  <a:pt x="1058" y="16580"/>
                </a:lnTo>
                <a:lnTo>
                  <a:pt x="1269" y="16892"/>
                </a:lnTo>
                <a:lnTo>
                  <a:pt x="1582" y="17102"/>
                </a:lnTo>
                <a:lnTo>
                  <a:pt x="1964" y="17179"/>
                </a:lnTo>
                <a:lnTo>
                  <a:pt x="3634" y="17179"/>
                </a:lnTo>
                <a:lnTo>
                  <a:pt x="3503" y="17414"/>
                </a:lnTo>
                <a:lnTo>
                  <a:pt x="3036" y="17842"/>
                </a:lnTo>
                <a:lnTo>
                  <a:pt x="2454" y="18113"/>
                </a:lnTo>
                <a:lnTo>
                  <a:pt x="2454" y="20615"/>
                </a:lnTo>
                <a:lnTo>
                  <a:pt x="2454" y="20615"/>
                </a:lnTo>
                <a:close/>
                <a:moveTo>
                  <a:pt x="3634" y="17179"/>
                </a:moveTo>
                <a:lnTo>
                  <a:pt x="1964" y="17179"/>
                </a:lnTo>
                <a:lnTo>
                  <a:pt x="2344" y="17102"/>
                </a:lnTo>
                <a:lnTo>
                  <a:pt x="2656" y="16892"/>
                </a:lnTo>
                <a:lnTo>
                  <a:pt x="2867" y="16580"/>
                </a:lnTo>
                <a:lnTo>
                  <a:pt x="2945" y="16198"/>
                </a:lnTo>
                <a:lnTo>
                  <a:pt x="2867" y="15817"/>
                </a:lnTo>
                <a:lnTo>
                  <a:pt x="2656" y="15505"/>
                </a:lnTo>
                <a:lnTo>
                  <a:pt x="2344" y="15295"/>
                </a:lnTo>
                <a:lnTo>
                  <a:pt x="1964" y="15218"/>
                </a:lnTo>
                <a:lnTo>
                  <a:pt x="3623" y="15218"/>
                </a:lnTo>
                <a:lnTo>
                  <a:pt x="3770" y="15436"/>
                </a:lnTo>
                <a:lnTo>
                  <a:pt x="3925" y="16198"/>
                </a:lnTo>
                <a:lnTo>
                  <a:pt x="3813" y="16857"/>
                </a:lnTo>
                <a:lnTo>
                  <a:pt x="3634" y="17179"/>
                </a:lnTo>
                <a:lnTo>
                  <a:pt x="3634" y="17179"/>
                </a:lnTo>
                <a:close/>
                <a:moveTo>
                  <a:pt x="2945" y="21600"/>
                </a:moveTo>
                <a:lnTo>
                  <a:pt x="490" y="21600"/>
                </a:lnTo>
                <a:lnTo>
                  <a:pt x="289" y="21564"/>
                </a:lnTo>
                <a:lnTo>
                  <a:pt x="134" y="21465"/>
                </a:lnTo>
                <a:lnTo>
                  <a:pt x="35" y="21310"/>
                </a:lnTo>
                <a:lnTo>
                  <a:pt x="0" y="21109"/>
                </a:lnTo>
                <a:lnTo>
                  <a:pt x="35" y="20906"/>
                </a:lnTo>
                <a:lnTo>
                  <a:pt x="134" y="20751"/>
                </a:lnTo>
                <a:lnTo>
                  <a:pt x="289" y="20651"/>
                </a:lnTo>
                <a:lnTo>
                  <a:pt x="490" y="20615"/>
                </a:lnTo>
                <a:lnTo>
                  <a:pt x="2945" y="20615"/>
                </a:lnTo>
                <a:lnTo>
                  <a:pt x="3145" y="20651"/>
                </a:lnTo>
                <a:lnTo>
                  <a:pt x="3300" y="20751"/>
                </a:lnTo>
                <a:lnTo>
                  <a:pt x="3400" y="20906"/>
                </a:lnTo>
                <a:lnTo>
                  <a:pt x="3435" y="21109"/>
                </a:lnTo>
                <a:lnTo>
                  <a:pt x="3400" y="21310"/>
                </a:lnTo>
                <a:lnTo>
                  <a:pt x="3300" y="21465"/>
                </a:lnTo>
                <a:lnTo>
                  <a:pt x="3145" y="21564"/>
                </a:lnTo>
                <a:lnTo>
                  <a:pt x="2945" y="21600"/>
                </a:lnTo>
                <a:close/>
              </a:path>
            </a:pathLst>
          </a:custGeom>
          <a:solidFill>
            <a:srgbClr val="334B8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65" name="矩形"/>
          <p:cNvSpPr/>
          <p:nvPr/>
        </p:nvSpPr>
        <p:spPr>
          <a:xfrm>
            <a:off x="1219835" y="5170804"/>
            <a:ext cx="806449" cy="82422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66" name="矩形"/>
          <p:cNvSpPr/>
          <p:nvPr/>
        </p:nvSpPr>
        <p:spPr>
          <a:xfrm>
            <a:off x="2768600" y="5170804"/>
            <a:ext cx="806449" cy="82422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67" name="矩形"/>
          <p:cNvSpPr/>
          <p:nvPr/>
        </p:nvSpPr>
        <p:spPr>
          <a:xfrm>
            <a:off x="4351654" y="5170804"/>
            <a:ext cx="806449" cy="82422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68" name="矩形"/>
          <p:cNvSpPr/>
          <p:nvPr/>
        </p:nvSpPr>
        <p:spPr>
          <a:xfrm>
            <a:off x="5924550" y="5170804"/>
            <a:ext cx="806450" cy="82422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69" name="曲线"/>
          <p:cNvSpPr/>
          <p:nvPr/>
        </p:nvSpPr>
        <p:spPr>
          <a:xfrm>
            <a:off x="4005579" y="4724400"/>
            <a:ext cx="0" cy="43434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334B82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70" name="曲线"/>
          <p:cNvSpPr/>
          <p:nvPr/>
        </p:nvSpPr>
        <p:spPr>
          <a:xfrm>
            <a:off x="1448435" y="5165090"/>
            <a:ext cx="254444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334B82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71" name="曲线"/>
          <p:cNvSpPr/>
          <p:nvPr/>
        </p:nvSpPr>
        <p:spPr>
          <a:xfrm>
            <a:off x="1448435" y="5177790"/>
            <a:ext cx="256984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334B82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72" name="曲线"/>
          <p:cNvSpPr/>
          <p:nvPr/>
        </p:nvSpPr>
        <p:spPr>
          <a:xfrm>
            <a:off x="3992878" y="5159375"/>
            <a:ext cx="254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1080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34B8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73" name="曲线"/>
          <p:cNvSpPr/>
          <p:nvPr/>
        </p:nvSpPr>
        <p:spPr>
          <a:xfrm>
            <a:off x="3994162" y="4719320"/>
            <a:ext cx="2159000" cy="46545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54" y="1178"/>
                </a:moveTo>
                <a:lnTo>
                  <a:pt x="127" y="1178"/>
                </a:lnTo>
                <a:lnTo>
                  <a:pt x="114" y="1119"/>
                </a:lnTo>
                <a:lnTo>
                  <a:pt x="114" y="0"/>
                </a:lnTo>
                <a:lnTo>
                  <a:pt x="254" y="0"/>
                </a:lnTo>
                <a:lnTo>
                  <a:pt x="254" y="1178"/>
                </a:lnTo>
                <a:lnTo>
                  <a:pt x="254" y="1178"/>
                </a:lnTo>
                <a:close/>
                <a:moveTo>
                  <a:pt x="21599" y="21600"/>
                </a:moveTo>
                <a:lnTo>
                  <a:pt x="0" y="21600"/>
                </a:lnTo>
                <a:lnTo>
                  <a:pt x="0" y="589"/>
                </a:lnTo>
                <a:lnTo>
                  <a:pt x="114" y="1119"/>
                </a:lnTo>
                <a:lnTo>
                  <a:pt x="114" y="1178"/>
                </a:lnTo>
                <a:lnTo>
                  <a:pt x="254" y="1178"/>
                </a:lnTo>
                <a:lnTo>
                  <a:pt x="254" y="20421"/>
                </a:lnTo>
                <a:lnTo>
                  <a:pt x="127" y="20421"/>
                </a:lnTo>
                <a:lnTo>
                  <a:pt x="254" y="21010"/>
                </a:lnTo>
                <a:lnTo>
                  <a:pt x="21599" y="21010"/>
                </a:lnTo>
                <a:lnTo>
                  <a:pt x="21599" y="21600"/>
                </a:lnTo>
                <a:lnTo>
                  <a:pt x="21599" y="21600"/>
                </a:lnTo>
                <a:close/>
                <a:moveTo>
                  <a:pt x="127" y="1178"/>
                </a:moveTo>
                <a:lnTo>
                  <a:pt x="114" y="1178"/>
                </a:lnTo>
                <a:lnTo>
                  <a:pt x="114" y="1119"/>
                </a:lnTo>
                <a:lnTo>
                  <a:pt x="127" y="1178"/>
                </a:lnTo>
                <a:lnTo>
                  <a:pt x="127" y="1178"/>
                </a:lnTo>
                <a:close/>
                <a:moveTo>
                  <a:pt x="254" y="21010"/>
                </a:moveTo>
                <a:lnTo>
                  <a:pt x="127" y="20421"/>
                </a:lnTo>
                <a:lnTo>
                  <a:pt x="254" y="20421"/>
                </a:lnTo>
                <a:lnTo>
                  <a:pt x="254" y="21010"/>
                </a:lnTo>
                <a:lnTo>
                  <a:pt x="254" y="21010"/>
                </a:lnTo>
                <a:close/>
                <a:moveTo>
                  <a:pt x="21599" y="21010"/>
                </a:moveTo>
                <a:lnTo>
                  <a:pt x="254" y="21010"/>
                </a:lnTo>
                <a:lnTo>
                  <a:pt x="254" y="20421"/>
                </a:lnTo>
                <a:lnTo>
                  <a:pt x="21599" y="20421"/>
                </a:lnTo>
                <a:lnTo>
                  <a:pt x="21599" y="21010"/>
                </a:lnTo>
                <a:close/>
              </a:path>
            </a:pathLst>
          </a:custGeom>
          <a:solidFill>
            <a:srgbClr val="334B8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74" name="曲线"/>
          <p:cNvSpPr/>
          <p:nvPr/>
        </p:nvSpPr>
        <p:spPr>
          <a:xfrm>
            <a:off x="4000181" y="3008287"/>
            <a:ext cx="0" cy="40640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36194" cap="flat" cmpd="sng">
            <a:solidFill>
              <a:srgbClr val="334B82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75" name="矩形"/>
          <p:cNvSpPr/>
          <p:nvPr/>
        </p:nvSpPr>
        <p:spPr>
          <a:xfrm>
            <a:off x="1353819" y="6167120"/>
            <a:ext cx="634365" cy="2501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一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76" name="矩形"/>
          <p:cNvSpPr/>
          <p:nvPr/>
        </p:nvSpPr>
        <p:spPr>
          <a:xfrm>
            <a:off x="2902585" y="6167120"/>
            <a:ext cx="634365" cy="2501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二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77" name="矩形"/>
          <p:cNvSpPr/>
          <p:nvPr/>
        </p:nvSpPr>
        <p:spPr>
          <a:xfrm>
            <a:off x="4485640" y="6167120"/>
            <a:ext cx="634364" cy="2501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三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78" name="矩形"/>
          <p:cNvSpPr/>
          <p:nvPr/>
        </p:nvSpPr>
        <p:spPr>
          <a:xfrm>
            <a:off x="6058533" y="6167120"/>
            <a:ext cx="603884" cy="2501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</a:t>
            </a:r>
            <a:r>
              <a:rPr lang="en-US" altLang="zh-CN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N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79" name="矩形"/>
          <p:cNvSpPr/>
          <p:nvPr/>
        </p:nvSpPr>
        <p:spPr>
          <a:xfrm>
            <a:off x="5589903" y="3837304"/>
            <a:ext cx="227965" cy="4883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平 台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80" name="矩形"/>
          <p:cNvSpPr/>
          <p:nvPr/>
        </p:nvSpPr>
        <p:spPr>
          <a:xfrm>
            <a:off x="4683124" y="1960245"/>
            <a:ext cx="227964" cy="9969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just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集团总部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81" name="矩形"/>
          <p:cNvSpPr/>
          <p:nvPr/>
        </p:nvSpPr>
        <p:spPr>
          <a:xfrm>
            <a:off x="2647188" y="3413759"/>
            <a:ext cx="2705100" cy="1318259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82" name="矩形"/>
          <p:cNvSpPr/>
          <p:nvPr/>
        </p:nvSpPr>
        <p:spPr>
          <a:xfrm>
            <a:off x="7055484" y="1960118"/>
            <a:ext cx="4088764" cy="75120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智慧工地平台的落地，能够显著提升建设集团的信息化建设水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平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83" name="矩形"/>
          <p:cNvSpPr/>
          <p:nvPr/>
        </p:nvSpPr>
        <p:spPr>
          <a:xfrm>
            <a:off x="7054595" y="1612391"/>
            <a:ext cx="1743710" cy="324483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209" rIns="0" bIns="0" anchor="t" anchorCtr="0">
            <a:spAutoFit/>
          </a:bodyPr>
          <a:lstStyle/>
          <a:p>
            <a:pPr marL="90805" indent="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信息化监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管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84" name="矩形"/>
          <p:cNvSpPr/>
          <p:nvPr/>
        </p:nvSpPr>
        <p:spPr>
          <a:xfrm>
            <a:off x="7055484" y="3433316"/>
            <a:ext cx="4088764" cy="7270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将数量繁多、布局分散的施工项目，通过平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台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整合归纳到“一张图管理”的框架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85" name="矩形"/>
          <p:cNvSpPr/>
          <p:nvPr/>
        </p:nvSpPr>
        <p:spPr>
          <a:xfrm>
            <a:off x="7054595" y="3086100"/>
            <a:ext cx="1743710" cy="324483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209" rIns="0" bIns="0" anchor="t" anchorCtr="0">
            <a:spAutoFit/>
          </a:bodyPr>
          <a:lstStyle/>
          <a:p>
            <a:pPr marL="90805" indent="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一张图格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局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86" name="矩形"/>
          <p:cNvSpPr/>
          <p:nvPr/>
        </p:nvSpPr>
        <p:spPr>
          <a:xfrm>
            <a:off x="7055484" y="4865877"/>
            <a:ext cx="4088764" cy="75120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平台为集团总部和施工项目之间打通了线上监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管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渠道，实现了安全的垂直管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理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87" name="矩形"/>
          <p:cNvSpPr/>
          <p:nvPr/>
        </p:nvSpPr>
        <p:spPr>
          <a:xfrm>
            <a:off x="7054595" y="4518659"/>
            <a:ext cx="1743710" cy="324483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209" rIns="0" bIns="0" anchor="t" anchorCtr="0">
            <a:spAutoFit/>
          </a:bodyPr>
          <a:lstStyle/>
          <a:p>
            <a:pPr marL="90805" indent="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垂直管理体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系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1447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建设意</a:t>
            </a:r>
            <a:r>
              <a:rPr lang="zh-CN" altLang="en-US" sz="2800" spc="-5">
                <a:ea typeface="微软雅黑" panose="020B0503020204020204" charset="-122"/>
              </a:rPr>
              <a:t>义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002" name="矩形"/>
          <p:cNvSpPr/>
          <p:nvPr/>
        </p:nvSpPr>
        <p:spPr>
          <a:xfrm>
            <a:off x="11345544" y="6249987"/>
            <a:ext cx="95884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4</a:t>
            </a:r>
            <a:endParaRPr lang="zh-CN" altLang="en-US" sz="1000" b="0" i="0" u="none" strike="noStrike" kern="1200" cap="none" spc="-5" baseline="0">
              <a:solidFill>
                <a:srgbClr val="80808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003" name="矩形"/>
          <p:cNvSpPr/>
          <p:nvPr/>
        </p:nvSpPr>
        <p:spPr>
          <a:xfrm>
            <a:off x="1717675" y="1800860"/>
            <a:ext cx="4947285" cy="596900"/>
          </a:xfrm>
          <a:prstGeom prst="rect">
            <a:avLst/>
          </a:prstGeom>
          <a:solidFill>
            <a:srgbClr val="825652"/>
          </a:solidFill>
          <a:ln w="9525" cap="flat" cmpd="sng">
            <a:noFill/>
            <a:prstDash val="solid"/>
            <a:miter/>
          </a:ln>
        </p:spPr>
        <p:txBody>
          <a:bodyPr vert="horz" wrap="square" lIns="0" tIns="82550" rIns="0" bIns="0" anchor="t" anchorCtr="0">
            <a:spAutoFit/>
          </a:bodyPr>
          <a:lstStyle/>
          <a:p>
            <a:pPr marL="98425" indent="0" algn="l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None/>
            </a:pP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</a:t>
            </a:r>
            <a:r>
              <a:rPr lang="en-US" altLang="zh-CN" sz="1850" b="1" i="0" u="none" strike="noStrike" kern="1200" cap="none" spc="38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守</a:t>
            </a:r>
            <a:r>
              <a:rPr lang="en-US" altLang="zh-CN" sz="1850" b="1" i="0" u="none" strike="noStrike" kern="1200" cap="none" spc="38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</a:t>
            </a:r>
            <a:r>
              <a:rPr lang="en-US" altLang="zh-CN" sz="1850" b="1" i="0" u="none" strike="noStrike" kern="1200" cap="none" spc="39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</a:t>
            </a:r>
            <a:r>
              <a:rPr lang="en-US" altLang="zh-CN" sz="1850" b="1" i="0" u="none" strike="noStrike" kern="1200" cap="none" spc="38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</a:t>
            </a:r>
            <a:r>
              <a:rPr lang="en-US" altLang="zh-CN" sz="1850" b="1" i="0" u="none" strike="noStrike" kern="1200" cap="none" spc="39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r>
              <a:rPr lang="en-US" altLang="zh-CN" sz="1850" b="1" i="0" u="none" strike="noStrike" kern="1200" cap="none" spc="38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1850" b="1" i="0" u="none" strike="noStrike" kern="1200" cap="none" spc="204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350" b="1" i="0" u="none" strike="noStrike" kern="1200" cap="none" spc="40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安全生</a:t>
            </a:r>
            <a:r>
              <a:rPr lang="zh-CN" altLang="en-US" sz="3350" b="1" i="0" u="none" strike="noStrike" kern="1200" cap="none" spc="409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命</a:t>
            </a:r>
            <a:r>
              <a:rPr lang="zh-CN" altLang="en-US" sz="33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</a:t>
            </a:r>
            <a:endParaRPr lang="zh-CN" altLang="en-US" sz="335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04" name="矩形"/>
          <p:cNvSpPr/>
          <p:nvPr/>
        </p:nvSpPr>
        <p:spPr>
          <a:xfrm>
            <a:off x="3619500" y="3486911"/>
            <a:ext cx="6336030" cy="575309"/>
          </a:xfrm>
          <a:prstGeom prst="rect">
            <a:avLst/>
          </a:prstGeom>
          <a:solidFill>
            <a:srgbClr val="C54509"/>
          </a:solidFill>
          <a:ln w="9525" cap="flat" cmpd="sng">
            <a:noFill/>
            <a:prstDash val="solid"/>
            <a:miter/>
          </a:ln>
        </p:spPr>
        <p:txBody>
          <a:bodyPr vert="horz" wrap="square" lIns="0" tIns="60960" rIns="0" bIns="0" anchor="t" anchorCtr="0">
            <a:spAutoFit/>
          </a:bodyPr>
          <a:lstStyle/>
          <a:p>
            <a:pPr marL="276860" indent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</a:t>
            </a:r>
            <a:r>
              <a:rPr lang="en-US" altLang="zh-CN" sz="1850" b="1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</a:t>
            </a:r>
            <a:r>
              <a:rPr lang="en-US" altLang="zh-CN" sz="1850" b="1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 工 现 场</a:t>
            </a:r>
            <a:r>
              <a:rPr lang="en-US" altLang="zh-CN" sz="185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 全 生</a:t>
            </a:r>
            <a:r>
              <a:rPr lang="en-US" altLang="zh-CN" sz="185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 的</a:t>
            </a:r>
            <a:r>
              <a:rPr lang="en-US" altLang="zh-CN" sz="1850" b="1" i="0" u="none" strike="noStrike" kern="1200" cap="none" spc="-6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350" b="1" i="0" u="none" strike="noStrike" kern="1200" cap="none" spc="2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信息化监</a:t>
            </a:r>
            <a:r>
              <a:rPr lang="zh-CN" altLang="en-US" sz="3350" b="1" i="0" u="none" strike="noStrike" kern="1200" cap="none" spc="8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</a:t>
            </a:r>
            <a:r>
              <a:rPr lang="en-US" altLang="zh-CN" sz="185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</a:t>
            </a:r>
            <a:endParaRPr lang="zh-CN" altLang="en-US" sz="185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05" name="矩形"/>
          <p:cNvSpPr/>
          <p:nvPr/>
        </p:nvSpPr>
        <p:spPr>
          <a:xfrm>
            <a:off x="1392935" y="5026152"/>
            <a:ext cx="5741670" cy="581659"/>
          </a:xfrm>
          <a:prstGeom prst="rect">
            <a:avLst/>
          </a:prstGeom>
          <a:solidFill>
            <a:srgbClr val="0A736D"/>
          </a:solidFill>
          <a:ln w="9525" cap="flat" cmpd="sng">
            <a:noFill/>
            <a:prstDash val="solid"/>
            <a:miter/>
          </a:ln>
        </p:spPr>
        <p:txBody>
          <a:bodyPr vert="horz" wrap="square" lIns="0" tIns="67310" rIns="0" bIns="0" anchor="t" anchorCtr="0">
            <a:spAutoFit/>
          </a:bodyPr>
          <a:lstStyle/>
          <a:p>
            <a:pPr marL="419100" indent="0" algn="l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None/>
              <a:tabLst>
                <a:tab pos="825500" algn="l"/>
                <a:tab pos="3395345" algn="l"/>
                <a:tab pos="3816350" algn="l"/>
                <a:tab pos="4237990" algn="l"/>
                <a:tab pos="4658995" algn="l"/>
                <a:tab pos="5080000" algn="l"/>
                <a:tab pos="5501005" algn="l"/>
              </a:tabLst>
            </a:pP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	</a:t>
            </a:r>
            <a:r>
              <a:rPr lang="zh-CN" altLang="en-US" sz="33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</a:t>
            </a:r>
            <a:r>
              <a:rPr lang="en-US" altLang="zh-CN" sz="3350" b="1" i="0" u="none" strike="noStrike" kern="1200" cap="none" spc="-9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3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慧</a:t>
            </a:r>
            <a:r>
              <a:rPr lang="en-US" altLang="zh-CN" sz="3350" b="1" i="0" u="none" strike="noStrike" kern="1200" cap="none" spc="-9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3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</a:t>
            </a:r>
            <a:r>
              <a:rPr lang="en-US" altLang="zh-CN" sz="3350" b="1" i="0" u="none" strike="noStrike" kern="1200" cap="none" spc="-9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350" b="1" i="0" u="none" strike="noStrike" kern="1200" cap="none" spc="795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r>
              <a:rPr lang="zh-CN" altLang="en-US" sz="185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	必	要	组	成	部	分</a:t>
            </a:r>
            <a:endParaRPr lang="zh-CN" altLang="en-US" sz="185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06" name="曲线"/>
          <p:cNvSpPr/>
          <p:nvPr/>
        </p:nvSpPr>
        <p:spPr>
          <a:xfrm>
            <a:off x="523494" y="2149906"/>
            <a:ext cx="87121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9811" cap="flat" cmpd="sng">
            <a:solidFill>
              <a:srgbClr val="9C6A5F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07" name="曲线"/>
          <p:cNvSpPr/>
          <p:nvPr/>
        </p:nvSpPr>
        <p:spPr>
          <a:xfrm>
            <a:off x="6863842" y="2149906"/>
            <a:ext cx="45065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9811" cap="flat" cmpd="sng">
            <a:solidFill>
              <a:srgbClr val="9C6A5F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08" name="曲线"/>
          <p:cNvSpPr/>
          <p:nvPr/>
        </p:nvSpPr>
        <p:spPr>
          <a:xfrm>
            <a:off x="10106025" y="3789984"/>
            <a:ext cx="174243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9812" cap="flat" cmpd="sng">
            <a:solidFill>
              <a:srgbClr val="E8CFC1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09" name="曲线"/>
          <p:cNvSpPr/>
          <p:nvPr/>
        </p:nvSpPr>
        <p:spPr>
          <a:xfrm>
            <a:off x="332992" y="5407202"/>
            <a:ext cx="87121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9812" cap="flat" cmpd="sng">
            <a:solidFill>
              <a:srgbClr val="DFDFD3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10" name="曲线"/>
          <p:cNvSpPr/>
          <p:nvPr/>
        </p:nvSpPr>
        <p:spPr>
          <a:xfrm>
            <a:off x="7272019" y="5407024"/>
            <a:ext cx="39624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noFill/>
          <a:ln w="19812" cap="flat" cmpd="sng">
            <a:solidFill>
              <a:srgbClr val="DFDFD3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11" name="曲线"/>
          <p:cNvSpPr/>
          <p:nvPr/>
        </p:nvSpPr>
        <p:spPr>
          <a:xfrm>
            <a:off x="940434" y="3789679"/>
            <a:ext cx="251142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9812" cap="flat" cmpd="sng">
            <a:solidFill>
              <a:srgbClr val="E8CFC1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grpSp>
        <p:nvGrpSpPr>
          <p:cNvPr id="7" name="组合 6"/>
          <p:cNvGrpSpPr/>
          <p:nvPr/>
        </p:nvGrpSpPr>
        <p:grpSpPr>
          <a:xfrm>
            <a:off x="7938770" y="4221480"/>
            <a:ext cx="3861435" cy="2419384"/>
            <a:chOff x="6904" y="6736"/>
            <a:chExt cx="5532" cy="4214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079" y="6736"/>
              <a:ext cx="2766" cy="3058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4"/>
              </p:custDataLst>
            </p:nvPr>
          </p:nvSpPr>
          <p:spPr>
            <a:xfrm>
              <a:off x="6904" y="10041"/>
              <a:ext cx="5532" cy="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加入星球获取更多更全的数智化解决方案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9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21583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平台建设效</a:t>
            </a:r>
            <a:r>
              <a:rPr lang="zh-CN" altLang="en-US" sz="2800" spc="-5">
                <a:ea typeface="微软雅黑" panose="020B0503020204020204" charset="-122"/>
              </a:rPr>
              <a:t>益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4090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50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91" name="矩形"/>
          <p:cNvSpPr/>
          <p:nvPr/>
        </p:nvSpPr>
        <p:spPr>
          <a:xfrm>
            <a:off x="923289" y="1285240"/>
            <a:ext cx="3073400" cy="3746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五、节约政府管理投入</a:t>
            </a:r>
            <a:endParaRPr lang="zh-CN" altLang="en-US" sz="2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92" name="矩形"/>
          <p:cNvSpPr/>
          <p:nvPr/>
        </p:nvSpPr>
        <p:spPr>
          <a:xfrm>
            <a:off x="1022602" y="2057400"/>
            <a:ext cx="5109972" cy="373989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093" name="矩形"/>
          <p:cNvSpPr/>
          <p:nvPr/>
        </p:nvSpPr>
        <p:spPr>
          <a:xfrm>
            <a:off x="6791325" y="2336037"/>
            <a:ext cx="4088764" cy="7270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相比较传统的现场检查，平台通过线上监管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有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效提升监管效率，节约时间成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本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94" name="矩形"/>
          <p:cNvSpPr/>
          <p:nvPr/>
        </p:nvSpPr>
        <p:spPr>
          <a:xfrm>
            <a:off x="6789419" y="1988820"/>
            <a:ext cx="1455419" cy="324483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209" rIns="0" bIns="0" anchor="t" anchorCtr="0">
            <a:spAutoFit/>
          </a:bodyPr>
          <a:lstStyle/>
          <a:p>
            <a:pPr marL="264795" indent="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时间投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入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95" name="矩形"/>
          <p:cNvSpPr/>
          <p:nvPr/>
        </p:nvSpPr>
        <p:spPr>
          <a:xfrm>
            <a:off x="6791325" y="3809238"/>
            <a:ext cx="4088764" cy="75120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通过平台对集团下所有项目进行实时监管，可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显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著改善项目多、监管人手不足的情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况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96" name="矩形"/>
          <p:cNvSpPr/>
          <p:nvPr/>
        </p:nvSpPr>
        <p:spPr>
          <a:xfrm>
            <a:off x="6789419" y="3461003"/>
            <a:ext cx="1455419" cy="325119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844" rIns="0" bIns="0" anchor="t" anchorCtr="0">
            <a:spAutoFit/>
          </a:bodyPr>
          <a:lstStyle/>
          <a:p>
            <a:pPr marL="264795" indent="0" algn="l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人力投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入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97" name="矩形"/>
          <p:cNvSpPr/>
          <p:nvPr/>
        </p:nvSpPr>
        <p:spPr>
          <a:xfrm>
            <a:off x="6791325" y="5241796"/>
            <a:ext cx="4088764" cy="7270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相比传统监管模式逐年投入大量资金成本，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平 </a:t>
            </a:r>
            <a:r>
              <a:rPr lang="zh-CN" altLang="en-US" sz="16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台建成后可长期使用，并不断升级完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善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098" name="矩形"/>
          <p:cNvSpPr/>
          <p:nvPr/>
        </p:nvSpPr>
        <p:spPr>
          <a:xfrm>
            <a:off x="6789419" y="4893564"/>
            <a:ext cx="1455419" cy="325119"/>
          </a:xfrm>
          <a:prstGeom prst="rect">
            <a:avLst/>
          </a:prstGeom>
          <a:solidFill>
            <a:srgbClr val="4F6C9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9844" rIns="0" bIns="0" anchor="t" anchorCtr="0">
            <a:spAutoFit/>
          </a:bodyPr>
          <a:lstStyle/>
          <a:p>
            <a:pPr marL="264795" indent="0" algn="l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资金投</a:t>
            </a:r>
            <a:r>
              <a:rPr lang="zh-CN" altLang="en-US" sz="2000" b="1" i="0" u="none" strike="noStrike" kern="1200" cap="none" spc="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入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21583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平台建设效</a:t>
            </a:r>
            <a:r>
              <a:rPr lang="zh-CN" altLang="en-US" sz="2800" spc="-5">
                <a:ea typeface="微软雅黑" panose="020B0503020204020204" charset="-122"/>
              </a:rPr>
              <a:t>益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4101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51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02" name="矩形"/>
          <p:cNvSpPr/>
          <p:nvPr/>
        </p:nvSpPr>
        <p:spPr>
          <a:xfrm>
            <a:off x="923289" y="1285240"/>
            <a:ext cx="3073400" cy="3746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六、合理利用已有资源</a:t>
            </a:r>
            <a:endParaRPr lang="zh-CN" altLang="en-US" sz="2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103" name="矩形"/>
          <p:cNvSpPr/>
          <p:nvPr/>
        </p:nvSpPr>
        <p:spPr>
          <a:xfrm>
            <a:off x="447604" y="4672175"/>
            <a:ext cx="2365265" cy="177586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104" name="矩形"/>
          <p:cNvSpPr/>
          <p:nvPr/>
        </p:nvSpPr>
        <p:spPr>
          <a:xfrm>
            <a:off x="2445711" y="3156494"/>
            <a:ext cx="1300149" cy="137781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105" name="矩形"/>
          <p:cNvSpPr/>
          <p:nvPr/>
        </p:nvSpPr>
        <p:spPr>
          <a:xfrm>
            <a:off x="4545795" y="1867797"/>
            <a:ext cx="594480" cy="166136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106" name="矩形"/>
          <p:cNvSpPr/>
          <p:nvPr/>
        </p:nvSpPr>
        <p:spPr>
          <a:xfrm>
            <a:off x="2898775" y="5047615"/>
            <a:ext cx="203835" cy="8515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just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14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考 勤 闸 机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107" name="矩形"/>
          <p:cNvSpPr/>
          <p:nvPr/>
        </p:nvSpPr>
        <p:spPr>
          <a:xfrm>
            <a:off x="3945254" y="3470910"/>
            <a:ext cx="203835" cy="6419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just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14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摄 像 头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108" name="矩形"/>
          <p:cNvSpPr/>
          <p:nvPr/>
        </p:nvSpPr>
        <p:spPr>
          <a:xfrm>
            <a:off x="5330824" y="2113914"/>
            <a:ext cx="203835" cy="10610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just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14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环 境 检 测 仪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109" name="矩形"/>
          <p:cNvSpPr/>
          <p:nvPr/>
        </p:nvSpPr>
        <p:spPr>
          <a:xfrm>
            <a:off x="6705600" y="3825239"/>
            <a:ext cx="3823714" cy="2147316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110" name="矩形"/>
          <p:cNvSpPr/>
          <p:nvPr/>
        </p:nvSpPr>
        <p:spPr>
          <a:xfrm>
            <a:off x="8153400" y="6088379"/>
            <a:ext cx="9397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施工项目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111" name="曲线"/>
          <p:cNvSpPr/>
          <p:nvPr/>
        </p:nvSpPr>
        <p:spPr>
          <a:xfrm>
            <a:off x="5448934" y="3406775"/>
            <a:ext cx="1266824" cy="14998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548" y="1711"/>
                </a:moveTo>
                <a:lnTo>
                  <a:pt x="0" y="0"/>
                </a:lnTo>
                <a:lnTo>
                  <a:pt x="530" y="159"/>
                </a:lnTo>
                <a:lnTo>
                  <a:pt x="442" y="159"/>
                </a:lnTo>
                <a:lnTo>
                  <a:pt x="111" y="395"/>
                </a:lnTo>
                <a:lnTo>
                  <a:pt x="627" y="912"/>
                </a:lnTo>
                <a:lnTo>
                  <a:pt x="747" y="1497"/>
                </a:lnTo>
                <a:lnTo>
                  <a:pt x="750" y="1536"/>
                </a:lnTo>
                <a:lnTo>
                  <a:pt x="744" y="1573"/>
                </a:lnTo>
                <a:lnTo>
                  <a:pt x="593" y="1705"/>
                </a:lnTo>
                <a:lnTo>
                  <a:pt x="548" y="1711"/>
                </a:lnTo>
                <a:lnTo>
                  <a:pt x="548" y="1711"/>
                </a:lnTo>
                <a:close/>
                <a:moveTo>
                  <a:pt x="627" y="912"/>
                </a:moveTo>
                <a:lnTo>
                  <a:pt x="111" y="395"/>
                </a:lnTo>
                <a:lnTo>
                  <a:pt x="442" y="159"/>
                </a:lnTo>
                <a:lnTo>
                  <a:pt x="528" y="246"/>
                </a:lnTo>
                <a:lnTo>
                  <a:pt x="490" y="246"/>
                </a:lnTo>
                <a:lnTo>
                  <a:pt x="204" y="449"/>
                </a:lnTo>
                <a:lnTo>
                  <a:pt x="553" y="555"/>
                </a:lnTo>
                <a:lnTo>
                  <a:pt x="627" y="912"/>
                </a:lnTo>
                <a:lnTo>
                  <a:pt x="627" y="912"/>
                </a:lnTo>
                <a:close/>
                <a:moveTo>
                  <a:pt x="1710" y="886"/>
                </a:moveTo>
                <a:lnTo>
                  <a:pt x="1664" y="885"/>
                </a:lnTo>
                <a:lnTo>
                  <a:pt x="1620" y="876"/>
                </a:lnTo>
                <a:lnTo>
                  <a:pt x="958" y="677"/>
                </a:lnTo>
                <a:lnTo>
                  <a:pt x="442" y="159"/>
                </a:lnTo>
                <a:lnTo>
                  <a:pt x="530" y="159"/>
                </a:lnTo>
                <a:lnTo>
                  <a:pt x="1766" y="532"/>
                </a:lnTo>
                <a:lnTo>
                  <a:pt x="1910" y="709"/>
                </a:lnTo>
                <a:lnTo>
                  <a:pt x="1904" y="747"/>
                </a:lnTo>
                <a:lnTo>
                  <a:pt x="1710" y="886"/>
                </a:lnTo>
                <a:lnTo>
                  <a:pt x="1710" y="886"/>
                </a:lnTo>
                <a:close/>
                <a:moveTo>
                  <a:pt x="553" y="555"/>
                </a:moveTo>
                <a:lnTo>
                  <a:pt x="204" y="449"/>
                </a:lnTo>
                <a:lnTo>
                  <a:pt x="490" y="246"/>
                </a:lnTo>
                <a:lnTo>
                  <a:pt x="553" y="555"/>
                </a:lnTo>
                <a:lnTo>
                  <a:pt x="553" y="555"/>
                </a:lnTo>
                <a:close/>
                <a:moveTo>
                  <a:pt x="958" y="677"/>
                </a:moveTo>
                <a:lnTo>
                  <a:pt x="553" y="555"/>
                </a:lnTo>
                <a:lnTo>
                  <a:pt x="490" y="246"/>
                </a:lnTo>
                <a:lnTo>
                  <a:pt x="528" y="246"/>
                </a:lnTo>
                <a:lnTo>
                  <a:pt x="958" y="677"/>
                </a:lnTo>
                <a:lnTo>
                  <a:pt x="958" y="677"/>
                </a:lnTo>
                <a:close/>
                <a:moveTo>
                  <a:pt x="21261" y="21598"/>
                </a:moveTo>
                <a:lnTo>
                  <a:pt x="627" y="912"/>
                </a:lnTo>
                <a:lnTo>
                  <a:pt x="553" y="555"/>
                </a:lnTo>
                <a:lnTo>
                  <a:pt x="958" y="677"/>
                </a:lnTo>
                <a:lnTo>
                  <a:pt x="21592" y="21363"/>
                </a:lnTo>
                <a:lnTo>
                  <a:pt x="21261" y="21598"/>
                </a:lnTo>
                <a:close/>
              </a:path>
            </a:pathLst>
          </a:custGeom>
          <a:solidFill>
            <a:srgbClr val="334B8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112" name="曲线"/>
          <p:cNvSpPr/>
          <p:nvPr/>
        </p:nvSpPr>
        <p:spPr>
          <a:xfrm>
            <a:off x="4469129" y="4188942"/>
            <a:ext cx="2240280" cy="7219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811" y="3303"/>
                </a:moveTo>
                <a:lnTo>
                  <a:pt x="0" y="764"/>
                </a:lnTo>
                <a:lnTo>
                  <a:pt x="1032" y="10"/>
                </a:lnTo>
                <a:lnTo>
                  <a:pt x="1057" y="0"/>
                </a:lnTo>
                <a:lnTo>
                  <a:pt x="1083" y="6"/>
                </a:lnTo>
                <a:lnTo>
                  <a:pt x="1182" y="411"/>
                </a:lnTo>
                <a:lnTo>
                  <a:pt x="1177" y="489"/>
                </a:lnTo>
                <a:lnTo>
                  <a:pt x="1167" y="562"/>
                </a:lnTo>
                <a:lnTo>
                  <a:pt x="1154" y="621"/>
                </a:lnTo>
                <a:lnTo>
                  <a:pt x="268" y="621"/>
                </a:lnTo>
                <a:lnTo>
                  <a:pt x="196" y="1348"/>
                </a:lnTo>
                <a:lnTo>
                  <a:pt x="629" y="1759"/>
                </a:lnTo>
                <a:lnTo>
                  <a:pt x="899" y="2665"/>
                </a:lnTo>
                <a:lnTo>
                  <a:pt x="931" y="2958"/>
                </a:lnTo>
                <a:lnTo>
                  <a:pt x="926" y="3036"/>
                </a:lnTo>
                <a:lnTo>
                  <a:pt x="836" y="3293"/>
                </a:lnTo>
                <a:lnTo>
                  <a:pt x="811" y="3303"/>
                </a:lnTo>
                <a:lnTo>
                  <a:pt x="811" y="3303"/>
                </a:lnTo>
                <a:close/>
                <a:moveTo>
                  <a:pt x="629" y="1759"/>
                </a:moveTo>
                <a:lnTo>
                  <a:pt x="196" y="1348"/>
                </a:lnTo>
                <a:lnTo>
                  <a:pt x="268" y="621"/>
                </a:lnTo>
                <a:lnTo>
                  <a:pt x="379" y="727"/>
                </a:lnTo>
                <a:lnTo>
                  <a:pt x="322" y="727"/>
                </a:lnTo>
                <a:lnTo>
                  <a:pt x="260" y="1354"/>
                </a:lnTo>
                <a:lnTo>
                  <a:pt x="509" y="1354"/>
                </a:lnTo>
                <a:lnTo>
                  <a:pt x="629" y="1759"/>
                </a:lnTo>
                <a:lnTo>
                  <a:pt x="629" y="1759"/>
                </a:lnTo>
                <a:close/>
                <a:moveTo>
                  <a:pt x="701" y="1032"/>
                </a:moveTo>
                <a:lnTo>
                  <a:pt x="268" y="621"/>
                </a:lnTo>
                <a:lnTo>
                  <a:pt x="1154" y="621"/>
                </a:lnTo>
                <a:lnTo>
                  <a:pt x="701" y="1032"/>
                </a:lnTo>
                <a:lnTo>
                  <a:pt x="701" y="1032"/>
                </a:lnTo>
                <a:close/>
                <a:moveTo>
                  <a:pt x="260" y="1354"/>
                </a:moveTo>
                <a:lnTo>
                  <a:pt x="322" y="727"/>
                </a:lnTo>
                <a:lnTo>
                  <a:pt x="464" y="1205"/>
                </a:lnTo>
                <a:lnTo>
                  <a:pt x="260" y="1354"/>
                </a:lnTo>
                <a:lnTo>
                  <a:pt x="260" y="1354"/>
                </a:lnTo>
                <a:close/>
                <a:moveTo>
                  <a:pt x="464" y="1205"/>
                </a:moveTo>
                <a:lnTo>
                  <a:pt x="322" y="727"/>
                </a:lnTo>
                <a:lnTo>
                  <a:pt x="379" y="727"/>
                </a:lnTo>
                <a:lnTo>
                  <a:pt x="701" y="1032"/>
                </a:lnTo>
                <a:lnTo>
                  <a:pt x="464" y="1205"/>
                </a:lnTo>
                <a:lnTo>
                  <a:pt x="464" y="1205"/>
                </a:lnTo>
                <a:close/>
                <a:moveTo>
                  <a:pt x="21527" y="21587"/>
                </a:moveTo>
                <a:lnTo>
                  <a:pt x="629" y="1759"/>
                </a:lnTo>
                <a:lnTo>
                  <a:pt x="464" y="1205"/>
                </a:lnTo>
                <a:lnTo>
                  <a:pt x="701" y="1032"/>
                </a:lnTo>
                <a:lnTo>
                  <a:pt x="21599" y="20861"/>
                </a:lnTo>
                <a:lnTo>
                  <a:pt x="21527" y="21587"/>
                </a:lnTo>
                <a:lnTo>
                  <a:pt x="21527" y="21587"/>
                </a:lnTo>
                <a:close/>
                <a:moveTo>
                  <a:pt x="509" y="1354"/>
                </a:moveTo>
                <a:lnTo>
                  <a:pt x="260" y="1354"/>
                </a:lnTo>
                <a:lnTo>
                  <a:pt x="464" y="1205"/>
                </a:lnTo>
                <a:lnTo>
                  <a:pt x="509" y="1354"/>
                </a:lnTo>
                <a:close/>
              </a:path>
            </a:pathLst>
          </a:custGeom>
          <a:solidFill>
            <a:srgbClr val="334B8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113" name="曲线"/>
          <p:cNvSpPr/>
          <p:nvPr/>
        </p:nvSpPr>
        <p:spPr>
          <a:xfrm>
            <a:off x="3553459" y="4885930"/>
            <a:ext cx="3154680" cy="6794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501" y="20387"/>
                </a:moveTo>
                <a:lnTo>
                  <a:pt x="338" y="20127"/>
                </a:lnTo>
                <a:lnTo>
                  <a:pt x="467" y="19595"/>
                </a:lnTo>
                <a:lnTo>
                  <a:pt x="21565" y="0"/>
                </a:lnTo>
                <a:lnTo>
                  <a:pt x="21599" y="792"/>
                </a:lnTo>
                <a:lnTo>
                  <a:pt x="501" y="20387"/>
                </a:lnTo>
                <a:lnTo>
                  <a:pt x="501" y="20387"/>
                </a:lnTo>
                <a:close/>
                <a:moveTo>
                  <a:pt x="748" y="21597"/>
                </a:moveTo>
                <a:lnTo>
                  <a:pt x="729" y="21595"/>
                </a:lnTo>
                <a:lnTo>
                  <a:pt x="712" y="21576"/>
                </a:lnTo>
                <a:lnTo>
                  <a:pt x="0" y="20441"/>
                </a:lnTo>
                <a:lnTo>
                  <a:pt x="563" y="18121"/>
                </a:lnTo>
                <a:lnTo>
                  <a:pt x="578" y="18072"/>
                </a:lnTo>
                <a:lnTo>
                  <a:pt x="594" y="18038"/>
                </a:lnTo>
                <a:lnTo>
                  <a:pt x="612" y="18022"/>
                </a:lnTo>
                <a:lnTo>
                  <a:pt x="630" y="18022"/>
                </a:lnTo>
                <a:lnTo>
                  <a:pt x="467" y="19595"/>
                </a:lnTo>
                <a:lnTo>
                  <a:pt x="152" y="19888"/>
                </a:lnTo>
                <a:lnTo>
                  <a:pt x="186" y="20680"/>
                </a:lnTo>
                <a:lnTo>
                  <a:pt x="685" y="20680"/>
                </a:lnTo>
                <a:lnTo>
                  <a:pt x="768" y="20813"/>
                </a:lnTo>
                <a:lnTo>
                  <a:pt x="827" y="21201"/>
                </a:lnTo>
                <a:lnTo>
                  <a:pt x="825" y="21285"/>
                </a:lnTo>
                <a:lnTo>
                  <a:pt x="765" y="21581"/>
                </a:lnTo>
                <a:lnTo>
                  <a:pt x="748" y="21597"/>
                </a:lnTo>
                <a:lnTo>
                  <a:pt x="748" y="21597"/>
                </a:lnTo>
                <a:close/>
                <a:moveTo>
                  <a:pt x="186" y="20680"/>
                </a:moveTo>
                <a:lnTo>
                  <a:pt x="152" y="19888"/>
                </a:lnTo>
                <a:lnTo>
                  <a:pt x="467" y="19595"/>
                </a:lnTo>
                <a:lnTo>
                  <a:pt x="393" y="19902"/>
                </a:lnTo>
                <a:lnTo>
                  <a:pt x="197" y="19902"/>
                </a:lnTo>
                <a:lnTo>
                  <a:pt x="226" y="20586"/>
                </a:lnTo>
                <a:lnTo>
                  <a:pt x="287" y="20586"/>
                </a:lnTo>
                <a:lnTo>
                  <a:pt x="186" y="20680"/>
                </a:lnTo>
                <a:lnTo>
                  <a:pt x="186" y="20680"/>
                </a:lnTo>
                <a:close/>
                <a:moveTo>
                  <a:pt x="226" y="20586"/>
                </a:moveTo>
                <a:lnTo>
                  <a:pt x="197" y="19902"/>
                </a:lnTo>
                <a:lnTo>
                  <a:pt x="338" y="20127"/>
                </a:lnTo>
                <a:lnTo>
                  <a:pt x="226" y="20586"/>
                </a:lnTo>
                <a:lnTo>
                  <a:pt x="226" y="20586"/>
                </a:lnTo>
                <a:close/>
                <a:moveTo>
                  <a:pt x="338" y="20127"/>
                </a:moveTo>
                <a:lnTo>
                  <a:pt x="197" y="19902"/>
                </a:lnTo>
                <a:lnTo>
                  <a:pt x="393" y="19902"/>
                </a:lnTo>
                <a:lnTo>
                  <a:pt x="338" y="20127"/>
                </a:lnTo>
                <a:lnTo>
                  <a:pt x="338" y="20127"/>
                </a:lnTo>
                <a:close/>
                <a:moveTo>
                  <a:pt x="287" y="20586"/>
                </a:moveTo>
                <a:lnTo>
                  <a:pt x="226" y="20586"/>
                </a:lnTo>
                <a:lnTo>
                  <a:pt x="338" y="20127"/>
                </a:lnTo>
                <a:lnTo>
                  <a:pt x="501" y="20387"/>
                </a:lnTo>
                <a:lnTo>
                  <a:pt x="287" y="20586"/>
                </a:lnTo>
                <a:lnTo>
                  <a:pt x="287" y="20586"/>
                </a:lnTo>
                <a:close/>
                <a:moveTo>
                  <a:pt x="685" y="20680"/>
                </a:moveTo>
                <a:lnTo>
                  <a:pt x="186" y="20680"/>
                </a:lnTo>
                <a:lnTo>
                  <a:pt x="501" y="20387"/>
                </a:lnTo>
                <a:lnTo>
                  <a:pt x="685" y="20680"/>
                </a:lnTo>
                <a:close/>
              </a:path>
            </a:pathLst>
          </a:custGeom>
          <a:solidFill>
            <a:srgbClr val="334B8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114" name="矩形"/>
          <p:cNvSpPr/>
          <p:nvPr/>
        </p:nvSpPr>
        <p:spPr>
          <a:xfrm>
            <a:off x="10981055" y="2876550"/>
            <a:ext cx="227965" cy="250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115" name="曲线"/>
          <p:cNvSpPr/>
          <p:nvPr/>
        </p:nvSpPr>
        <p:spPr>
          <a:xfrm>
            <a:off x="6705600" y="1674876"/>
            <a:ext cx="3823970" cy="188213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8CFC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4116" name="矩形"/>
          <p:cNvSpPr/>
          <p:nvPr/>
        </p:nvSpPr>
        <p:spPr>
          <a:xfrm>
            <a:off x="6936105" y="1795780"/>
            <a:ext cx="3469003" cy="250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针对部分在建项目已经安装并投入使用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117" name="矩形"/>
          <p:cNvSpPr/>
          <p:nvPr/>
        </p:nvSpPr>
        <p:spPr>
          <a:xfrm>
            <a:off x="6936105" y="2161539"/>
            <a:ext cx="3671569" cy="250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的硬件设备，如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视频摄像头、考勤闸机、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4118" name="矩形"/>
          <p:cNvSpPr/>
          <p:nvPr/>
        </p:nvSpPr>
        <p:spPr>
          <a:xfrm>
            <a:off x="6936105" y="2404618"/>
            <a:ext cx="3469003" cy="108426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环境监测仪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等，平台将会选择当地适用 面广的主流品牌进行介入，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最大化合理 </a:t>
            </a:r>
            <a:r>
              <a:rPr lang="zh-CN" altLang="en-US" sz="1600" b="1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利用已有资源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，降低采购成本。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曲线"/>
          <p:cNvSpPr/>
          <p:nvPr/>
        </p:nvSpPr>
        <p:spPr>
          <a:xfrm>
            <a:off x="0" y="2637396"/>
            <a:ext cx="12192000" cy="13995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2"/>
                </a:lnTo>
                <a:lnTo>
                  <a:pt x="0" y="215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 cap="flat" cmpd="sng">
            <a:noFill/>
            <a:prstDash val="solid"/>
            <a:miter/>
          </a:ln>
        </p:spPr>
        <p:txBody>
          <a:bodyPr rtlCol="0" anchor="ctr"/>
          <a:p>
            <a:pPr marL="12700" indent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感谢观看！</a:t>
            </a:r>
            <a:endParaRPr lang="zh-CN" altLang="en-US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411345" y="4149090"/>
            <a:ext cx="3861435" cy="2419384"/>
            <a:chOff x="6904" y="6736"/>
            <a:chExt cx="5532" cy="4214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8079" y="6736"/>
              <a:ext cx="2766" cy="3058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3"/>
              </p:custDataLst>
            </p:nvPr>
          </p:nvSpPr>
          <p:spPr>
            <a:xfrm>
              <a:off x="6904" y="10041"/>
              <a:ext cx="5532" cy="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加入星球获取更多更全的数智化解决方案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1447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建设价</a:t>
            </a:r>
            <a:r>
              <a:rPr lang="zh-CN" altLang="en-US" sz="2800" spc="-5">
                <a:ea typeface="微软雅黑" panose="020B0503020204020204" charset="-122"/>
              </a:rPr>
              <a:t>值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014" name="曲线"/>
          <p:cNvSpPr/>
          <p:nvPr/>
        </p:nvSpPr>
        <p:spPr>
          <a:xfrm>
            <a:off x="8156575" y="1949450"/>
            <a:ext cx="3801110" cy="43656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762" y="21598"/>
                </a:moveTo>
                <a:lnTo>
                  <a:pt x="836" y="21598"/>
                </a:lnTo>
                <a:lnTo>
                  <a:pt x="572" y="21562"/>
                </a:lnTo>
                <a:lnTo>
                  <a:pt x="342" y="21462"/>
                </a:lnTo>
                <a:lnTo>
                  <a:pt x="161" y="21311"/>
                </a:lnTo>
                <a:lnTo>
                  <a:pt x="42" y="21118"/>
                </a:lnTo>
                <a:lnTo>
                  <a:pt x="0" y="20897"/>
                </a:lnTo>
                <a:lnTo>
                  <a:pt x="0" y="700"/>
                </a:lnTo>
                <a:lnTo>
                  <a:pt x="42" y="479"/>
                </a:lnTo>
                <a:lnTo>
                  <a:pt x="161" y="286"/>
                </a:lnTo>
                <a:lnTo>
                  <a:pt x="342" y="135"/>
                </a:lnTo>
                <a:lnTo>
                  <a:pt x="572" y="35"/>
                </a:lnTo>
                <a:lnTo>
                  <a:pt x="836" y="0"/>
                </a:lnTo>
                <a:lnTo>
                  <a:pt x="20762" y="0"/>
                </a:lnTo>
                <a:lnTo>
                  <a:pt x="21026" y="35"/>
                </a:lnTo>
                <a:lnTo>
                  <a:pt x="21256" y="135"/>
                </a:lnTo>
                <a:lnTo>
                  <a:pt x="21437" y="286"/>
                </a:lnTo>
                <a:lnTo>
                  <a:pt x="21555" y="479"/>
                </a:lnTo>
                <a:lnTo>
                  <a:pt x="21598" y="700"/>
                </a:lnTo>
                <a:lnTo>
                  <a:pt x="21598" y="20897"/>
                </a:lnTo>
                <a:lnTo>
                  <a:pt x="21555" y="21118"/>
                </a:lnTo>
                <a:lnTo>
                  <a:pt x="21437" y="21311"/>
                </a:lnTo>
                <a:lnTo>
                  <a:pt x="21256" y="21462"/>
                </a:lnTo>
                <a:lnTo>
                  <a:pt x="21026" y="21562"/>
                </a:lnTo>
                <a:lnTo>
                  <a:pt x="20762" y="21598"/>
                </a:lnTo>
                <a:close/>
              </a:path>
            </a:pathLst>
          </a:custGeom>
          <a:solidFill>
            <a:srgbClr val="EFEFE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15" name="矩形"/>
          <p:cNvSpPr/>
          <p:nvPr/>
        </p:nvSpPr>
        <p:spPr>
          <a:xfrm>
            <a:off x="7662671" y="2465832"/>
            <a:ext cx="4529328" cy="80009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16" name="矩形"/>
          <p:cNvSpPr/>
          <p:nvPr/>
        </p:nvSpPr>
        <p:spPr>
          <a:xfrm>
            <a:off x="7662671" y="1994916"/>
            <a:ext cx="4529328" cy="80009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17" name="曲线"/>
          <p:cNvSpPr/>
          <p:nvPr/>
        </p:nvSpPr>
        <p:spPr>
          <a:xfrm>
            <a:off x="8156447" y="2269235"/>
            <a:ext cx="3801110" cy="68326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83"/>
                </a:lnTo>
                <a:lnTo>
                  <a:pt x="0" y="21583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18" name="矩形"/>
          <p:cNvSpPr/>
          <p:nvPr/>
        </p:nvSpPr>
        <p:spPr>
          <a:xfrm>
            <a:off x="8969120" y="2369947"/>
            <a:ext cx="2155189" cy="37401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-5" baseline="0">
                <a:solidFill>
                  <a:srgbClr val="0A736D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服务效率提升</a:t>
            </a:r>
            <a:endParaRPr lang="zh-CN" altLang="en-US" sz="2400" b="1" i="0" u="none" strike="noStrike" kern="1200" cap="none" spc="-5" baseline="0">
              <a:solidFill>
                <a:srgbClr val="0A736D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019" name="矩形"/>
          <p:cNvSpPr/>
          <p:nvPr/>
        </p:nvSpPr>
        <p:spPr>
          <a:xfrm>
            <a:off x="7662671" y="5861303"/>
            <a:ext cx="4529328" cy="4572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0" name="矩形"/>
          <p:cNvSpPr/>
          <p:nvPr/>
        </p:nvSpPr>
        <p:spPr>
          <a:xfrm>
            <a:off x="7662671" y="5591555"/>
            <a:ext cx="4529328" cy="458723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1" name="曲线"/>
          <p:cNvSpPr/>
          <p:nvPr/>
        </p:nvSpPr>
        <p:spPr>
          <a:xfrm>
            <a:off x="8156447" y="5748528"/>
            <a:ext cx="3801110" cy="3917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2"/>
                </a:lnTo>
                <a:lnTo>
                  <a:pt x="0" y="21592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2" name="曲线"/>
          <p:cNvSpPr/>
          <p:nvPr/>
        </p:nvSpPr>
        <p:spPr>
          <a:xfrm>
            <a:off x="4149725" y="1949450"/>
            <a:ext cx="3801110" cy="43840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762" y="21598"/>
                </a:moveTo>
                <a:lnTo>
                  <a:pt x="836" y="21598"/>
                </a:lnTo>
                <a:lnTo>
                  <a:pt x="572" y="21562"/>
                </a:lnTo>
                <a:lnTo>
                  <a:pt x="342" y="21462"/>
                </a:lnTo>
                <a:lnTo>
                  <a:pt x="161" y="21311"/>
                </a:lnTo>
                <a:lnTo>
                  <a:pt x="42" y="21118"/>
                </a:lnTo>
                <a:lnTo>
                  <a:pt x="0" y="20897"/>
                </a:lnTo>
                <a:lnTo>
                  <a:pt x="0" y="700"/>
                </a:lnTo>
                <a:lnTo>
                  <a:pt x="42" y="479"/>
                </a:lnTo>
                <a:lnTo>
                  <a:pt x="161" y="286"/>
                </a:lnTo>
                <a:lnTo>
                  <a:pt x="342" y="135"/>
                </a:lnTo>
                <a:lnTo>
                  <a:pt x="572" y="35"/>
                </a:lnTo>
                <a:lnTo>
                  <a:pt x="836" y="0"/>
                </a:lnTo>
                <a:lnTo>
                  <a:pt x="20762" y="0"/>
                </a:lnTo>
                <a:lnTo>
                  <a:pt x="21026" y="35"/>
                </a:lnTo>
                <a:lnTo>
                  <a:pt x="21256" y="135"/>
                </a:lnTo>
                <a:lnTo>
                  <a:pt x="21437" y="286"/>
                </a:lnTo>
                <a:lnTo>
                  <a:pt x="21555" y="479"/>
                </a:lnTo>
                <a:lnTo>
                  <a:pt x="21598" y="700"/>
                </a:lnTo>
                <a:lnTo>
                  <a:pt x="21598" y="20897"/>
                </a:lnTo>
                <a:lnTo>
                  <a:pt x="21555" y="21118"/>
                </a:lnTo>
                <a:lnTo>
                  <a:pt x="21437" y="21311"/>
                </a:lnTo>
                <a:lnTo>
                  <a:pt x="21256" y="21462"/>
                </a:lnTo>
                <a:lnTo>
                  <a:pt x="21026" y="21562"/>
                </a:lnTo>
                <a:lnTo>
                  <a:pt x="20762" y="21598"/>
                </a:lnTo>
                <a:close/>
              </a:path>
            </a:pathLst>
          </a:custGeom>
          <a:solidFill>
            <a:srgbClr val="EFEFE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3" name="矩形"/>
          <p:cNvSpPr/>
          <p:nvPr/>
        </p:nvSpPr>
        <p:spPr>
          <a:xfrm>
            <a:off x="3654551" y="2465832"/>
            <a:ext cx="4789932" cy="80009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4" name="矩形"/>
          <p:cNvSpPr/>
          <p:nvPr/>
        </p:nvSpPr>
        <p:spPr>
          <a:xfrm>
            <a:off x="3654551" y="1994916"/>
            <a:ext cx="4789932" cy="80009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5" name="曲线"/>
          <p:cNvSpPr/>
          <p:nvPr/>
        </p:nvSpPr>
        <p:spPr>
          <a:xfrm>
            <a:off x="4155947" y="2269235"/>
            <a:ext cx="3801110" cy="68326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83"/>
                </a:lnTo>
                <a:lnTo>
                  <a:pt x="0" y="21583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6" name="矩形"/>
          <p:cNvSpPr/>
          <p:nvPr/>
        </p:nvSpPr>
        <p:spPr>
          <a:xfrm>
            <a:off x="3654551" y="5861303"/>
            <a:ext cx="4789932" cy="4572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7" name="矩形"/>
          <p:cNvSpPr/>
          <p:nvPr/>
        </p:nvSpPr>
        <p:spPr>
          <a:xfrm>
            <a:off x="3654551" y="5591555"/>
            <a:ext cx="4789932" cy="458723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8" name="曲线"/>
          <p:cNvSpPr/>
          <p:nvPr/>
        </p:nvSpPr>
        <p:spPr>
          <a:xfrm>
            <a:off x="4149852" y="5748528"/>
            <a:ext cx="3801110" cy="3917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2"/>
                </a:lnTo>
                <a:lnTo>
                  <a:pt x="0" y="21592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29" name="曲线"/>
          <p:cNvSpPr/>
          <p:nvPr/>
        </p:nvSpPr>
        <p:spPr>
          <a:xfrm>
            <a:off x="9384792" y="3247644"/>
            <a:ext cx="110109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57912" cap="flat" cmpd="sng">
            <a:solidFill>
              <a:srgbClr val="2EA18D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30" name="曲线"/>
          <p:cNvSpPr/>
          <p:nvPr/>
        </p:nvSpPr>
        <p:spPr>
          <a:xfrm>
            <a:off x="5564123" y="3247644"/>
            <a:ext cx="103441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57912" cap="flat" cmpd="sng">
            <a:solidFill>
              <a:srgbClr val="6F8EB4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31" name="曲线"/>
          <p:cNvSpPr/>
          <p:nvPr/>
        </p:nvSpPr>
        <p:spPr>
          <a:xfrm>
            <a:off x="141605" y="1949450"/>
            <a:ext cx="3801110" cy="43656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762" y="21598"/>
                </a:moveTo>
                <a:lnTo>
                  <a:pt x="836" y="21598"/>
                </a:lnTo>
                <a:lnTo>
                  <a:pt x="571" y="21562"/>
                </a:lnTo>
                <a:lnTo>
                  <a:pt x="342" y="21462"/>
                </a:lnTo>
                <a:lnTo>
                  <a:pt x="161" y="21311"/>
                </a:lnTo>
                <a:lnTo>
                  <a:pt x="42" y="21118"/>
                </a:lnTo>
                <a:lnTo>
                  <a:pt x="0" y="20897"/>
                </a:lnTo>
                <a:lnTo>
                  <a:pt x="0" y="700"/>
                </a:lnTo>
                <a:lnTo>
                  <a:pt x="42" y="479"/>
                </a:lnTo>
                <a:lnTo>
                  <a:pt x="161" y="286"/>
                </a:lnTo>
                <a:lnTo>
                  <a:pt x="342" y="135"/>
                </a:lnTo>
                <a:lnTo>
                  <a:pt x="571" y="35"/>
                </a:lnTo>
                <a:lnTo>
                  <a:pt x="836" y="0"/>
                </a:lnTo>
                <a:lnTo>
                  <a:pt x="20762" y="0"/>
                </a:lnTo>
                <a:lnTo>
                  <a:pt x="21026" y="35"/>
                </a:lnTo>
                <a:lnTo>
                  <a:pt x="21256" y="135"/>
                </a:lnTo>
                <a:lnTo>
                  <a:pt x="21437" y="286"/>
                </a:lnTo>
                <a:lnTo>
                  <a:pt x="21555" y="479"/>
                </a:lnTo>
                <a:lnTo>
                  <a:pt x="21598" y="700"/>
                </a:lnTo>
                <a:lnTo>
                  <a:pt x="21598" y="20897"/>
                </a:lnTo>
                <a:lnTo>
                  <a:pt x="21555" y="21118"/>
                </a:lnTo>
                <a:lnTo>
                  <a:pt x="21437" y="21311"/>
                </a:lnTo>
                <a:lnTo>
                  <a:pt x="21256" y="21462"/>
                </a:lnTo>
                <a:lnTo>
                  <a:pt x="21026" y="21562"/>
                </a:lnTo>
                <a:lnTo>
                  <a:pt x="20762" y="21598"/>
                </a:lnTo>
                <a:close/>
              </a:path>
            </a:pathLst>
          </a:custGeom>
          <a:solidFill>
            <a:srgbClr val="EFEFE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32" name="矩形"/>
          <p:cNvSpPr/>
          <p:nvPr/>
        </p:nvSpPr>
        <p:spPr>
          <a:xfrm>
            <a:off x="0" y="2465832"/>
            <a:ext cx="4437888" cy="800099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33" name="矩形"/>
          <p:cNvSpPr/>
          <p:nvPr/>
        </p:nvSpPr>
        <p:spPr>
          <a:xfrm>
            <a:off x="0" y="1988566"/>
            <a:ext cx="4437888" cy="800099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34" name="曲线"/>
          <p:cNvSpPr/>
          <p:nvPr/>
        </p:nvSpPr>
        <p:spPr>
          <a:xfrm>
            <a:off x="141731" y="2269235"/>
            <a:ext cx="3801110" cy="68326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83"/>
                </a:lnTo>
                <a:lnTo>
                  <a:pt x="0" y="21583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35" name="矩形"/>
          <p:cNvSpPr/>
          <p:nvPr/>
        </p:nvSpPr>
        <p:spPr>
          <a:xfrm>
            <a:off x="386715" y="1295098"/>
            <a:ext cx="8397241" cy="15246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1430" rIns="0" bIns="0" anchor="t" anchorCtr="0">
            <a:spAutoFit/>
          </a:bodyPr>
          <a:lstStyle/>
          <a:p>
            <a:pPr marL="2913380" indent="0" algn="dist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</a:pPr>
            <a:r>
              <a:rPr lang="zh-CN" altLang="en-US" sz="3950" b="1" i="1" u="none" strike="noStrike" kern="1200" cap="none" spc="-148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平</a:t>
            </a:r>
            <a:r>
              <a:rPr lang="zh-CN" altLang="en-US" sz="3950" b="1" i="1" u="none" strike="noStrike" kern="1200" cap="none" spc="-180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台为工地</a:t>
            </a:r>
            <a:r>
              <a:rPr lang="zh-CN" altLang="en-US" sz="3950" b="1" i="1" u="none" strike="noStrike" kern="1200" cap="none" spc="-179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带来的改</a:t>
            </a:r>
            <a:r>
              <a:rPr lang="zh-CN" altLang="en-US" sz="3950" b="1" i="1" u="none" strike="noStrike" kern="1200" cap="none" spc="-19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变</a:t>
            </a:r>
            <a:endParaRPr lang="en-US" altLang="zh-CN" sz="395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indent="0" algn="dist">
              <a:lnSpc>
                <a:spcPct val="100000"/>
              </a:lnSpc>
              <a:spcBef>
                <a:spcPts val="3815"/>
              </a:spcBef>
              <a:spcAft>
                <a:spcPts val="0"/>
              </a:spcAft>
              <a:buNone/>
              <a:tabLst>
                <a:tab pos="4254500" algn="l"/>
              </a:tabLst>
            </a:pPr>
            <a:r>
              <a:rPr lang="en-US" altLang="zh-CN" sz="2800" b="1" i="0" u="none" strike="noStrike" kern="1200" cap="none" spc="-5" baseline="0">
                <a:solidFill>
                  <a:srgbClr val="825652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	</a:t>
            </a:r>
            <a:endParaRPr lang="zh-CN" altLang="en-US" sz="2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036" name="矩形"/>
          <p:cNvSpPr/>
          <p:nvPr/>
        </p:nvSpPr>
        <p:spPr>
          <a:xfrm>
            <a:off x="0" y="5861303"/>
            <a:ext cx="4437888" cy="45720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37" name="矩形"/>
          <p:cNvSpPr/>
          <p:nvPr/>
        </p:nvSpPr>
        <p:spPr>
          <a:xfrm>
            <a:off x="0" y="5591555"/>
            <a:ext cx="4437888" cy="458723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38" name="曲线"/>
          <p:cNvSpPr/>
          <p:nvPr/>
        </p:nvSpPr>
        <p:spPr>
          <a:xfrm>
            <a:off x="141731" y="5748528"/>
            <a:ext cx="3801110" cy="3917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2"/>
                </a:lnTo>
                <a:lnTo>
                  <a:pt x="0" y="21592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39" name="曲线"/>
          <p:cNvSpPr/>
          <p:nvPr/>
        </p:nvSpPr>
        <p:spPr>
          <a:xfrm>
            <a:off x="1606295" y="3247644"/>
            <a:ext cx="87121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57912" cap="flat" cmpd="sng">
            <a:solidFill>
              <a:srgbClr val="9C6A5F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40" name="矩形"/>
          <p:cNvSpPr/>
          <p:nvPr/>
        </p:nvSpPr>
        <p:spPr>
          <a:xfrm>
            <a:off x="421589" y="3289300"/>
            <a:ext cx="3368675" cy="214153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-635" algn="ctr">
              <a:lnSpc>
                <a:spcPct val="149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将原本隶属于建设部门的管理职能分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离出来，赋予统一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的管理权，以管理 好城市作为专职，实现城市的高效能 管理。完善城市管理制度和标准，提 高网格化、标准化、精细化、</a:t>
            </a:r>
            <a:r>
              <a:rPr lang="en-US" altLang="zh-CN" sz="1600" b="0" i="0" u="none" strike="noStrike" kern="1200" cap="none" spc="-8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智慧 化管理水平。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041" name="矩形"/>
          <p:cNvSpPr/>
          <p:nvPr/>
        </p:nvSpPr>
        <p:spPr>
          <a:xfrm>
            <a:off x="4300473" y="3288029"/>
            <a:ext cx="3921760" cy="181482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6096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引进先进管理理念和管理方式，建立</a:t>
            </a:r>
            <a:r>
              <a:rPr lang="en-US" altLang="zh-CN" sz="1600" b="0" i="0" u="none" strike="noStrike" kern="1200" cap="none" spc="22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健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全安全监管体系，重点加强建筑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施</a:t>
            </a:r>
            <a:r>
              <a:rPr lang="en-US" altLang="zh-CN" sz="1600" b="0" i="0" u="none" strike="noStrike" kern="1200" cap="none" spc="26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工现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场的</a:t>
            </a:r>
            <a:r>
              <a:rPr lang="en-US" altLang="zh-CN" sz="1600" b="0" i="0" u="none" strike="noStrike" kern="1200" cap="none" spc="-12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安全监管工作，切实堵塞安</a:t>
            </a:r>
            <a:r>
              <a:rPr lang="en-US" altLang="zh-CN" sz="1600" b="0" i="0" u="none" strike="noStrike" kern="1200" cap="none" spc="27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全漏洞，  坚决防</a:t>
            </a:r>
            <a:r>
              <a:rPr lang="zh-CN" altLang="en-US" sz="16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止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重特</a:t>
            </a:r>
            <a:r>
              <a:rPr lang="zh-CN" altLang="en-US" sz="16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大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事故和</a:t>
            </a:r>
            <a:r>
              <a:rPr lang="zh-CN" altLang="en-US" sz="16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持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续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indent="0" algn="l">
              <a:lnSpc>
                <a:spcPct val="100000"/>
              </a:lnSpc>
              <a:spcBef>
                <a:spcPts val="1065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多</a:t>
            </a:r>
            <a:r>
              <a:rPr lang="zh-CN" altLang="en-US" sz="16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发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事故，保障人民群众生命财产安全。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042" name="矩形"/>
          <p:cNvSpPr/>
          <p:nvPr/>
        </p:nvSpPr>
        <p:spPr>
          <a:xfrm>
            <a:off x="8437244" y="3289300"/>
            <a:ext cx="3368040" cy="214153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ctr">
              <a:lnSpc>
                <a:spcPct val="149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“智慧工地”建设的关键点在于提升 管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理效率，辅助高效的完成各种管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理 </a:t>
            </a:r>
            <a:r>
              <a:rPr lang="zh-CN" altLang="en-US" sz="1600" b="0" i="0" u="none" strike="noStrike" kern="1200" cap="none" spc="-1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事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项，以先进的信息技术、智能技术 帮住建局提高效率，让数据多跑路，  让人民少跑路，体现出快速、准确、 实时、高效的特点。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043" name="矩形"/>
          <p:cNvSpPr/>
          <p:nvPr/>
        </p:nvSpPr>
        <p:spPr>
          <a:xfrm>
            <a:off x="3575303" y="2522220"/>
            <a:ext cx="199644" cy="198118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44" name="矩形"/>
          <p:cNvSpPr/>
          <p:nvPr/>
        </p:nvSpPr>
        <p:spPr>
          <a:xfrm>
            <a:off x="4280915" y="2517647"/>
            <a:ext cx="199644" cy="199644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45" name="矩形"/>
          <p:cNvSpPr/>
          <p:nvPr/>
        </p:nvSpPr>
        <p:spPr>
          <a:xfrm>
            <a:off x="3520440" y="2478023"/>
            <a:ext cx="1014983" cy="286511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46" name="矩形"/>
          <p:cNvSpPr/>
          <p:nvPr/>
        </p:nvSpPr>
        <p:spPr>
          <a:xfrm>
            <a:off x="3616452" y="2569463"/>
            <a:ext cx="822959" cy="103631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47" name="矩形"/>
          <p:cNvSpPr/>
          <p:nvPr/>
        </p:nvSpPr>
        <p:spPr>
          <a:xfrm>
            <a:off x="3543300" y="2502407"/>
            <a:ext cx="969263" cy="237744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48" name="矩形"/>
          <p:cNvSpPr/>
          <p:nvPr/>
        </p:nvSpPr>
        <p:spPr>
          <a:xfrm>
            <a:off x="3743452" y="2696463"/>
            <a:ext cx="822451" cy="103124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49" name="矩形"/>
          <p:cNvSpPr/>
          <p:nvPr/>
        </p:nvSpPr>
        <p:spPr>
          <a:xfrm>
            <a:off x="3575303" y="5801866"/>
            <a:ext cx="199644" cy="199644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0" name="矩形"/>
          <p:cNvSpPr/>
          <p:nvPr/>
        </p:nvSpPr>
        <p:spPr>
          <a:xfrm>
            <a:off x="4280915" y="5798820"/>
            <a:ext cx="199644" cy="198119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1" name="矩形"/>
          <p:cNvSpPr/>
          <p:nvPr/>
        </p:nvSpPr>
        <p:spPr>
          <a:xfrm>
            <a:off x="3520440" y="5757670"/>
            <a:ext cx="1014983" cy="288036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2" name="矩形"/>
          <p:cNvSpPr/>
          <p:nvPr/>
        </p:nvSpPr>
        <p:spPr>
          <a:xfrm>
            <a:off x="3616452" y="5849111"/>
            <a:ext cx="822959" cy="105154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3" name="矩形"/>
          <p:cNvSpPr/>
          <p:nvPr/>
        </p:nvSpPr>
        <p:spPr>
          <a:xfrm>
            <a:off x="3543300" y="5782055"/>
            <a:ext cx="969263" cy="239267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4" name="矩形"/>
          <p:cNvSpPr/>
          <p:nvPr/>
        </p:nvSpPr>
        <p:spPr>
          <a:xfrm>
            <a:off x="3743452" y="5976111"/>
            <a:ext cx="822451" cy="104647"/>
          </a:xfrm>
          <a:prstGeom prst="rect">
            <a:avLst/>
          </a:prstGeom>
          <a:blipFill rotWithShape="1">
            <a:blip r:embed="rId2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5" name="矩形"/>
          <p:cNvSpPr/>
          <p:nvPr/>
        </p:nvSpPr>
        <p:spPr>
          <a:xfrm>
            <a:off x="7665719" y="2490216"/>
            <a:ext cx="199644" cy="199642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6" name="矩形"/>
          <p:cNvSpPr/>
          <p:nvPr/>
        </p:nvSpPr>
        <p:spPr>
          <a:xfrm>
            <a:off x="8371331" y="2487167"/>
            <a:ext cx="199644" cy="198118"/>
          </a:xfrm>
          <a:prstGeom prst="rect">
            <a:avLst/>
          </a:prstGeom>
          <a:blipFill rotWithShape="1">
            <a:blip r:embed="rId2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7" name="矩形"/>
          <p:cNvSpPr/>
          <p:nvPr/>
        </p:nvSpPr>
        <p:spPr>
          <a:xfrm>
            <a:off x="7610856" y="2446020"/>
            <a:ext cx="1014983" cy="288035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8" name="矩形"/>
          <p:cNvSpPr/>
          <p:nvPr/>
        </p:nvSpPr>
        <p:spPr>
          <a:xfrm>
            <a:off x="7706867" y="2537460"/>
            <a:ext cx="822958" cy="105155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59" name="矩形"/>
          <p:cNvSpPr/>
          <p:nvPr/>
        </p:nvSpPr>
        <p:spPr>
          <a:xfrm>
            <a:off x="7633716" y="2470404"/>
            <a:ext cx="969263" cy="239266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60" name="矩形"/>
          <p:cNvSpPr/>
          <p:nvPr/>
        </p:nvSpPr>
        <p:spPr>
          <a:xfrm>
            <a:off x="7833867" y="2664460"/>
            <a:ext cx="822451" cy="104648"/>
          </a:xfrm>
          <a:prstGeom prst="rect">
            <a:avLst/>
          </a:prstGeom>
          <a:blipFill rotWithShape="1">
            <a:blip r:embed="rId2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61" name="矩形"/>
          <p:cNvSpPr/>
          <p:nvPr/>
        </p:nvSpPr>
        <p:spPr>
          <a:xfrm>
            <a:off x="7665719" y="5771388"/>
            <a:ext cx="199644" cy="199644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62" name="矩形"/>
          <p:cNvSpPr/>
          <p:nvPr/>
        </p:nvSpPr>
        <p:spPr>
          <a:xfrm>
            <a:off x="8371331" y="5766815"/>
            <a:ext cx="199644" cy="199644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63" name="矩形"/>
          <p:cNvSpPr/>
          <p:nvPr/>
        </p:nvSpPr>
        <p:spPr>
          <a:xfrm>
            <a:off x="7610856" y="5727191"/>
            <a:ext cx="1014983" cy="286511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64" name="矩形"/>
          <p:cNvSpPr/>
          <p:nvPr/>
        </p:nvSpPr>
        <p:spPr>
          <a:xfrm>
            <a:off x="7706867" y="5818632"/>
            <a:ext cx="822958" cy="103631"/>
          </a:xfrm>
          <a:prstGeom prst="rect">
            <a:avLst/>
          </a:prstGeom>
          <a:blipFill rotWithShape="1">
            <a:blip r:embed="rId2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65" name="矩形"/>
          <p:cNvSpPr/>
          <p:nvPr/>
        </p:nvSpPr>
        <p:spPr>
          <a:xfrm>
            <a:off x="7633716" y="5751576"/>
            <a:ext cx="969263" cy="237744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66" name="矩形"/>
          <p:cNvSpPr/>
          <p:nvPr/>
        </p:nvSpPr>
        <p:spPr>
          <a:xfrm>
            <a:off x="7833867" y="5945632"/>
            <a:ext cx="822451" cy="103124"/>
          </a:xfrm>
          <a:prstGeom prst="rect">
            <a:avLst/>
          </a:prstGeom>
          <a:blipFill rotWithShape="1">
            <a:blip r:embed="rId2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68" name="矩形"/>
          <p:cNvSpPr/>
          <p:nvPr/>
        </p:nvSpPr>
        <p:spPr>
          <a:xfrm>
            <a:off x="575945" y="2369820"/>
            <a:ext cx="2915756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-5" baseline="0">
                <a:solidFill>
                  <a:srgbClr val="825652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  <a:sym typeface="宋体" panose="02010600030101010101" pitchFamily="2" charset="-122"/>
              </a:rPr>
              <a:t>建管分离、监管升级</a:t>
            </a:r>
            <a:endParaRPr lang="zh-CN" altLang="en-US" sz="2400" b="1" i="0" u="none" strike="noStrike" kern="1200" cap="none" spc="-5" baseline="0">
              <a:solidFill>
                <a:srgbClr val="825652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069" name="矩形"/>
          <p:cNvSpPr/>
          <p:nvPr/>
        </p:nvSpPr>
        <p:spPr>
          <a:xfrm>
            <a:off x="4836160" y="2369820"/>
            <a:ext cx="2624193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3815"/>
              </a:spcBef>
              <a:spcAft>
                <a:spcPts val="0"/>
              </a:spcAft>
              <a:buNone/>
              <a:tabLst>
                <a:tab pos="4254500" algn="l"/>
              </a:tabLst>
            </a:pPr>
            <a:r>
              <a:rPr lang="zh-CN" altLang="en-US" sz="2400" b="1" i="0" u="none" strike="noStrike" kern="1200" cap="none" spc="-5" baseline="0">
                <a:solidFill>
                  <a:srgbClr val="4F6C9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  <a:sym typeface="宋体" panose="02010600030101010101" pitchFamily="2" charset="-122"/>
              </a:rPr>
              <a:t>安全生产责任落实</a:t>
            </a:r>
            <a:endParaRPr lang="zh-CN" altLang="en-US" sz="2400" b="1" i="0" u="none" strike="noStrike" kern="1200" cap="none" spc="-5" baseline="0">
              <a:solidFill>
                <a:srgbClr val="4F6C9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标题"/>
          <p:cNvSpPr>
            <a:spLocks noGrp="1"/>
          </p:cNvSpPr>
          <p:nvPr>
            <p:ph type="title" idx="4294967295"/>
          </p:nvPr>
        </p:nvSpPr>
        <p:spPr>
          <a:xfrm>
            <a:off x="4916131" y="1964436"/>
            <a:ext cx="2359735" cy="697230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建设目</a:t>
            </a:r>
            <a:r>
              <a:rPr lang="zh-CN" altLang="en-US" sz="2800" spc="-5">
                <a:ea typeface="微软雅黑" panose="020B0503020204020204" charset="-122"/>
              </a:rPr>
              <a:t>标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073" name="矩形"/>
          <p:cNvSpPr/>
          <p:nvPr/>
        </p:nvSpPr>
        <p:spPr>
          <a:xfrm>
            <a:off x="11345544" y="6249987"/>
            <a:ext cx="95884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74" name="矩形"/>
          <p:cNvSpPr/>
          <p:nvPr/>
        </p:nvSpPr>
        <p:spPr>
          <a:xfrm>
            <a:off x="6887844" y="1822223"/>
            <a:ext cx="4166235" cy="334454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377825" algn="just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700" b="0" i="0" u="none" strike="noStrike" kern="1200" cap="none" spc="4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智慧工地管理平台</a:t>
            </a:r>
            <a:r>
              <a:rPr lang="zh-CN" altLang="en-US" sz="1700" b="0" i="0" u="none" strike="noStrike" kern="1200" cap="none" spc="5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紧</a:t>
            </a:r>
            <a:r>
              <a:rPr lang="zh-CN" altLang="en-US" sz="17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紧 </a:t>
            </a:r>
            <a:r>
              <a:rPr lang="zh-CN" altLang="en-US" sz="1700" b="0" i="0" u="none" strike="noStrike" kern="1200" cap="none" spc="2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围</a:t>
            </a:r>
            <a:r>
              <a:rPr lang="zh-CN" altLang="en-US" sz="17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绕</a:t>
            </a:r>
            <a:r>
              <a:rPr lang="en-US" altLang="zh-CN" sz="1700" b="0" i="0" u="none" strike="noStrike" kern="1200" cap="none" spc="-5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800" b="1" i="0" u="none" strike="noStrike" kern="1200" cap="none" spc="20" baseline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安全、科技、环保、智</a:t>
            </a:r>
            <a:r>
              <a:rPr lang="zh-CN" altLang="en-US" sz="1800" b="1" i="0" u="none" strike="noStrike" kern="1200" cap="none" spc="25" baseline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慧</a:t>
            </a:r>
            <a:r>
              <a:rPr lang="zh-CN" altLang="en-US" sz="1700" b="0" i="0" u="none" strike="noStrike" kern="1200" cap="none" spc="2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四大理念</a:t>
            </a:r>
            <a:r>
              <a:rPr lang="zh-CN" altLang="en-US" sz="17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进 </a:t>
            </a:r>
            <a:r>
              <a:rPr lang="zh-CN" altLang="en-US" sz="1700" b="0" i="0" u="none" strike="noStrike" kern="1200" cap="none" spc="8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行</a:t>
            </a:r>
            <a:r>
              <a:rPr lang="zh-CN" altLang="en-US" sz="17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设</a:t>
            </a:r>
            <a:r>
              <a:rPr lang="en-US" altLang="zh-CN" sz="1700" b="0" i="0" u="none" strike="noStrike" kern="1200" cap="none" spc="6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700" b="0" i="0" u="none" strike="noStrike" kern="1200" cap="none" spc="8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计和建设，从</a:t>
            </a:r>
            <a:r>
              <a:rPr lang="zh-CN" altLang="en-US" sz="1700" b="0" i="0" u="none" strike="noStrike" kern="1200" cap="none" spc="8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而实现智能建造、</a:t>
            </a:r>
            <a:r>
              <a:rPr lang="zh-CN" altLang="en-US" sz="17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目标</a:t>
            </a:r>
            <a:r>
              <a:rPr lang="zh-CN" altLang="en-US" sz="17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en-US" altLang="zh-CN" sz="17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indent="448945" algn="just">
              <a:lnSpc>
                <a:spcPct val="152000"/>
              </a:lnSpc>
              <a:spcBef>
                <a:spcPts val="590"/>
              </a:spcBef>
              <a:spcAft>
                <a:spcPts val="0"/>
              </a:spcAft>
              <a:buNone/>
            </a:pPr>
            <a:r>
              <a:rPr lang="zh-CN" altLang="en-US" sz="17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通过平台的部署，可实现集团化监管，可有效的降低监管成本、</a:t>
            </a:r>
            <a:r>
              <a:rPr lang="zh-CN" altLang="en-US" sz="17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提 </a:t>
            </a:r>
            <a:r>
              <a:rPr lang="zh-CN" altLang="en-US" sz="17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高监管效率，解决因人手不足、监控手段</a:t>
            </a:r>
            <a:r>
              <a:rPr lang="zh-CN" altLang="en-US" sz="17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落 </a:t>
            </a:r>
            <a:r>
              <a:rPr lang="zh-CN" altLang="en-US" sz="1700" b="0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后、监管信息化建设短缺等问题，实现</a:t>
            </a:r>
            <a:r>
              <a:rPr lang="zh-CN" altLang="en-US" sz="1800" b="1" i="0" u="none" strike="noStrike" kern="1200" cap="none" spc="0" baseline="0">
                <a:solidFill>
                  <a:srgbClr val="FF000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可视 化、精细化、智慧化、数据化管理</a:t>
            </a:r>
            <a:r>
              <a:rPr lang="zh-CN" altLang="en-US" sz="1700" b="0" i="0" u="none" strike="noStrike" kern="1200" cap="none" spc="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。</a:t>
            </a:r>
            <a:endParaRPr lang="zh-CN" altLang="en-US" sz="17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075" name="矩形"/>
          <p:cNvSpPr/>
          <p:nvPr/>
        </p:nvSpPr>
        <p:spPr>
          <a:xfrm>
            <a:off x="673608" y="1842516"/>
            <a:ext cx="5980174" cy="366979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76" name="曲线"/>
          <p:cNvSpPr/>
          <p:nvPr/>
        </p:nvSpPr>
        <p:spPr>
          <a:xfrm>
            <a:off x="664083" y="1832991"/>
            <a:ext cx="5999480" cy="36893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1" y="21597"/>
                </a:moveTo>
                <a:lnTo>
                  <a:pt x="17" y="21597"/>
                </a:lnTo>
                <a:lnTo>
                  <a:pt x="11" y="21595"/>
                </a:lnTo>
                <a:lnTo>
                  <a:pt x="7" y="21591"/>
                </a:lnTo>
                <a:lnTo>
                  <a:pt x="3" y="21585"/>
                </a:lnTo>
                <a:lnTo>
                  <a:pt x="0" y="21577"/>
                </a:lnTo>
                <a:lnTo>
                  <a:pt x="0" y="21569"/>
                </a:lnTo>
                <a:lnTo>
                  <a:pt x="0" y="27"/>
                </a:lnTo>
                <a:lnTo>
                  <a:pt x="17" y="0"/>
                </a:lnTo>
                <a:lnTo>
                  <a:pt x="21581" y="0"/>
                </a:lnTo>
                <a:lnTo>
                  <a:pt x="21599" y="27"/>
                </a:lnTo>
                <a:lnTo>
                  <a:pt x="34" y="27"/>
                </a:lnTo>
                <a:lnTo>
                  <a:pt x="17" y="55"/>
                </a:lnTo>
                <a:lnTo>
                  <a:pt x="34" y="55"/>
                </a:lnTo>
                <a:lnTo>
                  <a:pt x="34" y="21541"/>
                </a:lnTo>
                <a:lnTo>
                  <a:pt x="17" y="21541"/>
                </a:lnTo>
                <a:lnTo>
                  <a:pt x="34" y="21569"/>
                </a:lnTo>
                <a:lnTo>
                  <a:pt x="21599" y="21569"/>
                </a:lnTo>
                <a:lnTo>
                  <a:pt x="21598" y="21577"/>
                </a:lnTo>
                <a:lnTo>
                  <a:pt x="21595" y="21585"/>
                </a:lnTo>
                <a:lnTo>
                  <a:pt x="21591" y="21591"/>
                </a:lnTo>
                <a:lnTo>
                  <a:pt x="21587" y="21595"/>
                </a:lnTo>
                <a:lnTo>
                  <a:pt x="21581" y="2159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77" name="曲线"/>
          <p:cNvSpPr/>
          <p:nvPr/>
        </p:nvSpPr>
        <p:spPr>
          <a:xfrm>
            <a:off x="668845" y="1837753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20247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78" name="曲线"/>
          <p:cNvSpPr/>
          <p:nvPr/>
        </p:nvSpPr>
        <p:spPr>
          <a:xfrm>
            <a:off x="673608" y="1840133"/>
            <a:ext cx="598043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79" name="曲线"/>
          <p:cNvSpPr/>
          <p:nvPr/>
        </p:nvSpPr>
        <p:spPr>
          <a:xfrm>
            <a:off x="6658546" y="1837753"/>
            <a:ext cx="0" cy="3679825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80" name="曲线"/>
          <p:cNvSpPr/>
          <p:nvPr/>
        </p:nvSpPr>
        <p:spPr>
          <a:xfrm>
            <a:off x="668845" y="5512308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52"/>
                </a:moveTo>
                <a:lnTo>
                  <a:pt x="0" y="0"/>
                </a:lnTo>
                <a:lnTo>
                  <a:pt x="20251" y="0"/>
                </a:lnTo>
                <a:lnTo>
                  <a:pt x="20251" y="20252"/>
                </a:lnTo>
                <a:close/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81" name="曲线"/>
          <p:cNvSpPr/>
          <p:nvPr/>
        </p:nvSpPr>
        <p:spPr>
          <a:xfrm>
            <a:off x="673608" y="5514688"/>
            <a:ext cx="598043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4762" cap="flat" cmpd="sng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13" name="标题"/>
          <p:cNvSpPr>
            <a:spLocks noGrp="1"/>
          </p:cNvSpPr>
          <p:nvPr/>
        </p:nvSpPr>
        <p:spPr>
          <a:xfrm>
            <a:off x="748665" y="476884"/>
            <a:ext cx="1447165" cy="44259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>
            <a:lvl1pPr defTabSz="914400" fontAlgn="base" hangingPunct="0">
              <a:buNone/>
              <a:defRPr sz="4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1pPr>
          </a:lstStyle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建设需求</a:t>
            </a:r>
            <a:endParaRPr lang="zh-CN" altLang="en-US" sz="2800"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1447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需求分</a:t>
            </a:r>
            <a:r>
              <a:rPr lang="zh-CN" altLang="en-US" sz="2800" spc="-5">
                <a:ea typeface="微软雅黑" panose="020B0503020204020204" charset="-122"/>
              </a:rPr>
              <a:t>析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084" name="矩形"/>
          <p:cNvSpPr/>
          <p:nvPr/>
        </p:nvSpPr>
        <p:spPr>
          <a:xfrm>
            <a:off x="11345544" y="5891212"/>
            <a:ext cx="95884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8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85" name="曲线"/>
          <p:cNvSpPr/>
          <p:nvPr/>
        </p:nvSpPr>
        <p:spPr>
          <a:xfrm>
            <a:off x="9745980" y="2521585"/>
            <a:ext cx="2091054" cy="368045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993" y="21600"/>
                </a:moveTo>
                <a:lnTo>
                  <a:pt x="3605" y="21600"/>
                </a:lnTo>
                <a:lnTo>
                  <a:pt x="3116" y="21581"/>
                </a:lnTo>
                <a:lnTo>
                  <a:pt x="2648" y="21526"/>
                </a:lnTo>
                <a:lnTo>
                  <a:pt x="2204" y="21439"/>
                </a:lnTo>
                <a:lnTo>
                  <a:pt x="1788" y="21320"/>
                </a:lnTo>
                <a:lnTo>
                  <a:pt x="1405" y="21173"/>
                </a:lnTo>
                <a:lnTo>
                  <a:pt x="1059" y="21000"/>
                </a:lnTo>
                <a:lnTo>
                  <a:pt x="754" y="20804"/>
                </a:lnTo>
                <a:lnTo>
                  <a:pt x="495" y="20586"/>
                </a:lnTo>
                <a:lnTo>
                  <a:pt x="286" y="20349"/>
                </a:lnTo>
                <a:lnTo>
                  <a:pt x="131" y="20096"/>
                </a:lnTo>
                <a:lnTo>
                  <a:pt x="34" y="19830"/>
                </a:lnTo>
                <a:lnTo>
                  <a:pt x="0" y="19551"/>
                </a:lnTo>
                <a:lnTo>
                  <a:pt x="0" y="2048"/>
                </a:lnTo>
                <a:lnTo>
                  <a:pt x="34" y="1769"/>
                </a:lnTo>
                <a:lnTo>
                  <a:pt x="131" y="1503"/>
                </a:lnTo>
                <a:lnTo>
                  <a:pt x="286" y="1250"/>
                </a:lnTo>
                <a:lnTo>
                  <a:pt x="495" y="1013"/>
                </a:lnTo>
                <a:lnTo>
                  <a:pt x="754" y="795"/>
                </a:lnTo>
                <a:lnTo>
                  <a:pt x="1059" y="599"/>
                </a:lnTo>
                <a:lnTo>
                  <a:pt x="1405" y="426"/>
                </a:lnTo>
                <a:lnTo>
                  <a:pt x="1788" y="279"/>
                </a:lnTo>
                <a:lnTo>
                  <a:pt x="2204" y="160"/>
                </a:lnTo>
                <a:lnTo>
                  <a:pt x="2648" y="73"/>
                </a:lnTo>
                <a:lnTo>
                  <a:pt x="3116" y="18"/>
                </a:lnTo>
                <a:lnTo>
                  <a:pt x="3605" y="0"/>
                </a:lnTo>
                <a:lnTo>
                  <a:pt x="17993" y="0"/>
                </a:lnTo>
                <a:lnTo>
                  <a:pt x="18482" y="18"/>
                </a:lnTo>
                <a:lnTo>
                  <a:pt x="18950" y="73"/>
                </a:lnTo>
                <a:lnTo>
                  <a:pt x="19395" y="160"/>
                </a:lnTo>
                <a:lnTo>
                  <a:pt x="19811" y="279"/>
                </a:lnTo>
                <a:lnTo>
                  <a:pt x="20194" y="426"/>
                </a:lnTo>
                <a:lnTo>
                  <a:pt x="20540" y="599"/>
                </a:lnTo>
                <a:lnTo>
                  <a:pt x="20844" y="795"/>
                </a:lnTo>
                <a:lnTo>
                  <a:pt x="21103" y="1013"/>
                </a:lnTo>
                <a:lnTo>
                  <a:pt x="21312" y="1250"/>
                </a:lnTo>
                <a:lnTo>
                  <a:pt x="21467" y="1503"/>
                </a:lnTo>
                <a:lnTo>
                  <a:pt x="21564" y="1769"/>
                </a:lnTo>
                <a:lnTo>
                  <a:pt x="21598" y="2048"/>
                </a:lnTo>
                <a:lnTo>
                  <a:pt x="21598" y="19551"/>
                </a:lnTo>
                <a:lnTo>
                  <a:pt x="21564" y="19830"/>
                </a:lnTo>
                <a:lnTo>
                  <a:pt x="21467" y="20096"/>
                </a:lnTo>
                <a:lnTo>
                  <a:pt x="21312" y="20349"/>
                </a:lnTo>
                <a:lnTo>
                  <a:pt x="21103" y="20586"/>
                </a:lnTo>
                <a:lnTo>
                  <a:pt x="20844" y="20804"/>
                </a:lnTo>
                <a:lnTo>
                  <a:pt x="20540" y="21000"/>
                </a:lnTo>
                <a:lnTo>
                  <a:pt x="20194" y="21173"/>
                </a:lnTo>
                <a:lnTo>
                  <a:pt x="19811" y="21320"/>
                </a:lnTo>
                <a:lnTo>
                  <a:pt x="19395" y="21439"/>
                </a:lnTo>
                <a:lnTo>
                  <a:pt x="18950" y="21526"/>
                </a:lnTo>
                <a:lnTo>
                  <a:pt x="18482" y="21581"/>
                </a:lnTo>
                <a:lnTo>
                  <a:pt x="17993" y="21600"/>
                </a:lnTo>
                <a:close/>
              </a:path>
            </a:pathLst>
          </a:custGeom>
          <a:solidFill>
            <a:srgbClr val="D7E2F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86" name="曲线"/>
          <p:cNvSpPr/>
          <p:nvPr/>
        </p:nvSpPr>
        <p:spPr>
          <a:xfrm>
            <a:off x="9996246" y="2515235"/>
            <a:ext cx="159131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87" name="曲线"/>
          <p:cNvSpPr/>
          <p:nvPr/>
        </p:nvSpPr>
        <p:spPr>
          <a:xfrm>
            <a:off x="9954540" y="2527935"/>
            <a:ext cx="167449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88" name="曲线"/>
          <p:cNvSpPr/>
          <p:nvPr/>
        </p:nvSpPr>
        <p:spPr>
          <a:xfrm>
            <a:off x="9930701" y="2534285"/>
            <a:ext cx="7302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007" y="21600"/>
                </a:moveTo>
                <a:lnTo>
                  <a:pt x="0" y="21600"/>
                </a:lnTo>
                <a:lnTo>
                  <a:pt x="2317" y="0"/>
                </a:lnTo>
                <a:lnTo>
                  <a:pt x="21442" y="0"/>
                </a:lnTo>
                <a:lnTo>
                  <a:pt x="1900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89" name="曲线"/>
          <p:cNvSpPr/>
          <p:nvPr/>
        </p:nvSpPr>
        <p:spPr>
          <a:xfrm>
            <a:off x="10002888" y="2534285"/>
            <a:ext cx="889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737" y="0"/>
                </a:lnTo>
                <a:lnTo>
                  <a:pt x="20179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0" name="曲线"/>
          <p:cNvSpPr/>
          <p:nvPr/>
        </p:nvSpPr>
        <p:spPr>
          <a:xfrm>
            <a:off x="11571820" y="2534285"/>
            <a:ext cx="889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179" y="21600"/>
                </a:moveTo>
                <a:lnTo>
                  <a:pt x="0" y="0"/>
                </a:lnTo>
                <a:lnTo>
                  <a:pt x="19438" y="0"/>
                </a:lnTo>
                <a:lnTo>
                  <a:pt x="2017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1" name="曲线"/>
          <p:cNvSpPr/>
          <p:nvPr/>
        </p:nvSpPr>
        <p:spPr>
          <a:xfrm>
            <a:off x="11579821" y="2534285"/>
            <a:ext cx="7302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5" y="21600"/>
                </a:moveTo>
                <a:lnTo>
                  <a:pt x="2433" y="21600"/>
                </a:lnTo>
                <a:lnTo>
                  <a:pt x="0" y="0"/>
                </a:lnTo>
                <a:lnTo>
                  <a:pt x="19207" y="0"/>
                </a:lnTo>
                <a:lnTo>
                  <a:pt x="2152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2" name="曲线"/>
          <p:cNvSpPr/>
          <p:nvPr/>
        </p:nvSpPr>
        <p:spPr>
          <a:xfrm>
            <a:off x="9907841" y="2546985"/>
            <a:ext cx="6476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774" y="21600"/>
                </a:moveTo>
                <a:lnTo>
                  <a:pt x="0" y="21600"/>
                </a:lnTo>
                <a:lnTo>
                  <a:pt x="2502" y="0"/>
                </a:lnTo>
                <a:lnTo>
                  <a:pt x="21396" y="0"/>
                </a:lnTo>
                <a:lnTo>
                  <a:pt x="1877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3" name="曲线"/>
          <p:cNvSpPr/>
          <p:nvPr/>
        </p:nvSpPr>
        <p:spPr>
          <a:xfrm>
            <a:off x="11611001" y="2546985"/>
            <a:ext cx="6476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85" y="21600"/>
                </a:moveTo>
                <a:lnTo>
                  <a:pt x="2621" y="21600"/>
                </a:lnTo>
                <a:lnTo>
                  <a:pt x="0" y="0"/>
                </a:lnTo>
                <a:lnTo>
                  <a:pt x="18986" y="0"/>
                </a:lnTo>
                <a:lnTo>
                  <a:pt x="2148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4" name="曲线"/>
          <p:cNvSpPr/>
          <p:nvPr/>
        </p:nvSpPr>
        <p:spPr>
          <a:xfrm>
            <a:off x="9886060" y="2559685"/>
            <a:ext cx="5651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639" y="21600"/>
                </a:moveTo>
                <a:lnTo>
                  <a:pt x="0" y="21600"/>
                </a:lnTo>
                <a:lnTo>
                  <a:pt x="2727" y="0"/>
                </a:lnTo>
                <a:lnTo>
                  <a:pt x="21488" y="0"/>
                </a:lnTo>
                <a:lnTo>
                  <a:pt x="1863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5" name="曲线"/>
          <p:cNvSpPr/>
          <p:nvPr/>
        </p:nvSpPr>
        <p:spPr>
          <a:xfrm>
            <a:off x="11640731" y="2559685"/>
            <a:ext cx="5651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4" y="21600"/>
                </a:moveTo>
                <a:lnTo>
                  <a:pt x="2848" y="21600"/>
                </a:lnTo>
                <a:lnTo>
                  <a:pt x="0" y="0"/>
                </a:lnTo>
                <a:lnTo>
                  <a:pt x="18857" y="0"/>
                </a:lnTo>
                <a:lnTo>
                  <a:pt x="2158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6" name="曲线"/>
          <p:cNvSpPr/>
          <p:nvPr/>
        </p:nvSpPr>
        <p:spPr>
          <a:xfrm>
            <a:off x="9872154" y="2572385"/>
            <a:ext cx="4889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46" y="21600"/>
                </a:moveTo>
                <a:lnTo>
                  <a:pt x="0" y="21600"/>
                </a:lnTo>
                <a:lnTo>
                  <a:pt x="3040" y="0"/>
                </a:lnTo>
                <a:lnTo>
                  <a:pt x="21594" y="0"/>
                </a:lnTo>
                <a:lnTo>
                  <a:pt x="1844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7" name="曲线"/>
          <p:cNvSpPr/>
          <p:nvPr/>
        </p:nvSpPr>
        <p:spPr>
          <a:xfrm>
            <a:off x="11661978" y="2572385"/>
            <a:ext cx="4952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23" y="21600"/>
                </a:moveTo>
                <a:lnTo>
                  <a:pt x="3106" y="21600"/>
                </a:lnTo>
                <a:lnTo>
                  <a:pt x="0" y="0"/>
                </a:lnTo>
                <a:lnTo>
                  <a:pt x="18421" y="0"/>
                </a:lnTo>
                <a:lnTo>
                  <a:pt x="21423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8" name="曲线"/>
          <p:cNvSpPr/>
          <p:nvPr/>
        </p:nvSpPr>
        <p:spPr>
          <a:xfrm>
            <a:off x="9852290" y="2585085"/>
            <a:ext cx="4889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29" y="21600"/>
                </a:moveTo>
                <a:lnTo>
                  <a:pt x="0" y="21600"/>
                </a:lnTo>
                <a:lnTo>
                  <a:pt x="2866" y="0"/>
                </a:lnTo>
                <a:lnTo>
                  <a:pt x="21414" y="0"/>
                </a:lnTo>
                <a:lnTo>
                  <a:pt x="1842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099" name="曲线"/>
          <p:cNvSpPr/>
          <p:nvPr/>
        </p:nvSpPr>
        <p:spPr>
          <a:xfrm>
            <a:off x="11682233" y="2585085"/>
            <a:ext cx="4889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15" y="21600"/>
                </a:moveTo>
                <a:lnTo>
                  <a:pt x="2990" y="21600"/>
                </a:lnTo>
                <a:lnTo>
                  <a:pt x="0" y="0"/>
                </a:lnTo>
                <a:lnTo>
                  <a:pt x="18654" y="0"/>
                </a:lnTo>
                <a:lnTo>
                  <a:pt x="2151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0" name="曲线"/>
          <p:cNvSpPr/>
          <p:nvPr/>
        </p:nvSpPr>
        <p:spPr>
          <a:xfrm>
            <a:off x="9839756" y="2597785"/>
            <a:ext cx="4826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610" y="21600"/>
                </a:moveTo>
                <a:lnTo>
                  <a:pt x="0" y="21600"/>
                </a:lnTo>
                <a:lnTo>
                  <a:pt x="2773" y="0"/>
                </a:lnTo>
                <a:lnTo>
                  <a:pt x="21526" y="0"/>
                </a:lnTo>
                <a:lnTo>
                  <a:pt x="1861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1" name="曲线"/>
          <p:cNvSpPr/>
          <p:nvPr/>
        </p:nvSpPr>
        <p:spPr>
          <a:xfrm>
            <a:off x="11695163" y="2597785"/>
            <a:ext cx="4889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41" y="21600"/>
                </a:moveTo>
                <a:lnTo>
                  <a:pt x="2877" y="21600"/>
                </a:lnTo>
                <a:lnTo>
                  <a:pt x="0" y="0"/>
                </a:lnTo>
                <a:lnTo>
                  <a:pt x="18603" y="0"/>
                </a:lnTo>
                <a:lnTo>
                  <a:pt x="21341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2" name="曲线"/>
          <p:cNvSpPr/>
          <p:nvPr/>
        </p:nvSpPr>
        <p:spPr>
          <a:xfrm>
            <a:off x="9827806" y="2610485"/>
            <a:ext cx="4190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275" y="21600"/>
                </a:moveTo>
                <a:lnTo>
                  <a:pt x="0" y="21600"/>
                </a:lnTo>
                <a:lnTo>
                  <a:pt x="3036" y="0"/>
                </a:lnTo>
                <a:lnTo>
                  <a:pt x="21429" y="0"/>
                </a:lnTo>
                <a:lnTo>
                  <a:pt x="1827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3" name="曲线"/>
          <p:cNvSpPr/>
          <p:nvPr/>
        </p:nvSpPr>
        <p:spPr>
          <a:xfrm>
            <a:off x="11713628" y="2610485"/>
            <a:ext cx="4190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35" y="21600"/>
                </a:moveTo>
                <a:lnTo>
                  <a:pt x="3154" y="21600"/>
                </a:lnTo>
                <a:lnTo>
                  <a:pt x="0" y="0"/>
                </a:lnTo>
                <a:lnTo>
                  <a:pt x="18497" y="0"/>
                </a:lnTo>
                <a:lnTo>
                  <a:pt x="2153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4" name="曲线"/>
          <p:cNvSpPr/>
          <p:nvPr/>
        </p:nvSpPr>
        <p:spPr>
          <a:xfrm>
            <a:off x="9816451" y="2623185"/>
            <a:ext cx="4127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535" y="21600"/>
                </a:moveTo>
                <a:lnTo>
                  <a:pt x="0" y="21600"/>
                </a:lnTo>
                <a:lnTo>
                  <a:pt x="2930" y="0"/>
                </a:lnTo>
                <a:lnTo>
                  <a:pt x="21593" y="0"/>
                </a:lnTo>
                <a:lnTo>
                  <a:pt x="1853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5" name="曲线"/>
          <p:cNvSpPr/>
          <p:nvPr/>
        </p:nvSpPr>
        <p:spPr>
          <a:xfrm>
            <a:off x="11725300" y="2623185"/>
            <a:ext cx="4190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64" y="21600"/>
                </a:moveTo>
                <a:lnTo>
                  <a:pt x="3004" y="21600"/>
                </a:lnTo>
                <a:lnTo>
                  <a:pt x="0" y="0"/>
                </a:lnTo>
                <a:lnTo>
                  <a:pt x="18484" y="0"/>
                </a:lnTo>
                <a:lnTo>
                  <a:pt x="2136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6" name="曲线"/>
          <p:cNvSpPr/>
          <p:nvPr/>
        </p:nvSpPr>
        <p:spPr>
          <a:xfrm>
            <a:off x="9805733" y="2635885"/>
            <a:ext cx="4127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82" y="21600"/>
                </a:moveTo>
                <a:lnTo>
                  <a:pt x="0" y="21600"/>
                </a:lnTo>
                <a:lnTo>
                  <a:pt x="2764" y="0"/>
                </a:lnTo>
                <a:lnTo>
                  <a:pt x="21387" y="0"/>
                </a:lnTo>
                <a:lnTo>
                  <a:pt x="1848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7" name="曲线"/>
          <p:cNvSpPr/>
          <p:nvPr/>
        </p:nvSpPr>
        <p:spPr>
          <a:xfrm>
            <a:off x="11736413" y="2635885"/>
            <a:ext cx="4127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80" y="21600"/>
                </a:moveTo>
                <a:lnTo>
                  <a:pt x="2903" y="21600"/>
                </a:lnTo>
                <a:lnTo>
                  <a:pt x="0" y="0"/>
                </a:lnTo>
                <a:lnTo>
                  <a:pt x="18721" y="0"/>
                </a:lnTo>
                <a:lnTo>
                  <a:pt x="2148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8" name="曲线"/>
          <p:cNvSpPr/>
          <p:nvPr/>
        </p:nvSpPr>
        <p:spPr>
          <a:xfrm>
            <a:off x="9790874" y="2648585"/>
            <a:ext cx="45719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298" y="21600"/>
                </a:moveTo>
                <a:lnTo>
                  <a:pt x="0" y="21600"/>
                </a:lnTo>
                <a:lnTo>
                  <a:pt x="2261" y="10800"/>
                </a:lnTo>
                <a:lnTo>
                  <a:pt x="4601" y="0"/>
                </a:lnTo>
                <a:lnTo>
                  <a:pt x="21335" y="0"/>
                </a:lnTo>
                <a:lnTo>
                  <a:pt x="18857" y="10800"/>
                </a:lnTo>
                <a:lnTo>
                  <a:pt x="16625" y="10800"/>
                </a:lnTo>
                <a:lnTo>
                  <a:pt x="14298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09" name="曲线"/>
          <p:cNvSpPr/>
          <p:nvPr/>
        </p:nvSpPr>
        <p:spPr>
          <a:xfrm>
            <a:off x="11746965" y="2648585"/>
            <a:ext cx="45719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19" y="21600"/>
                </a:moveTo>
                <a:lnTo>
                  <a:pt x="7043" y="21600"/>
                </a:lnTo>
                <a:lnTo>
                  <a:pt x="4715" y="10800"/>
                </a:lnTo>
                <a:lnTo>
                  <a:pt x="2483" y="10800"/>
                </a:lnTo>
                <a:lnTo>
                  <a:pt x="0" y="0"/>
                </a:lnTo>
                <a:lnTo>
                  <a:pt x="16823" y="0"/>
                </a:lnTo>
                <a:lnTo>
                  <a:pt x="19157" y="10800"/>
                </a:lnTo>
                <a:lnTo>
                  <a:pt x="2141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0" name="曲线"/>
          <p:cNvSpPr/>
          <p:nvPr/>
        </p:nvSpPr>
        <p:spPr>
          <a:xfrm>
            <a:off x="9781832" y="2673985"/>
            <a:ext cx="3492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717" y="21600"/>
                </a:moveTo>
                <a:lnTo>
                  <a:pt x="0" y="21600"/>
                </a:lnTo>
                <a:lnTo>
                  <a:pt x="2741" y="0"/>
                </a:lnTo>
                <a:lnTo>
                  <a:pt x="21568" y="0"/>
                </a:lnTo>
                <a:lnTo>
                  <a:pt x="1871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1" name="曲线"/>
          <p:cNvSpPr/>
          <p:nvPr/>
        </p:nvSpPr>
        <p:spPr>
          <a:xfrm>
            <a:off x="11766308" y="2673985"/>
            <a:ext cx="3556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76" y="21600"/>
                </a:moveTo>
                <a:lnTo>
                  <a:pt x="2800" y="21600"/>
                </a:lnTo>
                <a:lnTo>
                  <a:pt x="0" y="0"/>
                </a:lnTo>
                <a:lnTo>
                  <a:pt x="18584" y="0"/>
                </a:lnTo>
                <a:lnTo>
                  <a:pt x="2127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2" name="曲线"/>
          <p:cNvSpPr/>
          <p:nvPr/>
        </p:nvSpPr>
        <p:spPr>
          <a:xfrm>
            <a:off x="9769589" y="2686685"/>
            <a:ext cx="38735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702" y="21600"/>
                </a:moveTo>
                <a:lnTo>
                  <a:pt x="0" y="21600"/>
                </a:lnTo>
                <a:lnTo>
                  <a:pt x="2173" y="10800"/>
                </a:lnTo>
                <a:lnTo>
                  <a:pt x="4447" y="0"/>
                </a:lnTo>
                <a:lnTo>
                  <a:pt x="21402" y="0"/>
                </a:lnTo>
                <a:lnTo>
                  <a:pt x="19015" y="10800"/>
                </a:lnTo>
                <a:lnTo>
                  <a:pt x="16898" y="10800"/>
                </a:lnTo>
                <a:lnTo>
                  <a:pt x="1470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3" name="曲线"/>
          <p:cNvSpPr/>
          <p:nvPr/>
        </p:nvSpPr>
        <p:spPr>
          <a:xfrm>
            <a:off x="11775046" y="2686685"/>
            <a:ext cx="38735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80" y="21600"/>
                </a:moveTo>
                <a:lnTo>
                  <a:pt x="6699" y="21600"/>
                </a:lnTo>
                <a:lnTo>
                  <a:pt x="4504" y="10800"/>
                </a:lnTo>
                <a:lnTo>
                  <a:pt x="2385" y="10800"/>
                </a:lnTo>
                <a:lnTo>
                  <a:pt x="0" y="0"/>
                </a:lnTo>
                <a:lnTo>
                  <a:pt x="17032" y="0"/>
                </a:lnTo>
                <a:lnTo>
                  <a:pt x="19306" y="10800"/>
                </a:lnTo>
                <a:lnTo>
                  <a:pt x="2148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4" name="曲线"/>
          <p:cNvSpPr/>
          <p:nvPr/>
        </p:nvSpPr>
        <p:spPr>
          <a:xfrm>
            <a:off x="9762349" y="2712085"/>
            <a:ext cx="3048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810" y="21600"/>
                </a:moveTo>
                <a:lnTo>
                  <a:pt x="0" y="21600"/>
                </a:lnTo>
                <a:lnTo>
                  <a:pt x="2402" y="0"/>
                </a:lnTo>
                <a:lnTo>
                  <a:pt x="21338" y="0"/>
                </a:lnTo>
                <a:lnTo>
                  <a:pt x="1881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5" name="曲线"/>
          <p:cNvSpPr/>
          <p:nvPr/>
        </p:nvSpPr>
        <p:spPr>
          <a:xfrm>
            <a:off x="11790539" y="2712085"/>
            <a:ext cx="33655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43" y="21600"/>
                </a:moveTo>
                <a:lnTo>
                  <a:pt x="4401" y="21600"/>
                </a:lnTo>
                <a:lnTo>
                  <a:pt x="2217" y="10800"/>
                </a:lnTo>
                <a:lnTo>
                  <a:pt x="2298" y="10800"/>
                </a:lnTo>
                <a:lnTo>
                  <a:pt x="0" y="0"/>
                </a:lnTo>
                <a:lnTo>
                  <a:pt x="17149" y="0"/>
                </a:lnTo>
                <a:lnTo>
                  <a:pt x="19407" y="10800"/>
                </a:lnTo>
                <a:lnTo>
                  <a:pt x="21543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6" name="曲线"/>
          <p:cNvSpPr/>
          <p:nvPr/>
        </p:nvSpPr>
        <p:spPr>
          <a:xfrm>
            <a:off x="9752939" y="2724785"/>
            <a:ext cx="36195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922" y="21600"/>
                </a:moveTo>
                <a:lnTo>
                  <a:pt x="0" y="21600"/>
                </a:lnTo>
                <a:lnTo>
                  <a:pt x="1750" y="10800"/>
                </a:lnTo>
                <a:lnTo>
                  <a:pt x="3629" y="0"/>
                </a:lnTo>
                <a:lnTo>
                  <a:pt x="21531" y="0"/>
                </a:lnTo>
                <a:lnTo>
                  <a:pt x="19500" y="10800"/>
                </a:lnTo>
                <a:lnTo>
                  <a:pt x="17726" y="10800"/>
                </a:lnTo>
                <a:lnTo>
                  <a:pt x="1592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7" name="曲线"/>
          <p:cNvSpPr/>
          <p:nvPr/>
        </p:nvSpPr>
        <p:spPr>
          <a:xfrm>
            <a:off x="11800370" y="2737485"/>
            <a:ext cx="2984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71" y="21600"/>
                </a:moveTo>
                <a:lnTo>
                  <a:pt x="2187" y="21600"/>
                </a:lnTo>
                <a:lnTo>
                  <a:pt x="0" y="0"/>
                </a:lnTo>
                <a:lnTo>
                  <a:pt x="19375" y="0"/>
                </a:lnTo>
                <a:lnTo>
                  <a:pt x="21571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8" name="曲线"/>
          <p:cNvSpPr/>
          <p:nvPr/>
        </p:nvSpPr>
        <p:spPr>
          <a:xfrm>
            <a:off x="9745319" y="2750185"/>
            <a:ext cx="31749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152" y="21600"/>
                </a:moveTo>
                <a:lnTo>
                  <a:pt x="0" y="21600"/>
                </a:lnTo>
                <a:lnTo>
                  <a:pt x="1589" y="10800"/>
                </a:lnTo>
                <a:lnTo>
                  <a:pt x="3317" y="0"/>
                </a:lnTo>
                <a:lnTo>
                  <a:pt x="21547" y="0"/>
                </a:lnTo>
                <a:lnTo>
                  <a:pt x="19750" y="10800"/>
                </a:lnTo>
                <a:lnTo>
                  <a:pt x="1815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19" name="曲线"/>
          <p:cNvSpPr/>
          <p:nvPr/>
        </p:nvSpPr>
        <p:spPr>
          <a:xfrm>
            <a:off x="11806020" y="2750185"/>
            <a:ext cx="34290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35" y="21600"/>
                </a:moveTo>
                <a:lnTo>
                  <a:pt x="5743" y="21600"/>
                </a:lnTo>
                <a:lnTo>
                  <a:pt x="4455" y="14400"/>
                </a:lnTo>
                <a:lnTo>
                  <a:pt x="3144" y="14400"/>
                </a:lnTo>
                <a:lnTo>
                  <a:pt x="1600" y="7199"/>
                </a:lnTo>
                <a:lnTo>
                  <a:pt x="0" y="0"/>
                </a:lnTo>
                <a:lnTo>
                  <a:pt x="16935" y="0"/>
                </a:lnTo>
                <a:lnTo>
                  <a:pt x="18535" y="7199"/>
                </a:lnTo>
                <a:lnTo>
                  <a:pt x="19999" y="14400"/>
                </a:lnTo>
                <a:lnTo>
                  <a:pt x="2133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0" name="曲线"/>
          <p:cNvSpPr/>
          <p:nvPr/>
        </p:nvSpPr>
        <p:spPr>
          <a:xfrm>
            <a:off x="9738093" y="2775585"/>
            <a:ext cx="32383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721" y="21600"/>
                </a:moveTo>
                <a:lnTo>
                  <a:pt x="0" y="21600"/>
                </a:lnTo>
                <a:lnTo>
                  <a:pt x="990" y="14400"/>
                </a:lnTo>
                <a:lnTo>
                  <a:pt x="2125" y="7199"/>
                </a:lnTo>
                <a:lnTo>
                  <a:pt x="3404" y="0"/>
                </a:lnTo>
                <a:lnTo>
                  <a:pt x="21227" y="0"/>
                </a:lnTo>
                <a:lnTo>
                  <a:pt x="19863" y="7199"/>
                </a:lnTo>
                <a:lnTo>
                  <a:pt x="18677" y="14400"/>
                </a:lnTo>
                <a:lnTo>
                  <a:pt x="17670" y="14400"/>
                </a:lnTo>
                <a:lnTo>
                  <a:pt x="16721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1" name="曲线"/>
          <p:cNvSpPr/>
          <p:nvPr/>
        </p:nvSpPr>
        <p:spPr>
          <a:xfrm>
            <a:off x="11815077" y="2788285"/>
            <a:ext cx="30480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177" y="21600"/>
                </a:moveTo>
                <a:lnTo>
                  <a:pt x="3383" y="21600"/>
                </a:lnTo>
                <a:lnTo>
                  <a:pt x="2375" y="10800"/>
                </a:lnTo>
                <a:lnTo>
                  <a:pt x="1304" y="10800"/>
                </a:lnTo>
                <a:lnTo>
                  <a:pt x="0" y="0"/>
                </a:lnTo>
                <a:lnTo>
                  <a:pt x="18936" y="0"/>
                </a:lnTo>
                <a:lnTo>
                  <a:pt x="20133" y="10800"/>
                </a:lnTo>
                <a:lnTo>
                  <a:pt x="2117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2" name="曲线"/>
          <p:cNvSpPr/>
          <p:nvPr/>
        </p:nvSpPr>
        <p:spPr>
          <a:xfrm>
            <a:off x="9748615" y="2813685"/>
            <a:ext cx="0" cy="307339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9171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3" name="曲线"/>
          <p:cNvSpPr/>
          <p:nvPr/>
        </p:nvSpPr>
        <p:spPr>
          <a:xfrm>
            <a:off x="11834396" y="2813685"/>
            <a:ext cx="0" cy="304800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9164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4" name="曲线"/>
          <p:cNvSpPr/>
          <p:nvPr/>
        </p:nvSpPr>
        <p:spPr>
          <a:xfrm>
            <a:off x="11819814" y="5861684"/>
            <a:ext cx="29209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496" y="21600"/>
                </a:moveTo>
                <a:lnTo>
                  <a:pt x="0" y="21600"/>
                </a:lnTo>
                <a:lnTo>
                  <a:pt x="891" y="14399"/>
                </a:lnTo>
                <a:lnTo>
                  <a:pt x="1577" y="14399"/>
                </a:lnTo>
                <a:lnTo>
                  <a:pt x="2159" y="7200"/>
                </a:lnTo>
                <a:lnTo>
                  <a:pt x="2554" y="0"/>
                </a:lnTo>
                <a:lnTo>
                  <a:pt x="21318" y="0"/>
                </a:lnTo>
                <a:lnTo>
                  <a:pt x="20868" y="7200"/>
                </a:lnTo>
                <a:lnTo>
                  <a:pt x="20266" y="14399"/>
                </a:lnTo>
                <a:lnTo>
                  <a:pt x="1949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5" name="曲线"/>
          <p:cNvSpPr/>
          <p:nvPr/>
        </p:nvSpPr>
        <p:spPr>
          <a:xfrm>
            <a:off x="9736797" y="5887084"/>
            <a:ext cx="31750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184" y="21600"/>
                </a:moveTo>
                <a:lnTo>
                  <a:pt x="3006" y="21600"/>
                </a:lnTo>
                <a:lnTo>
                  <a:pt x="1857" y="14399"/>
                </a:lnTo>
                <a:lnTo>
                  <a:pt x="881" y="7200"/>
                </a:lnTo>
                <a:lnTo>
                  <a:pt x="0" y="0"/>
                </a:lnTo>
                <a:lnTo>
                  <a:pt x="17141" y="0"/>
                </a:lnTo>
                <a:lnTo>
                  <a:pt x="17962" y="7200"/>
                </a:lnTo>
                <a:lnTo>
                  <a:pt x="18904" y="14399"/>
                </a:lnTo>
                <a:lnTo>
                  <a:pt x="19931" y="14399"/>
                </a:lnTo>
                <a:lnTo>
                  <a:pt x="2118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6" name="曲线"/>
          <p:cNvSpPr/>
          <p:nvPr/>
        </p:nvSpPr>
        <p:spPr>
          <a:xfrm>
            <a:off x="11815077" y="5899784"/>
            <a:ext cx="29845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292" y="21600"/>
                </a:moveTo>
                <a:lnTo>
                  <a:pt x="0" y="21600"/>
                </a:lnTo>
                <a:lnTo>
                  <a:pt x="1332" y="10800"/>
                </a:lnTo>
                <a:lnTo>
                  <a:pt x="2425" y="10800"/>
                </a:lnTo>
                <a:lnTo>
                  <a:pt x="3455" y="0"/>
                </a:lnTo>
                <a:lnTo>
                  <a:pt x="21590" y="0"/>
                </a:lnTo>
                <a:lnTo>
                  <a:pt x="20524" y="10800"/>
                </a:lnTo>
                <a:lnTo>
                  <a:pt x="1929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7" name="曲线"/>
          <p:cNvSpPr/>
          <p:nvPr/>
        </p:nvSpPr>
        <p:spPr>
          <a:xfrm>
            <a:off x="9743122" y="5925184"/>
            <a:ext cx="31749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05" y="21600"/>
                </a:moveTo>
                <a:lnTo>
                  <a:pt x="3024" y="21600"/>
                </a:lnTo>
                <a:lnTo>
                  <a:pt x="1442" y="10800"/>
                </a:lnTo>
                <a:lnTo>
                  <a:pt x="0" y="0"/>
                </a:lnTo>
                <a:lnTo>
                  <a:pt x="18178" y="0"/>
                </a:lnTo>
                <a:lnTo>
                  <a:pt x="19707" y="10800"/>
                </a:lnTo>
                <a:lnTo>
                  <a:pt x="2130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8" name="曲线"/>
          <p:cNvSpPr/>
          <p:nvPr/>
        </p:nvSpPr>
        <p:spPr>
          <a:xfrm>
            <a:off x="11808561" y="5925184"/>
            <a:ext cx="31749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230" y="21600"/>
                </a:moveTo>
                <a:lnTo>
                  <a:pt x="0" y="21600"/>
                </a:lnTo>
                <a:lnTo>
                  <a:pt x="1667" y="10800"/>
                </a:lnTo>
                <a:lnTo>
                  <a:pt x="3136" y="0"/>
                </a:lnTo>
                <a:lnTo>
                  <a:pt x="21262" y="0"/>
                </a:lnTo>
                <a:lnTo>
                  <a:pt x="19819" y="10800"/>
                </a:lnTo>
                <a:lnTo>
                  <a:pt x="1823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29" name="曲线"/>
          <p:cNvSpPr/>
          <p:nvPr/>
        </p:nvSpPr>
        <p:spPr>
          <a:xfrm>
            <a:off x="9750094" y="5950584"/>
            <a:ext cx="33019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92" y="21600"/>
                </a:moveTo>
                <a:lnTo>
                  <a:pt x="3779" y="21600"/>
                </a:lnTo>
                <a:lnTo>
                  <a:pt x="1794" y="10800"/>
                </a:lnTo>
                <a:lnTo>
                  <a:pt x="0" y="0"/>
                </a:lnTo>
                <a:lnTo>
                  <a:pt x="17528" y="0"/>
                </a:lnTo>
                <a:lnTo>
                  <a:pt x="19382" y="10800"/>
                </a:lnTo>
                <a:lnTo>
                  <a:pt x="2129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0" name="曲线"/>
          <p:cNvSpPr/>
          <p:nvPr/>
        </p:nvSpPr>
        <p:spPr>
          <a:xfrm>
            <a:off x="11800370" y="5950584"/>
            <a:ext cx="33019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512" y="21600"/>
                </a:moveTo>
                <a:lnTo>
                  <a:pt x="0" y="21600"/>
                </a:lnTo>
                <a:lnTo>
                  <a:pt x="1976" y="10800"/>
                </a:lnTo>
                <a:lnTo>
                  <a:pt x="3763" y="0"/>
                </a:lnTo>
                <a:lnTo>
                  <a:pt x="21225" y="0"/>
                </a:lnTo>
                <a:lnTo>
                  <a:pt x="19431" y="10800"/>
                </a:lnTo>
                <a:lnTo>
                  <a:pt x="1751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1" name="曲线"/>
          <p:cNvSpPr/>
          <p:nvPr/>
        </p:nvSpPr>
        <p:spPr>
          <a:xfrm>
            <a:off x="9758908" y="5975984"/>
            <a:ext cx="37464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38" y="21600"/>
                </a:moveTo>
                <a:lnTo>
                  <a:pt x="3938" y="21600"/>
                </a:lnTo>
                <a:lnTo>
                  <a:pt x="1910" y="10800"/>
                </a:lnTo>
                <a:lnTo>
                  <a:pt x="0" y="0"/>
                </a:lnTo>
                <a:lnTo>
                  <a:pt x="15397" y="0"/>
                </a:lnTo>
                <a:lnTo>
                  <a:pt x="17360" y="10800"/>
                </a:lnTo>
                <a:lnTo>
                  <a:pt x="19271" y="10800"/>
                </a:lnTo>
                <a:lnTo>
                  <a:pt x="21438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2" name="曲线"/>
          <p:cNvSpPr/>
          <p:nvPr/>
        </p:nvSpPr>
        <p:spPr>
          <a:xfrm>
            <a:off x="11786921" y="5975984"/>
            <a:ext cx="37464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419" y="21600"/>
                </a:moveTo>
                <a:lnTo>
                  <a:pt x="0" y="21600"/>
                </a:lnTo>
                <a:lnTo>
                  <a:pt x="2167" y="10800"/>
                </a:lnTo>
                <a:lnTo>
                  <a:pt x="4077" y="10800"/>
                </a:lnTo>
                <a:lnTo>
                  <a:pt x="6040" y="0"/>
                </a:lnTo>
                <a:lnTo>
                  <a:pt x="21372" y="0"/>
                </a:lnTo>
                <a:lnTo>
                  <a:pt x="19454" y="10800"/>
                </a:lnTo>
                <a:lnTo>
                  <a:pt x="1741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3" name="曲线"/>
          <p:cNvSpPr/>
          <p:nvPr/>
        </p:nvSpPr>
        <p:spPr>
          <a:xfrm>
            <a:off x="9769449" y="6001384"/>
            <a:ext cx="3492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69" y="21600"/>
                </a:moveTo>
                <a:lnTo>
                  <a:pt x="2411" y="21600"/>
                </a:lnTo>
                <a:lnTo>
                  <a:pt x="0" y="0"/>
                </a:lnTo>
                <a:lnTo>
                  <a:pt x="18732" y="0"/>
                </a:lnTo>
                <a:lnTo>
                  <a:pt x="2126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4" name="曲线"/>
          <p:cNvSpPr/>
          <p:nvPr/>
        </p:nvSpPr>
        <p:spPr>
          <a:xfrm>
            <a:off x="11779160" y="6001384"/>
            <a:ext cx="3429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127" y="21600"/>
                </a:moveTo>
                <a:lnTo>
                  <a:pt x="0" y="21600"/>
                </a:lnTo>
                <a:lnTo>
                  <a:pt x="2591" y="0"/>
                </a:lnTo>
                <a:lnTo>
                  <a:pt x="21583" y="0"/>
                </a:lnTo>
                <a:lnTo>
                  <a:pt x="1912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5" name="曲线"/>
          <p:cNvSpPr/>
          <p:nvPr/>
        </p:nvSpPr>
        <p:spPr>
          <a:xfrm>
            <a:off x="9777424" y="6014084"/>
            <a:ext cx="39370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50" y="21600"/>
                </a:moveTo>
                <a:lnTo>
                  <a:pt x="4765" y="21600"/>
                </a:lnTo>
                <a:lnTo>
                  <a:pt x="2334" y="10800"/>
                </a:lnTo>
                <a:lnTo>
                  <a:pt x="0" y="0"/>
                </a:lnTo>
                <a:lnTo>
                  <a:pt x="14408" y="0"/>
                </a:lnTo>
                <a:lnTo>
                  <a:pt x="16757" y="10800"/>
                </a:lnTo>
                <a:lnTo>
                  <a:pt x="19022" y="10800"/>
                </a:lnTo>
                <a:lnTo>
                  <a:pt x="2155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6" name="曲线"/>
          <p:cNvSpPr/>
          <p:nvPr/>
        </p:nvSpPr>
        <p:spPr>
          <a:xfrm>
            <a:off x="11766308" y="6014084"/>
            <a:ext cx="39370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700" y="21600"/>
                </a:moveTo>
                <a:lnTo>
                  <a:pt x="0" y="21600"/>
                </a:lnTo>
                <a:lnTo>
                  <a:pt x="2529" y="10800"/>
                </a:lnTo>
                <a:lnTo>
                  <a:pt x="4793" y="10800"/>
                </a:lnTo>
                <a:lnTo>
                  <a:pt x="7141" y="0"/>
                </a:lnTo>
                <a:lnTo>
                  <a:pt x="21474" y="0"/>
                </a:lnTo>
                <a:lnTo>
                  <a:pt x="19133" y="10800"/>
                </a:lnTo>
                <a:lnTo>
                  <a:pt x="1670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7" name="曲线"/>
          <p:cNvSpPr/>
          <p:nvPr/>
        </p:nvSpPr>
        <p:spPr>
          <a:xfrm>
            <a:off x="9790709" y="6039484"/>
            <a:ext cx="3556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76" y="21600"/>
                </a:moveTo>
                <a:lnTo>
                  <a:pt x="2907" y="21600"/>
                </a:lnTo>
                <a:lnTo>
                  <a:pt x="0" y="0"/>
                </a:lnTo>
                <a:lnTo>
                  <a:pt x="18484" y="0"/>
                </a:lnTo>
                <a:lnTo>
                  <a:pt x="2147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8" name="曲线"/>
          <p:cNvSpPr/>
          <p:nvPr/>
        </p:nvSpPr>
        <p:spPr>
          <a:xfrm>
            <a:off x="11756948" y="6039484"/>
            <a:ext cx="3556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67" y="21600"/>
                </a:moveTo>
                <a:lnTo>
                  <a:pt x="0" y="21600"/>
                </a:lnTo>
                <a:lnTo>
                  <a:pt x="2993" y="0"/>
                </a:lnTo>
                <a:lnTo>
                  <a:pt x="21376" y="0"/>
                </a:lnTo>
                <a:lnTo>
                  <a:pt x="1846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39" name="曲线"/>
          <p:cNvSpPr/>
          <p:nvPr/>
        </p:nvSpPr>
        <p:spPr>
          <a:xfrm>
            <a:off x="9800436" y="6052184"/>
            <a:ext cx="3619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44" y="21600"/>
                </a:moveTo>
                <a:lnTo>
                  <a:pt x="3054" y="21600"/>
                </a:lnTo>
                <a:lnTo>
                  <a:pt x="0" y="0"/>
                </a:lnTo>
                <a:lnTo>
                  <a:pt x="18113" y="0"/>
                </a:lnTo>
                <a:lnTo>
                  <a:pt x="2124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0" name="曲线"/>
          <p:cNvSpPr/>
          <p:nvPr/>
        </p:nvSpPr>
        <p:spPr>
          <a:xfrm>
            <a:off x="11746965" y="6052184"/>
            <a:ext cx="3556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14" y="21600"/>
                </a:moveTo>
                <a:lnTo>
                  <a:pt x="0" y="21600"/>
                </a:lnTo>
                <a:lnTo>
                  <a:pt x="3192" y="0"/>
                </a:lnTo>
                <a:lnTo>
                  <a:pt x="21523" y="0"/>
                </a:lnTo>
                <a:lnTo>
                  <a:pt x="1841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1" name="曲线"/>
          <p:cNvSpPr/>
          <p:nvPr/>
        </p:nvSpPr>
        <p:spPr>
          <a:xfrm>
            <a:off x="9810825" y="6064884"/>
            <a:ext cx="3619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49" y="21600"/>
                </a:moveTo>
                <a:lnTo>
                  <a:pt x="3243" y="21600"/>
                </a:lnTo>
                <a:lnTo>
                  <a:pt x="0" y="0"/>
                </a:lnTo>
                <a:lnTo>
                  <a:pt x="18037" y="0"/>
                </a:lnTo>
                <a:lnTo>
                  <a:pt x="2134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2" name="曲线"/>
          <p:cNvSpPr/>
          <p:nvPr/>
        </p:nvSpPr>
        <p:spPr>
          <a:xfrm>
            <a:off x="11736413" y="6064884"/>
            <a:ext cx="3619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991" y="21600"/>
                </a:moveTo>
                <a:lnTo>
                  <a:pt x="0" y="21600"/>
                </a:lnTo>
                <a:lnTo>
                  <a:pt x="3311" y="0"/>
                </a:lnTo>
                <a:lnTo>
                  <a:pt x="21235" y="0"/>
                </a:lnTo>
                <a:lnTo>
                  <a:pt x="17991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3" name="曲线"/>
          <p:cNvSpPr/>
          <p:nvPr/>
        </p:nvSpPr>
        <p:spPr>
          <a:xfrm>
            <a:off x="9821850" y="6077584"/>
            <a:ext cx="3619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02" y="21600"/>
                </a:moveTo>
                <a:lnTo>
                  <a:pt x="3433" y="21600"/>
                </a:lnTo>
                <a:lnTo>
                  <a:pt x="0" y="0"/>
                </a:lnTo>
                <a:lnTo>
                  <a:pt x="17916" y="0"/>
                </a:lnTo>
                <a:lnTo>
                  <a:pt x="2140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4" name="曲线"/>
          <p:cNvSpPr/>
          <p:nvPr/>
        </p:nvSpPr>
        <p:spPr>
          <a:xfrm>
            <a:off x="11725300" y="6077584"/>
            <a:ext cx="3619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848" y="21600"/>
                </a:moveTo>
                <a:lnTo>
                  <a:pt x="0" y="21600"/>
                </a:lnTo>
                <a:lnTo>
                  <a:pt x="3478" y="0"/>
                </a:lnTo>
                <a:lnTo>
                  <a:pt x="21281" y="0"/>
                </a:lnTo>
                <a:lnTo>
                  <a:pt x="17848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5" name="曲线"/>
          <p:cNvSpPr/>
          <p:nvPr/>
        </p:nvSpPr>
        <p:spPr>
          <a:xfrm>
            <a:off x="9833494" y="6090284"/>
            <a:ext cx="4190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3115" y="21600"/>
                </a:lnTo>
                <a:lnTo>
                  <a:pt x="0" y="0"/>
                </a:lnTo>
                <a:lnTo>
                  <a:pt x="1837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6" name="曲线"/>
          <p:cNvSpPr/>
          <p:nvPr/>
        </p:nvSpPr>
        <p:spPr>
          <a:xfrm>
            <a:off x="11707610" y="6090284"/>
            <a:ext cx="4190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373" y="21600"/>
                </a:moveTo>
                <a:lnTo>
                  <a:pt x="0" y="21600"/>
                </a:lnTo>
                <a:lnTo>
                  <a:pt x="3220" y="0"/>
                </a:lnTo>
                <a:lnTo>
                  <a:pt x="21489" y="0"/>
                </a:lnTo>
                <a:lnTo>
                  <a:pt x="18373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7" name="曲线"/>
          <p:cNvSpPr/>
          <p:nvPr/>
        </p:nvSpPr>
        <p:spPr>
          <a:xfrm>
            <a:off x="9845738" y="6102984"/>
            <a:ext cx="4254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80" y="21600"/>
                </a:moveTo>
                <a:lnTo>
                  <a:pt x="3217" y="21600"/>
                </a:lnTo>
                <a:lnTo>
                  <a:pt x="0" y="0"/>
                </a:lnTo>
                <a:lnTo>
                  <a:pt x="18072" y="0"/>
                </a:lnTo>
                <a:lnTo>
                  <a:pt x="2138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8" name="曲线"/>
          <p:cNvSpPr/>
          <p:nvPr/>
        </p:nvSpPr>
        <p:spPr>
          <a:xfrm>
            <a:off x="11695163" y="6102984"/>
            <a:ext cx="4190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320" y="21600"/>
                </a:moveTo>
                <a:lnTo>
                  <a:pt x="0" y="21600"/>
                </a:lnTo>
                <a:lnTo>
                  <a:pt x="3357" y="0"/>
                </a:lnTo>
                <a:lnTo>
                  <a:pt x="21594" y="0"/>
                </a:lnTo>
                <a:lnTo>
                  <a:pt x="1832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49" name="曲线"/>
          <p:cNvSpPr/>
          <p:nvPr/>
        </p:nvSpPr>
        <p:spPr>
          <a:xfrm>
            <a:off x="9858552" y="6115683"/>
            <a:ext cx="4889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2" y="21600"/>
                </a:moveTo>
                <a:lnTo>
                  <a:pt x="2922" y="21600"/>
                </a:lnTo>
                <a:lnTo>
                  <a:pt x="0" y="0"/>
                </a:lnTo>
                <a:lnTo>
                  <a:pt x="18542" y="0"/>
                </a:lnTo>
                <a:lnTo>
                  <a:pt x="2158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0" name="曲线"/>
          <p:cNvSpPr/>
          <p:nvPr/>
        </p:nvSpPr>
        <p:spPr>
          <a:xfrm>
            <a:off x="11675605" y="6115683"/>
            <a:ext cx="4889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558" y="21600"/>
                </a:moveTo>
                <a:lnTo>
                  <a:pt x="0" y="21600"/>
                </a:lnTo>
                <a:lnTo>
                  <a:pt x="3040" y="0"/>
                </a:lnTo>
                <a:lnTo>
                  <a:pt x="21481" y="0"/>
                </a:lnTo>
                <a:lnTo>
                  <a:pt x="18558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1" name="曲线"/>
          <p:cNvSpPr/>
          <p:nvPr/>
        </p:nvSpPr>
        <p:spPr>
          <a:xfrm>
            <a:off x="9871912" y="6128384"/>
            <a:ext cx="5651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39" y="21600"/>
                </a:moveTo>
                <a:lnTo>
                  <a:pt x="2630" y="21600"/>
                </a:lnTo>
                <a:lnTo>
                  <a:pt x="0" y="0"/>
                </a:lnTo>
                <a:lnTo>
                  <a:pt x="18672" y="0"/>
                </a:lnTo>
                <a:lnTo>
                  <a:pt x="2143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2" name="曲线"/>
          <p:cNvSpPr/>
          <p:nvPr/>
        </p:nvSpPr>
        <p:spPr>
          <a:xfrm>
            <a:off x="11655006" y="6128384"/>
            <a:ext cx="5587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929" y="21600"/>
                </a:moveTo>
                <a:lnTo>
                  <a:pt x="0" y="21600"/>
                </a:lnTo>
                <a:lnTo>
                  <a:pt x="2798" y="0"/>
                </a:lnTo>
                <a:lnTo>
                  <a:pt x="21590" y="0"/>
                </a:lnTo>
                <a:lnTo>
                  <a:pt x="1892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3" name="曲线"/>
          <p:cNvSpPr/>
          <p:nvPr/>
        </p:nvSpPr>
        <p:spPr>
          <a:xfrm>
            <a:off x="9892944" y="6141084"/>
            <a:ext cx="5715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98" y="21598"/>
                </a:moveTo>
                <a:lnTo>
                  <a:pt x="2745" y="21598"/>
                </a:lnTo>
                <a:lnTo>
                  <a:pt x="0" y="0"/>
                </a:lnTo>
                <a:lnTo>
                  <a:pt x="18542" y="0"/>
                </a:lnTo>
                <a:lnTo>
                  <a:pt x="21398" y="21598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4" name="曲线"/>
          <p:cNvSpPr/>
          <p:nvPr/>
        </p:nvSpPr>
        <p:spPr>
          <a:xfrm>
            <a:off x="11633440" y="6141084"/>
            <a:ext cx="5651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769" y="21598"/>
                </a:moveTo>
                <a:lnTo>
                  <a:pt x="0" y="21598"/>
                </a:lnTo>
                <a:lnTo>
                  <a:pt x="2892" y="0"/>
                </a:lnTo>
                <a:lnTo>
                  <a:pt x="21546" y="0"/>
                </a:lnTo>
                <a:lnTo>
                  <a:pt x="18769" y="21598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5" name="曲线"/>
          <p:cNvSpPr/>
          <p:nvPr/>
        </p:nvSpPr>
        <p:spPr>
          <a:xfrm>
            <a:off x="9907588" y="6153784"/>
            <a:ext cx="7238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09" y="21600"/>
                </a:moveTo>
                <a:lnTo>
                  <a:pt x="2235" y="21600"/>
                </a:lnTo>
                <a:lnTo>
                  <a:pt x="0" y="0"/>
                </a:lnTo>
                <a:lnTo>
                  <a:pt x="19136" y="0"/>
                </a:lnTo>
                <a:lnTo>
                  <a:pt x="2150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6" name="曲线"/>
          <p:cNvSpPr/>
          <p:nvPr/>
        </p:nvSpPr>
        <p:spPr>
          <a:xfrm>
            <a:off x="11603342" y="6153784"/>
            <a:ext cx="7238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193" y="21600"/>
                </a:moveTo>
                <a:lnTo>
                  <a:pt x="0" y="21600"/>
                </a:lnTo>
                <a:lnTo>
                  <a:pt x="2372" y="0"/>
                </a:lnTo>
                <a:lnTo>
                  <a:pt x="21429" y="0"/>
                </a:lnTo>
                <a:lnTo>
                  <a:pt x="19193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7" name="曲线"/>
          <p:cNvSpPr/>
          <p:nvPr/>
        </p:nvSpPr>
        <p:spPr>
          <a:xfrm>
            <a:off x="9938257" y="6166484"/>
            <a:ext cx="8127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9" y="21600"/>
                </a:moveTo>
                <a:lnTo>
                  <a:pt x="2112" y="21600"/>
                </a:lnTo>
                <a:lnTo>
                  <a:pt x="0" y="0"/>
                </a:lnTo>
                <a:lnTo>
                  <a:pt x="19298" y="0"/>
                </a:lnTo>
                <a:lnTo>
                  <a:pt x="2152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8" name="曲线"/>
          <p:cNvSpPr/>
          <p:nvPr/>
        </p:nvSpPr>
        <p:spPr>
          <a:xfrm>
            <a:off x="11563744" y="6172834"/>
            <a:ext cx="889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59" name="曲线"/>
          <p:cNvSpPr/>
          <p:nvPr/>
        </p:nvSpPr>
        <p:spPr>
          <a:xfrm>
            <a:off x="9962400" y="6185534"/>
            <a:ext cx="165798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0" name="曲线"/>
          <p:cNvSpPr/>
          <p:nvPr/>
        </p:nvSpPr>
        <p:spPr>
          <a:xfrm>
            <a:off x="10004552" y="6198234"/>
            <a:ext cx="157416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1" name="曲线"/>
          <p:cNvSpPr/>
          <p:nvPr/>
        </p:nvSpPr>
        <p:spPr>
          <a:xfrm>
            <a:off x="345946" y="2521585"/>
            <a:ext cx="2089785" cy="368045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004" y="21600"/>
                </a:moveTo>
                <a:lnTo>
                  <a:pt x="3607" y="21600"/>
                </a:lnTo>
                <a:lnTo>
                  <a:pt x="3117" y="21581"/>
                </a:lnTo>
                <a:lnTo>
                  <a:pt x="2647" y="21526"/>
                </a:lnTo>
                <a:lnTo>
                  <a:pt x="2202" y="21439"/>
                </a:lnTo>
                <a:lnTo>
                  <a:pt x="1786" y="21320"/>
                </a:lnTo>
                <a:lnTo>
                  <a:pt x="1402" y="21173"/>
                </a:lnTo>
                <a:lnTo>
                  <a:pt x="1056" y="21000"/>
                </a:lnTo>
                <a:lnTo>
                  <a:pt x="751" y="20804"/>
                </a:lnTo>
                <a:lnTo>
                  <a:pt x="492" y="20586"/>
                </a:lnTo>
                <a:lnTo>
                  <a:pt x="283" y="20349"/>
                </a:lnTo>
                <a:lnTo>
                  <a:pt x="129" y="20096"/>
                </a:lnTo>
                <a:lnTo>
                  <a:pt x="33" y="19830"/>
                </a:lnTo>
                <a:lnTo>
                  <a:pt x="0" y="19551"/>
                </a:lnTo>
                <a:lnTo>
                  <a:pt x="0" y="2048"/>
                </a:lnTo>
                <a:lnTo>
                  <a:pt x="33" y="1769"/>
                </a:lnTo>
                <a:lnTo>
                  <a:pt x="129" y="1503"/>
                </a:lnTo>
                <a:lnTo>
                  <a:pt x="283" y="1250"/>
                </a:lnTo>
                <a:lnTo>
                  <a:pt x="492" y="1013"/>
                </a:lnTo>
                <a:lnTo>
                  <a:pt x="751" y="795"/>
                </a:lnTo>
                <a:lnTo>
                  <a:pt x="1056" y="599"/>
                </a:lnTo>
                <a:lnTo>
                  <a:pt x="1402" y="426"/>
                </a:lnTo>
                <a:lnTo>
                  <a:pt x="1786" y="279"/>
                </a:lnTo>
                <a:lnTo>
                  <a:pt x="2202" y="160"/>
                </a:lnTo>
                <a:lnTo>
                  <a:pt x="2647" y="73"/>
                </a:lnTo>
                <a:lnTo>
                  <a:pt x="3117" y="18"/>
                </a:lnTo>
                <a:lnTo>
                  <a:pt x="3607" y="0"/>
                </a:lnTo>
                <a:lnTo>
                  <a:pt x="18004" y="0"/>
                </a:lnTo>
                <a:lnTo>
                  <a:pt x="18492" y="18"/>
                </a:lnTo>
                <a:lnTo>
                  <a:pt x="18960" y="73"/>
                </a:lnTo>
                <a:lnTo>
                  <a:pt x="19403" y="160"/>
                </a:lnTo>
                <a:lnTo>
                  <a:pt x="19819" y="279"/>
                </a:lnTo>
                <a:lnTo>
                  <a:pt x="20201" y="426"/>
                </a:lnTo>
                <a:lnTo>
                  <a:pt x="20546" y="599"/>
                </a:lnTo>
                <a:lnTo>
                  <a:pt x="20850" y="795"/>
                </a:lnTo>
                <a:lnTo>
                  <a:pt x="21108" y="1013"/>
                </a:lnTo>
                <a:lnTo>
                  <a:pt x="21316" y="1250"/>
                </a:lnTo>
                <a:lnTo>
                  <a:pt x="21469" y="1503"/>
                </a:lnTo>
                <a:lnTo>
                  <a:pt x="21564" y="1769"/>
                </a:lnTo>
                <a:lnTo>
                  <a:pt x="21596" y="2048"/>
                </a:lnTo>
                <a:lnTo>
                  <a:pt x="21596" y="19551"/>
                </a:lnTo>
                <a:lnTo>
                  <a:pt x="21564" y="19830"/>
                </a:lnTo>
                <a:lnTo>
                  <a:pt x="21469" y="20096"/>
                </a:lnTo>
                <a:lnTo>
                  <a:pt x="21316" y="20349"/>
                </a:lnTo>
                <a:lnTo>
                  <a:pt x="21108" y="20586"/>
                </a:lnTo>
                <a:lnTo>
                  <a:pt x="20850" y="20804"/>
                </a:lnTo>
                <a:lnTo>
                  <a:pt x="20546" y="21000"/>
                </a:lnTo>
                <a:lnTo>
                  <a:pt x="20201" y="21173"/>
                </a:lnTo>
                <a:lnTo>
                  <a:pt x="19819" y="21320"/>
                </a:lnTo>
                <a:lnTo>
                  <a:pt x="19403" y="21439"/>
                </a:lnTo>
                <a:lnTo>
                  <a:pt x="18960" y="21526"/>
                </a:lnTo>
                <a:lnTo>
                  <a:pt x="18492" y="21581"/>
                </a:lnTo>
                <a:lnTo>
                  <a:pt x="18004" y="21600"/>
                </a:lnTo>
                <a:close/>
              </a:path>
            </a:pathLst>
          </a:custGeom>
          <a:solidFill>
            <a:srgbClr val="D7E2F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2" name="曲线"/>
          <p:cNvSpPr/>
          <p:nvPr/>
        </p:nvSpPr>
        <p:spPr>
          <a:xfrm>
            <a:off x="595706" y="2515235"/>
            <a:ext cx="159131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3" name="曲线"/>
          <p:cNvSpPr/>
          <p:nvPr/>
        </p:nvSpPr>
        <p:spPr>
          <a:xfrm>
            <a:off x="553999" y="2527935"/>
            <a:ext cx="167449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4" name="曲线"/>
          <p:cNvSpPr/>
          <p:nvPr/>
        </p:nvSpPr>
        <p:spPr>
          <a:xfrm>
            <a:off x="530161" y="2534285"/>
            <a:ext cx="7302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008" y="21600"/>
                </a:moveTo>
                <a:lnTo>
                  <a:pt x="0" y="21600"/>
                </a:lnTo>
                <a:lnTo>
                  <a:pt x="2317" y="0"/>
                </a:lnTo>
                <a:lnTo>
                  <a:pt x="21442" y="0"/>
                </a:lnTo>
                <a:lnTo>
                  <a:pt x="19008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5" name="曲线"/>
          <p:cNvSpPr/>
          <p:nvPr/>
        </p:nvSpPr>
        <p:spPr>
          <a:xfrm>
            <a:off x="602348" y="2534285"/>
            <a:ext cx="888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738" y="0"/>
                </a:lnTo>
                <a:lnTo>
                  <a:pt x="2017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6" name="曲线"/>
          <p:cNvSpPr/>
          <p:nvPr/>
        </p:nvSpPr>
        <p:spPr>
          <a:xfrm>
            <a:off x="2171280" y="2534285"/>
            <a:ext cx="889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181" y="21600"/>
                </a:moveTo>
                <a:lnTo>
                  <a:pt x="0" y="0"/>
                </a:lnTo>
                <a:lnTo>
                  <a:pt x="19439" y="0"/>
                </a:lnTo>
                <a:lnTo>
                  <a:pt x="20181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7" name="曲线"/>
          <p:cNvSpPr/>
          <p:nvPr/>
        </p:nvSpPr>
        <p:spPr>
          <a:xfrm>
            <a:off x="2179281" y="2534285"/>
            <a:ext cx="7302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4" y="21600"/>
                </a:moveTo>
                <a:lnTo>
                  <a:pt x="2434" y="21600"/>
                </a:lnTo>
                <a:lnTo>
                  <a:pt x="0" y="0"/>
                </a:lnTo>
                <a:lnTo>
                  <a:pt x="19207" y="0"/>
                </a:lnTo>
                <a:lnTo>
                  <a:pt x="2152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8" name="曲线"/>
          <p:cNvSpPr/>
          <p:nvPr/>
        </p:nvSpPr>
        <p:spPr>
          <a:xfrm>
            <a:off x="507301" y="2546985"/>
            <a:ext cx="6476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779" y="21600"/>
                </a:moveTo>
                <a:lnTo>
                  <a:pt x="0" y="21600"/>
                </a:lnTo>
                <a:lnTo>
                  <a:pt x="2502" y="0"/>
                </a:lnTo>
                <a:lnTo>
                  <a:pt x="21400" y="0"/>
                </a:lnTo>
                <a:lnTo>
                  <a:pt x="1877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69" name="曲线"/>
          <p:cNvSpPr/>
          <p:nvPr/>
        </p:nvSpPr>
        <p:spPr>
          <a:xfrm>
            <a:off x="2210460" y="2546985"/>
            <a:ext cx="6476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85" y="21600"/>
                </a:moveTo>
                <a:lnTo>
                  <a:pt x="2621" y="21600"/>
                </a:lnTo>
                <a:lnTo>
                  <a:pt x="0" y="0"/>
                </a:lnTo>
                <a:lnTo>
                  <a:pt x="18987" y="0"/>
                </a:lnTo>
                <a:lnTo>
                  <a:pt x="2148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0" name="曲线"/>
          <p:cNvSpPr/>
          <p:nvPr/>
        </p:nvSpPr>
        <p:spPr>
          <a:xfrm>
            <a:off x="485520" y="2559685"/>
            <a:ext cx="5651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639" y="21600"/>
                </a:moveTo>
                <a:lnTo>
                  <a:pt x="0" y="21600"/>
                </a:lnTo>
                <a:lnTo>
                  <a:pt x="2727" y="0"/>
                </a:lnTo>
                <a:lnTo>
                  <a:pt x="21488" y="0"/>
                </a:lnTo>
                <a:lnTo>
                  <a:pt x="1863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1" name="曲线"/>
          <p:cNvSpPr/>
          <p:nvPr/>
        </p:nvSpPr>
        <p:spPr>
          <a:xfrm>
            <a:off x="2240191" y="2559685"/>
            <a:ext cx="5651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5" y="21600"/>
                </a:moveTo>
                <a:lnTo>
                  <a:pt x="2849" y="21600"/>
                </a:lnTo>
                <a:lnTo>
                  <a:pt x="0" y="0"/>
                </a:lnTo>
                <a:lnTo>
                  <a:pt x="18857" y="0"/>
                </a:lnTo>
                <a:lnTo>
                  <a:pt x="2158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2" name="曲线"/>
          <p:cNvSpPr/>
          <p:nvPr/>
        </p:nvSpPr>
        <p:spPr>
          <a:xfrm>
            <a:off x="471614" y="2572385"/>
            <a:ext cx="4889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46" y="21600"/>
                </a:moveTo>
                <a:lnTo>
                  <a:pt x="0" y="21600"/>
                </a:lnTo>
                <a:lnTo>
                  <a:pt x="3040" y="0"/>
                </a:lnTo>
                <a:lnTo>
                  <a:pt x="21594" y="0"/>
                </a:lnTo>
                <a:lnTo>
                  <a:pt x="1844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3" name="曲线"/>
          <p:cNvSpPr/>
          <p:nvPr/>
        </p:nvSpPr>
        <p:spPr>
          <a:xfrm>
            <a:off x="2261438" y="2572385"/>
            <a:ext cx="4952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22" y="21600"/>
                </a:moveTo>
                <a:lnTo>
                  <a:pt x="3106" y="21600"/>
                </a:lnTo>
                <a:lnTo>
                  <a:pt x="0" y="0"/>
                </a:lnTo>
                <a:lnTo>
                  <a:pt x="18420" y="0"/>
                </a:lnTo>
                <a:lnTo>
                  <a:pt x="2142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4" name="曲线"/>
          <p:cNvSpPr/>
          <p:nvPr/>
        </p:nvSpPr>
        <p:spPr>
          <a:xfrm>
            <a:off x="451764" y="2585085"/>
            <a:ext cx="4889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24" y="21600"/>
                </a:moveTo>
                <a:lnTo>
                  <a:pt x="0" y="21600"/>
                </a:lnTo>
                <a:lnTo>
                  <a:pt x="2860" y="0"/>
                </a:lnTo>
                <a:lnTo>
                  <a:pt x="21414" y="0"/>
                </a:lnTo>
                <a:lnTo>
                  <a:pt x="1842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5" name="曲线"/>
          <p:cNvSpPr/>
          <p:nvPr/>
        </p:nvSpPr>
        <p:spPr>
          <a:xfrm>
            <a:off x="2281694" y="2585085"/>
            <a:ext cx="4889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16" y="21600"/>
                </a:moveTo>
                <a:lnTo>
                  <a:pt x="2990" y="21600"/>
                </a:lnTo>
                <a:lnTo>
                  <a:pt x="0" y="0"/>
                </a:lnTo>
                <a:lnTo>
                  <a:pt x="18654" y="0"/>
                </a:lnTo>
                <a:lnTo>
                  <a:pt x="2151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6" name="曲线"/>
          <p:cNvSpPr/>
          <p:nvPr/>
        </p:nvSpPr>
        <p:spPr>
          <a:xfrm>
            <a:off x="439216" y="2597785"/>
            <a:ext cx="4825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610" y="21600"/>
                </a:moveTo>
                <a:lnTo>
                  <a:pt x="0" y="21600"/>
                </a:lnTo>
                <a:lnTo>
                  <a:pt x="2773" y="0"/>
                </a:lnTo>
                <a:lnTo>
                  <a:pt x="21526" y="0"/>
                </a:lnTo>
                <a:lnTo>
                  <a:pt x="1861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7" name="曲线"/>
          <p:cNvSpPr/>
          <p:nvPr/>
        </p:nvSpPr>
        <p:spPr>
          <a:xfrm>
            <a:off x="2294623" y="2597785"/>
            <a:ext cx="4889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42" y="21600"/>
                </a:moveTo>
                <a:lnTo>
                  <a:pt x="2878" y="21600"/>
                </a:lnTo>
                <a:lnTo>
                  <a:pt x="0" y="0"/>
                </a:lnTo>
                <a:lnTo>
                  <a:pt x="18604" y="0"/>
                </a:lnTo>
                <a:lnTo>
                  <a:pt x="2134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8" name="曲线"/>
          <p:cNvSpPr/>
          <p:nvPr/>
        </p:nvSpPr>
        <p:spPr>
          <a:xfrm>
            <a:off x="427266" y="2610485"/>
            <a:ext cx="4190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275" y="21600"/>
                </a:moveTo>
                <a:lnTo>
                  <a:pt x="0" y="21600"/>
                </a:lnTo>
                <a:lnTo>
                  <a:pt x="3043" y="0"/>
                </a:lnTo>
                <a:lnTo>
                  <a:pt x="21429" y="0"/>
                </a:lnTo>
                <a:lnTo>
                  <a:pt x="1827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79" name="曲线"/>
          <p:cNvSpPr/>
          <p:nvPr/>
        </p:nvSpPr>
        <p:spPr>
          <a:xfrm>
            <a:off x="2313089" y="2610485"/>
            <a:ext cx="4191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34" y="21600"/>
                </a:moveTo>
                <a:lnTo>
                  <a:pt x="3154" y="21600"/>
                </a:lnTo>
                <a:lnTo>
                  <a:pt x="0" y="0"/>
                </a:lnTo>
                <a:lnTo>
                  <a:pt x="18497" y="0"/>
                </a:lnTo>
                <a:lnTo>
                  <a:pt x="2153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0" name="曲线"/>
          <p:cNvSpPr/>
          <p:nvPr/>
        </p:nvSpPr>
        <p:spPr>
          <a:xfrm>
            <a:off x="415911" y="2623185"/>
            <a:ext cx="4127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542" y="21600"/>
                </a:moveTo>
                <a:lnTo>
                  <a:pt x="0" y="21600"/>
                </a:lnTo>
                <a:lnTo>
                  <a:pt x="2930" y="0"/>
                </a:lnTo>
                <a:lnTo>
                  <a:pt x="21593" y="0"/>
                </a:lnTo>
                <a:lnTo>
                  <a:pt x="1854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1" name="曲线"/>
          <p:cNvSpPr/>
          <p:nvPr/>
        </p:nvSpPr>
        <p:spPr>
          <a:xfrm>
            <a:off x="2324760" y="2623185"/>
            <a:ext cx="4191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63" y="21600"/>
                </a:moveTo>
                <a:lnTo>
                  <a:pt x="3004" y="21600"/>
                </a:lnTo>
                <a:lnTo>
                  <a:pt x="0" y="0"/>
                </a:lnTo>
                <a:lnTo>
                  <a:pt x="18483" y="0"/>
                </a:lnTo>
                <a:lnTo>
                  <a:pt x="21363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2" name="曲线"/>
          <p:cNvSpPr/>
          <p:nvPr/>
        </p:nvSpPr>
        <p:spPr>
          <a:xfrm>
            <a:off x="405193" y="2635885"/>
            <a:ext cx="4127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82" y="21600"/>
                </a:moveTo>
                <a:lnTo>
                  <a:pt x="0" y="21600"/>
                </a:lnTo>
                <a:lnTo>
                  <a:pt x="2764" y="0"/>
                </a:lnTo>
                <a:lnTo>
                  <a:pt x="21387" y="0"/>
                </a:lnTo>
                <a:lnTo>
                  <a:pt x="1848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3" name="曲线"/>
          <p:cNvSpPr/>
          <p:nvPr/>
        </p:nvSpPr>
        <p:spPr>
          <a:xfrm>
            <a:off x="2335872" y="2635885"/>
            <a:ext cx="4127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80" y="21600"/>
                </a:moveTo>
                <a:lnTo>
                  <a:pt x="2903" y="21600"/>
                </a:lnTo>
                <a:lnTo>
                  <a:pt x="0" y="0"/>
                </a:lnTo>
                <a:lnTo>
                  <a:pt x="18721" y="0"/>
                </a:lnTo>
                <a:lnTo>
                  <a:pt x="2148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4" name="曲线"/>
          <p:cNvSpPr/>
          <p:nvPr/>
        </p:nvSpPr>
        <p:spPr>
          <a:xfrm>
            <a:off x="390334" y="2648585"/>
            <a:ext cx="45719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297" y="21600"/>
                </a:moveTo>
                <a:lnTo>
                  <a:pt x="0" y="21600"/>
                </a:lnTo>
                <a:lnTo>
                  <a:pt x="2261" y="10800"/>
                </a:lnTo>
                <a:lnTo>
                  <a:pt x="4601" y="0"/>
                </a:lnTo>
                <a:lnTo>
                  <a:pt x="21335" y="0"/>
                </a:lnTo>
                <a:lnTo>
                  <a:pt x="18857" y="10800"/>
                </a:lnTo>
                <a:lnTo>
                  <a:pt x="16625" y="10800"/>
                </a:lnTo>
                <a:lnTo>
                  <a:pt x="1429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5" name="曲线"/>
          <p:cNvSpPr/>
          <p:nvPr/>
        </p:nvSpPr>
        <p:spPr>
          <a:xfrm>
            <a:off x="2346439" y="2648585"/>
            <a:ext cx="45720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14" y="21600"/>
                </a:moveTo>
                <a:lnTo>
                  <a:pt x="7038" y="21600"/>
                </a:lnTo>
                <a:lnTo>
                  <a:pt x="4709" y="10800"/>
                </a:lnTo>
                <a:lnTo>
                  <a:pt x="2477" y="10800"/>
                </a:lnTo>
                <a:lnTo>
                  <a:pt x="0" y="0"/>
                </a:lnTo>
                <a:lnTo>
                  <a:pt x="16818" y="0"/>
                </a:lnTo>
                <a:lnTo>
                  <a:pt x="19152" y="10800"/>
                </a:lnTo>
                <a:lnTo>
                  <a:pt x="2141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6" name="曲线"/>
          <p:cNvSpPr/>
          <p:nvPr/>
        </p:nvSpPr>
        <p:spPr>
          <a:xfrm>
            <a:off x="381292" y="2673985"/>
            <a:ext cx="3492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717" y="21600"/>
                </a:moveTo>
                <a:lnTo>
                  <a:pt x="0" y="21600"/>
                </a:lnTo>
                <a:lnTo>
                  <a:pt x="2741" y="0"/>
                </a:lnTo>
                <a:lnTo>
                  <a:pt x="21568" y="0"/>
                </a:lnTo>
                <a:lnTo>
                  <a:pt x="1871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7" name="曲线"/>
          <p:cNvSpPr/>
          <p:nvPr/>
        </p:nvSpPr>
        <p:spPr>
          <a:xfrm>
            <a:off x="2365768" y="2673985"/>
            <a:ext cx="3555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75" y="21600"/>
                </a:moveTo>
                <a:lnTo>
                  <a:pt x="2800" y="21600"/>
                </a:lnTo>
                <a:lnTo>
                  <a:pt x="0" y="0"/>
                </a:lnTo>
                <a:lnTo>
                  <a:pt x="18583" y="0"/>
                </a:lnTo>
                <a:lnTo>
                  <a:pt x="2127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8" name="曲线"/>
          <p:cNvSpPr/>
          <p:nvPr/>
        </p:nvSpPr>
        <p:spPr>
          <a:xfrm>
            <a:off x="369049" y="2686685"/>
            <a:ext cx="38735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702" y="21600"/>
                </a:moveTo>
                <a:lnTo>
                  <a:pt x="0" y="21600"/>
                </a:lnTo>
                <a:lnTo>
                  <a:pt x="2173" y="10800"/>
                </a:lnTo>
                <a:lnTo>
                  <a:pt x="4447" y="0"/>
                </a:lnTo>
                <a:lnTo>
                  <a:pt x="21402" y="0"/>
                </a:lnTo>
                <a:lnTo>
                  <a:pt x="19015" y="10800"/>
                </a:lnTo>
                <a:lnTo>
                  <a:pt x="16897" y="10800"/>
                </a:lnTo>
                <a:lnTo>
                  <a:pt x="1470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89" name="曲线"/>
          <p:cNvSpPr/>
          <p:nvPr/>
        </p:nvSpPr>
        <p:spPr>
          <a:xfrm>
            <a:off x="2374506" y="2686685"/>
            <a:ext cx="38734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79" y="21600"/>
                </a:moveTo>
                <a:lnTo>
                  <a:pt x="6699" y="21600"/>
                </a:lnTo>
                <a:lnTo>
                  <a:pt x="4504" y="10800"/>
                </a:lnTo>
                <a:lnTo>
                  <a:pt x="2386" y="10800"/>
                </a:lnTo>
                <a:lnTo>
                  <a:pt x="0" y="0"/>
                </a:lnTo>
                <a:lnTo>
                  <a:pt x="17031" y="0"/>
                </a:lnTo>
                <a:lnTo>
                  <a:pt x="19305" y="10800"/>
                </a:lnTo>
                <a:lnTo>
                  <a:pt x="2147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0" name="曲线"/>
          <p:cNvSpPr/>
          <p:nvPr/>
        </p:nvSpPr>
        <p:spPr>
          <a:xfrm>
            <a:off x="361810" y="2712085"/>
            <a:ext cx="3048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810" y="21600"/>
                </a:moveTo>
                <a:lnTo>
                  <a:pt x="0" y="21600"/>
                </a:lnTo>
                <a:lnTo>
                  <a:pt x="2501" y="0"/>
                </a:lnTo>
                <a:lnTo>
                  <a:pt x="21348" y="0"/>
                </a:lnTo>
                <a:lnTo>
                  <a:pt x="1881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1" name="曲线"/>
          <p:cNvSpPr/>
          <p:nvPr/>
        </p:nvSpPr>
        <p:spPr>
          <a:xfrm>
            <a:off x="2390000" y="2712085"/>
            <a:ext cx="33654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42" y="21600"/>
                </a:moveTo>
                <a:lnTo>
                  <a:pt x="4401" y="21600"/>
                </a:lnTo>
                <a:lnTo>
                  <a:pt x="2216" y="10800"/>
                </a:lnTo>
                <a:lnTo>
                  <a:pt x="0" y="0"/>
                </a:lnTo>
                <a:lnTo>
                  <a:pt x="17149" y="0"/>
                </a:lnTo>
                <a:lnTo>
                  <a:pt x="19406" y="10800"/>
                </a:lnTo>
                <a:lnTo>
                  <a:pt x="2154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2" name="曲线"/>
          <p:cNvSpPr/>
          <p:nvPr/>
        </p:nvSpPr>
        <p:spPr>
          <a:xfrm>
            <a:off x="352399" y="2724785"/>
            <a:ext cx="36194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922" y="21600"/>
                </a:moveTo>
                <a:lnTo>
                  <a:pt x="0" y="21600"/>
                </a:lnTo>
                <a:lnTo>
                  <a:pt x="1750" y="10800"/>
                </a:lnTo>
                <a:lnTo>
                  <a:pt x="3630" y="0"/>
                </a:lnTo>
                <a:lnTo>
                  <a:pt x="21531" y="0"/>
                </a:lnTo>
                <a:lnTo>
                  <a:pt x="19500" y="10800"/>
                </a:lnTo>
                <a:lnTo>
                  <a:pt x="17726" y="10800"/>
                </a:lnTo>
                <a:lnTo>
                  <a:pt x="1592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3" name="曲线"/>
          <p:cNvSpPr/>
          <p:nvPr/>
        </p:nvSpPr>
        <p:spPr>
          <a:xfrm>
            <a:off x="2399830" y="2737485"/>
            <a:ext cx="2984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72" y="21600"/>
                </a:moveTo>
                <a:lnTo>
                  <a:pt x="2187" y="21600"/>
                </a:lnTo>
                <a:lnTo>
                  <a:pt x="0" y="0"/>
                </a:lnTo>
                <a:lnTo>
                  <a:pt x="19375" y="0"/>
                </a:lnTo>
                <a:lnTo>
                  <a:pt x="2157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4" name="曲线"/>
          <p:cNvSpPr/>
          <p:nvPr/>
        </p:nvSpPr>
        <p:spPr>
          <a:xfrm>
            <a:off x="344779" y="2750185"/>
            <a:ext cx="31750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152" y="21600"/>
                </a:moveTo>
                <a:lnTo>
                  <a:pt x="0" y="21600"/>
                </a:lnTo>
                <a:lnTo>
                  <a:pt x="1589" y="10800"/>
                </a:lnTo>
                <a:lnTo>
                  <a:pt x="3317" y="0"/>
                </a:lnTo>
                <a:lnTo>
                  <a:pt x="21547" y="0"/>
                </a:lnTo>
                <a:lnTo>
                  <a:pt x="19750" y="10800"/>
                </a:lnTo>
                <a:lnTo>
                  <a:pt x="1815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5" name="曲线"/>
          <p:cNvSpPr/>
          <p:nvPr/>
        </p:nvSpPr>
        <p:spPr>
          <a:xfrm>
            <a:off x="2405481" y="2750185"/>
            <a:ext cx="34289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36" y="21600"/>
                </a:moveTo>
                <a:lnTo>
                  <a:pt x="5743" y="21600"/>
                </a:lnTo>
                <a:lnTo>
                  <a:pt x="4455" y="14400"/>
                </a:lnTo>
                <a:lnTo>
                  <a:pt x="3144" y="14400"/>
                </a:lnTo>
                <a:lnTo>
                  <a:pt x="1600" y="7199"/>
                </a:lnTo>
                <a:lnTo>
                  <a:pt x="0" y="0"/>
                </a:lnTo>
                <a:lnTo>
                  <a:pt x="16935" y="0"/>
                </a:lnTo>
                <a:lnTo>
                  <a:pt x="18535" y="7199"/>
                </a:lnTo>
                <a:lnTo>
                  <a:pt x="20000" y="14400"/>
                </a:lnTo>
                <a:lnTo>
                  <a:pt x="2133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6" name="曲线"/>
          <p:cNvSpPr/>
          <p:nvPr/>
        </p:nvSpPr>
        <p:spPr>
          <a:xfrm>
            <a:off x="337553" y="2775585"/>
            <a:ext cx="32384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720" y="21600"/>
                </a:moveTo>
                <a:lnTo>
                  <a:pt x="0" y="21600"/>
                </a:lnTo>
                <a:lnTo>
                  <a:pt x="990" y="14400"/>
                </a:lnTo>
                <a:lnTo>
                  <a:pt x="2125" y="7199"/>
                </a:lnTo>
                <a:lnTo>
                  <a:pt x="3404" y="0"/>
                </a:lnTo>
                <a:lnTo>
                  <a:pt x="21227" y="0"/>
                </a:lnTo>
                <a:lnTo>
                  <a:pt x="19863" y="7199"/>
                </a:lnTo>
                <a:lnTo>
                  <a:pt x="18677" y="14400"/>
                </a:lnTo>
                <a:lnTo>
                  <a:pt x="17669" y="14400"/>
                </a:lnTo>
                <a:lnTo>
                  <a:pt x="1672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7" name="曲线"/>
          <p:cNvSpPr/>
          <p:nvPr/>
        </p:nvSpPr>
        <p:spPr>
          <a:xfrm>
            <a:off x="2414536" y="2788285"/>
            <a:ext cx="29845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3456" y="21600"/>
                </a:lnTo>
                <a:lnTo>
                  <a:pt x="2426" y="10800"/>
                </a:lnTo>
                <a:lnTo>
                  <a:pt x="1332" y="10800"/>
                </a:lnTo>
                <a:lnTo>
                  <a:pt x="0" y="0"/>
                </a:lnTo>
                <a:lnTo>
                  <a:pt x="19339" y="0"/>
                </a:lnTo>
                <a:lnTo>
                  <a:pt x="20561" y="108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8" name="曲线"/>
          <p:cNvSpPr/>
          <p:nvPr/>
        </p:nvSpPr>
        <p:spPr>
          <a:xfrm>
            <a:off x="348074" y="2813685"/>
            <a:ext cx="0" cy="307339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9171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99" name="曲线"/>
          <p:cNvSpPr/>
          <p:nvPr/>
        </p:nvSpPr>
        <p:spPr>
          <a:xfrm>
            <a:off x="2433888" y="2813685"/>
            <a:ext cx="0" cy="304800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9229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0" name="曲线"/>
          <p:cNvSpPr/>
          <p:nvPr/>
        </p:nvSpPr>
        <p:spPr>
          <a:xfrm>
            <a:off x="2419273" y="5861684"/>
            <a:ext cx="29209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496" y="21600"/>
                </a:moveTo>
                <a:lnTo>
                  <a:pt x="0" y="21600"/>
                </a:lnTo>
                <a:lnTo>
                  <a:pt x="891" y="14399"/>
                </a:lnTo>
                <a:lnTo>
                  <a:pt x="1577" y="14399"/>
                </a:lnTo>
                <a:lnTo>
                  <a:pt x="2159" y="7200"/>
                </a:lnTo>
                <a:lnTo>
                  <a:pt x="2554" y="0"/>
                </a:lnTo>
                <a:lnTo>
                  <a:pt x="21318" y="0"/>
                </a:lnTo>
                <a:lnTo>
                  <a:pt x="20867" y="7200"/>
                </a:lnTo>
                <a:lnTo>
                  <a:pt x="20266" y="14399"/>
                </a:lnTo>
                <a:lnTo>
                  <a:pt x="1949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1" name="曲线"/>
          <p:cNvSpPr/>
          <p:nvPr/>
        </p:nvSpPr>
        <p:spPr>
          <a:xfrm>
            <a:off x="336257" y="5887084"/>
            <a:ext cx="31750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185" y="21600"/>
                </a:moveTo>
                <a:lnTo>
                  <a:pt x="3006" y="21600"/>
                </a:lnTo>
                <a:lnTo>
                  <a:pt x="1857" y="14399"/>
                </a:lnTo>
                <a:lnTo>
                  <a:pt x="881" y="7200"/>
                </a:lnTo>
                <a:lnTo>
                  <a:pt x="0" y="0"/>
                </a:lnTo>
                <a:lnTo>
                  <a:pt x="17141" y="0"/>
                </a:lnTo>
                <a:lnTo>
                  <a:pt x="17962" y="7200"/>
                </a:lnTo>
                <a:lnTo>
                  <a:pt x="18903" y="14399"/>
                </a:lnTo>
                <a:lnTo>
                  <a:pt x="19931" y="14399"/>
                </a:lnTo>
                <a:lnTo>
                  <a:pt x="2118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2" name="曲线"/>
          <p:cNvSpPr/>
          <p:nvPr/>
        </p:nvSpPr>
        <p:spPr>
          <a:xfrm>
            <a:off x="2414536" y="5899784"/>
            <a:ext cx="29845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293" y="21600"/>
                </a:moveTo>
                <a:lnTo>
                  <a:pt x="0" y="21600"/>
                </a:lnTo>
                <a:lnTo>
                  <a:pt x="1332" y="10800"/>
                </a:lnTo>
                <a:lnTo>
                  <a:pt x="2426" y="10800"/>
                </a:lnTo>
                <a:lnTo>
                  <a:pt x="3456" y="0"/>
                </a:lnTo>
                <a:lnTo>
                  <a:pt x="21600" y="0"/>
                </a:lnTo>
                <a:lnTo>
                  <a:pt x="20525" y="10800"/>
                </a:lnTo>
                <a:lnTo>
                  <a:pt x="19293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3" name="曲线"/>
          <p:cNvSpPr/>
          <p:nvPr/>
        </p:nvSpPr>
        <p:spPr>
          <a:xfrm>
            <a:off x="342582" y="5925184"/>
            <a:ext cx="31750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06" y="21600"/>
                </a:moveTo>
                <a:lnTo>
                  <a:pt x="3023" y="21600"/>
                </a:lnTo>
                <a:lnTo>
                  <a:pt x="1442" y="10800"/>
                </a:lnTo>
                <a:lnTo>
                  <a:pt x="0" y="0"/>
                </a:lnTo>
                <a:lnTo>
                  <a:pt x="18178" y="0"/>
                </a:lnTo>
                <a:lnTo>
                  <a:pt x="19707" y="10800"/>
                </a:lnTo>
                <a:lnTo>
                  <a:pt x="2130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4" name="曲线"/>
          <p:cNvSpPr/>
          <p:nvPr/>
        </p:nvSpPr>
        <p:spPr>
          <a:xfrm>
            <a:off x="2408021" y="5925184"/>
            <a:ext cx="31749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229" y="21600"/>
                </a:moveTo>
                <a:lnTo>
                  <a:pt x="0" y="21600"/>
                </a:lnTo>
                <a:lnTo>
                  <a:pt x="1667" y="10800"/>
                </a:lnTo>
                <a:lnTo>
                  <a:pt x="3136" y="0"/>
                </a:lnTo>
                <a:lnTo>
                  <a:pt x="21262" y="0"/>
                </a:lnTo>
                <a:lnTo>
                  <a:pt x="19819" y="10800"/>
                </a:lnTo>
                <a:lnTo>
                  <a:pt x="1822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5" name="曲线"/>
          <p:cNvSpPr/>
          <p:nvPr/>
        </p:nvSpPr>
        <p:spPr>
          <a:xfrm>
            <a:off x="349567" y="5950584"/>
            <a:ext cx="33020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84" y="21600"/>
                </a:moveTo>
                <a:lnTo>
                  <a:pt x="3771" y="21600"/>
                </a:lnTo>
                <a:lnTo>
                  <a:pt x="1785" y="10800"/>
                </a:lnTo>
                <a:lnTo>
                  <a:pt x="0" y="0"/>
                </a:lnTo>
                <a:lnTo>
                  <a:pt x="17520" y="0"/>
                </a:lnTo>
                <a:lnTo>
                  <a:pt x="19373" y="10800"/>
                </a:lnTo>
                <a:lnTo>
                  <a:pt x="2128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6" name="曲线"/>
          <p:cNvSpPr/>
          <p:nvPr/>
        </p:nvSpPr>
        <p:spPr>
          <a:xfrm>
            <a:off x="2399830" y="5950584"/>
            <a:ext cx="33020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512" y="21600"/>
                </a:moveTo>
                <a:lnTo>
                  <a:pt x="0" y="21600"/>
                </a:lnTo>
                <a:lnTo>
                  <a:pt x="1976" y="10800"/>
                </a:lnTo>
                <a:lnTo>
                  <a:pt x="3763" y="0"/>
                </a:lnTo>
                <a:lnTo>
                  <a:pt x="21226" y="0"/>
                </a:lnTo>
                <a:lnTo>
                  <a:pt x="19432" y="10800"/>
                </a:lnTo>
                <a:lnTo>
                  <a:pt x="1751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7" name="曲线"/>
          <p:cNvSpPr/>
          <p:nvPr/>
        </p:nvSpPr>
        <p:spPr>
          <a:xfrm>
            <a:off x="358368" y="5975984"/>
            <a:ext cx="37464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39" y="21600"/>
                </a:moveTo>
                <a:lnTo>
                  <a:pt x="3946" y="21600"/>
                </a:lnTo>
                <a:lnTo>
                  <a:pt x="1918" y="10800"/>
                </a:lnTo>
                <a:lnTo>
                  <a:pt x="0" y="0"/>
                </a:lnTo>
                <a:lnTo>
                  <a:pt x="15398" y="0"/>
                </a:lnTo>
                <a:lnTo>
                  <a:pt x="17360" y="10800"/>
                </a:lnTo>
                <a:lnTo>
                  <a:pt x="19271" y="10800"/>
                </a:lnTo>
                <a:lnTo>
                  <a:pt x="2143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8" name="曲线"/>
          <p:cNvSpPr/>
          <p:nvPr/>
        </p:nvSpPr>
        <p:spPr>
          <a:xfrm>
            <a:off x="2386380" y="5975984"/>
            <a:ext cx="37465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419" y="21600"/>
                </a:moveTo>
                <a:lnTo>
                  <a:pt x="0" y="21600"/>
                </a:lnTo>
                <a:lnTo>
                  <a:pt x="2167" y="10800"/>
                </a:lnTo>
                <a:lnTo>
                  <a:pt x="4078" y="10800"/>
                </a:lnTo>
                <a:lnTo>
                  <a:pt x="6040" y="0"/>
                </a:lnTo>
                <a:lnTo>
                  <a:pt x="21373" y="0"/>
                </a:lnTo>
                <a:lnTo>
                  <a:pt x="19454" y="10800"/>
                </a:lnTo>
                <a:lnTo>
                  <a:pt x="1741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09" name="曲线"/>
          <p:cNvSpPr/>
          <p:nvPr/>
        </p:nvSpPr>
        <p:spPr>
          <a:xfrm>
            <a:off x="368909" y="6001384"/>
            <a:ext cx="3492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69" y="21600"/>
                </a:moveTo>
                <a:lnTo>
                  <a:pt x="2410" y="21600"/>
                </a:lnTo>
                <a:lnTo>
                  <a:pt x="0" y="0"/>
                </a:lnTo>
                <a:lnTo>
                  <a:pt x="18732" y="0"/>
                </a:lnTo>
                <a:lnTo>
                  <a:pt x="2126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0" name="曲线"/>
          <p:cNvSpPr/>
          <p:nvPr/>
        </p:nvSpPr>
        <p:spPr>
          <a:xfrm>
            <a:off x="2378633" y="6001384"/>
            <a:ext cx="3428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119" y="21600"/>
                </a:moveTo>
                <a:lnTo>
                  <a:pt x="0" y="21600"/>
                </a:lnTo>
                <a:lnTo>
                  <a:pt x="2583" y="0"/>
                </a:lnTo>
                <a:lnTo>
                  <a:pt x="21576" y="0"/>
                </a:lnTo>
                <a:lnTo>
                  <a:pt x="1911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1" name="曲线"/>
          <p:cNvSpPr/>
          <p:nvPr/>
        </p:nvSpPr>
        <p:spPr>
          <a:xfrm>
            <a:off x="376885" y="6014084"/>
            <a:ext cx="39370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51" y="21600"/>
                </a:moveTo>
                <a:lnTo>
                  <a:pt x="4765" y="21600"/>
                </a:lnTo>
                <a:lnTo>
                  <a:pt x="2333" y="10800"/>
                </a:lnTo>
                <a:lnTo>
                  <a:pt x="0" y="0"/>
                </a:lnTo>
                <a:lnTo>
                  <a:pt x="14408" y="0"/>
                </a:lnTo>
                <a:lnTo>
                  <a:pt x="16757" y="10800"/>
                </a:lnTo>
                <a:lnTo>
                  <a:pt x="19021" y="10800"/>
                </a:lnTo>
                <a:lnTo>
                  <a:pt x="21551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2" name="曲线"/>
          <p:cNvSpPr/>
          <p:nvPr/>
        </p:nvSpPr>
        <p:spPr>
          <a:xfrm>
            <a:off x="2365768" y="6014084"/>
            <a:ext cx="39369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701" y="21600"/>
                </a:moveTo>
                <a:lnTo>
                  <a:pt x="0" y="21600"/>
                </a:lnTo>
                <a:lnTo>
                  <a:pt x="2529" y="10800"/>
                </a:lnTo>
                <a:lnTo>
                  <a:pt x="4793" y="10800"/>
                </a:lnTo>
                <a:lnTo>
                  <a:pt x="7141" y="0"/>
                </a:lnTo>
                <a:lnTo>
                  <a:pt x="21474" y="0"/>
                </a:lnTo>
                <a:lnTo>
                  <a:pt x="19133" y="10800"/>
                </a:lnTo>
                <a:lnTo>
                  <a:pt x="16701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3" name="曲线"/>
          <p:cNvSpPr/>
          <p:nvPr/>
        </p:nvSpPr>
        <p:spPr>
          <a:xfrm>
            <a:off x="390169" y="6039484"/>
            <a:ext cx="3556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76" y="21600"/>
                </a:moveTo>
                <a:lnTo>
                  <a:pt x="2907" y="21600"/>
                </a:lnTo>
                <a:lnTo>
                  <a:pt x="0" y="0"/>
                </a:lnTo>
                <a:lnTo>
                  <a:pt x="18483" y="0"/>
                </a:lnTo>
                <a:lnTo>
                  <a:pt x="2147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4" name="曲线"/>
          <p:cNvSpPr/>
          <p:nvPr/>
        </p:nvSpPr>
        <p:spPr>
          <a:xfrm>
            <a:off x="2356408" y="6039484"/>
            <a:ext cx="3555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67" y="21600"/>
                </a:moveTo>
                <a:lnTo>
                  <a:pt x="0" y="21600"/>
                </a:lnTo>
                <a:lnTo>
                  <a:pt x="2992" y="0"/>
                </a:lnTo>
                <a:lnTo>
                  <a:pt x="21375" y="0"/>
                </a:lnTo>
                <a:lnTo>
                  <a:pt x="1846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5" name="曲线"/>
          <p:cNvSpPr/>
          <p:nvPr/>
        </p:nvSpPr>
        <p:spPr>
          <a:xfrm>
            <a:off x="399897" y="6052184"/>
            <a:ext cx="3619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43" y="21600"/>
                </a:moveTo>
                <a:lnTo>
                  <a:pt x="3054" y="21600"/>
                </a:lnTo>
                <a:lnTo>
                  <a:pt x="0" y="0"/>
                </a:lnTo>
                <a:lnTo>
                  <a:pt x="18113" y="0"/>
                </a:lnTo>
                <a:lnTo>
                  <a:pt x="21243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6" name="曲线"/>
          <p:cNvSpPr/>
          <p:nvPr/>
        </p:nvSpPr>
        <p:spPr>
          <a:xfrm>
            <a:off x="2346439" y="6052184"/>
            <a:ext cx="3555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06" y="21600"/>
                </a:moveTo>
                <a:lnTo>
                  <a:pt x="0" y="21600"/>
                </a:lnTo>
                <a:lnTo>
                  <a:pt x="3185" y="0"/>
                </a:lnTo>
                <a:lnTo>
                  <a:pt x="21514" y="0"/>
                </a:lnTo>
                <a:lnTo>
                  <a:pt x="1840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7" name="曲线"/>
          <p:cNvSpPr/>
          <p:nvPr/>
        </p:nvSpPr>
        <p:spPr>
          <a:xfrm>
            <a:off x="410286" y="6064884"/>
            <a:ext cx="3619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49" y="21600"/>
                </a:moveTo>
                <a:lnTo>
                  <a:pt x="3243" y="21600"/>
                </a:lnTo>
                <a:lnTo>
                  <a:pt x="0" y="0"/>
                </a:lnTo>
                <a:lnTo>
                  <a:pt x="18037" y="0"/>
                </a:lnTo>
                <a:lnTo>
                  <a:pt x="2134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8" name="曲线"/>
          <p:cNvSpPr/>
          <p:nvPr/>
        </p:nvSpPr>
        <p:spPr>
          <a:xfrm>
            <a:off x="2335872" y="6064884"/>
            <a:ext cx="3619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992" y="21600"/>
                </a:moveTo>
                <a:lnTo>
                  <a:pt x="0" y="21600"/>
                </a:lnTo>
                <a:lnTo>
                  <a:pt x="3311" y="0"/>
                </a:lnTo>
                <a:lnTo>
                  <a:pt x="21236" y="0"/>
                </a:lnTo>
                <a:lnTo>
                  <a:pt x="1799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19" name="曲线"/>
          <p:cNvSpPr/>
          <p:nvPr/>
        </p:nvSpPr>
        <p:spPr>
          <a:xfrm>
            <a:off x="421309" y="6077584"/>
            <a:ext cx="3619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02" y="21600"/>
                </a:moveTo>
                <a:lnTo>
                  <a:pt x="3433" y="21600"/>
                </a:lnTo>
                <a:lnTo>
                  <a:pt x="0" y="0"/>
                </a:lnTo>
                <a:lnTo>
                  <a:pt x="17923" y="0"/>
                </a:lnTo>
                <a:lnTo>
                  <a:pt x="2140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0" name="曲线"/>
          <p:cNvSpPr/>
          <p:nvPr/>
        </p:nvSpPr>
        <p:spPr>
          <a:xfrm>
            <a:off x="2324760" y="6077584"/>
            <a:ext cx="3619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848" y="21600"/>
                </a:moveTo>
                <a:lnTo>
                  <a:pt x="0" y="21600"/>
                </a:lnTo>
                <a:lnTo>
                  <a:pt x="3478" y="0"/>
                </a:lnTo>
                <a:lnTo>
                  <a:pt x="21281" y="0"/>
                </a:lnTo>
                <a:lnTo>
                  <a:pt x="17848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1" name="曲线"/>
          <p:cNvSpPr/>
          <p:nvPr/>
        </p:nvSpPr>
        <p:spPr>
          <a:xfrm>
            <a:off x="432955" y="6090284"/>
            <a:ext cx="4190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3115" y="21600"/>
                </a:lnTo>
                <a:lnTo>
                  <a:pt x="0" y="0"/>
                </a:lnTo>
                <a:lnTo>
                  <a:pt x="1837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2" name="曲线"/>
          <p:cNvSpPr/>
          <p:nvPr/>
        </p:nvSpPr>
        <p:spPr>
          <a:xfrm>
            <a:off x="2307069" y="6090284"/>
            <a:ext cx="4191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372" y="21600"/>
                </a:moveTo>
                <a:lnTo>
                  <a:pt x="0" y="21600"/>
                </a:lnTo>
                <a:lnTo>
                  <a:pt x="3220" y="0"/>
                </a:lnTo>
                <a:lnTo>
                  <a:pt x="21488" y="0"/>
                </a:lnTo>
                <a:lnTo>
                  <a:pt x="1837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3" name="曲线"/>
          <p:cNvSpPr/>
          <p:nvPr/>
        </p:nvSpPr>
        <p:spPr>
          <a:xfrm>
            <a:off x="445198" y="6102984"/>
            <a:ext cx="4254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80" y="21600"/>
                </a:moveTo>
                <a:lnTo>
                  <a:pt x="3217" y="21600"/>
                </a:lnTo>
                <a:lnTo>
                  <a:pt x="0" y="0"/>
                </a:lnTo>
                <a:lnTo>
                  <a:pt x="18073" y="0"/>
                </a:lnTo>
                <a:lnTo>
                  <a:pt x="2138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4" name="曲线"/>
          <p:cNvSpPr/>
          <p:nvPr/>
        </p:nvSpPr>
        <p:spPr>
          <a:xfrm>
            <a:off x="2294623" y="6102984"/>
            <a:ext cx="4191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320" y="21600"/>
                </a:moveTo>
                <a:lnTo>
                  <a:pt x="0" y="21600"/>
                </a:lnTo>
                <a:lnTo>
                  <a:pt x="3357" y="0"/>
                </a:lnTo>
                <a:lnTo>
                  <a:pt x="21593" y="0"/>
                </a:lnTo>
                <a:lnTo>
                  <a:pt x="1832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5" name="曲线"/>
          <p:cNvSpPr/>
          <p:nvPr/>
        </p:nvSpPr>
        <p:spPr>
          <a:xfrm>
            <a:off x="458011" y="6115683"/>
            <a:ext cx="4889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2" y="21600"/>
                </a:moveTo>
                <a:lnTo>
                  <a:pt x="2922" y="21600"/>
                </a:lnTo>
                <a:lnTo>
                  <a:pt x="0" y="0"/>
                </a:lnTo>
                <a:lnTo>
                  <a:pt x="18542" y="0"/>
                </a:lnTo>
                <a:lnTo>
                  <a:pt x="2158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6" name="曲线"/>
          <p:cNvSpPr/>
          <p:nvPr/>
        </p:nvSpPr>
        <p:spPr>
          <a:xfrm>
            <a:off x="2275065" y="6115683"/>
            <a:ext cx="4889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559" y="21600"/>
                </a:moveTo>
                <a:lnTo>
                  <a:pt x="0" y="21600"/>
                </a:lnTo>
                <a:lnTo>
                  <a:pt x="3040" y="0"/>
                </a:lnTo>
                <a:lnTo>
                  <a:pt x="21482" y="0"/>
                </a:lnTo>
                <a:lnTo>
                  <a:pt x="1855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7" name="曲线"/>
          <p:cNvSpPr/>
          <p:nvPr/>
        </p:nvSpPr>
        <p:spPr>
          <a:xfrm>
            <a:off x="471372" y="6128384"/>
            <a:ext cx="5651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39" y="21600"/>
                </a:moveTo>
                <a:lnTo>
                  <a:pt x="2630" y="21600"/>
                </a:lnTo>
                <a:lnTo>
                  <a:pt x="0" y="0"/>
                </a:lnTo>
                <a:lnTo>
                  <a:pt x="18672" y="0"/>
                </a:lnTo>
                <a:lnTo>
                  <a:pt x="2143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8" name="曲线"/>
          <p:cNvSpPr/>
          <p:nvPr/>
        </p:nvSpPr>
        <p:spPr>
          <a:xfrm>
            <a:off x="2254465" y="6128384"/>
            <a:ext cx="5588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929" y="21600"/>
                </a:moveTo>
                <a:lnTo>
                  <a:pt x="0" y="21600"/>
                </a:lnTo>
                <a:lnTo>
                  <a:pt x="2797" y="0"/>
                </a:lnTo>
                <a:lnTo>
                  <a:pt x="21589" y="0"/>
                </a:lnTo>
                <a:lnTo>
                  <a:pt x="1892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29" name="曲线"/>
          <p:cNvSpPr/>
          <p:nvPr/>
        </p:nvSpPr>
        <p:spPr>
          <a:xfrm>
            <a:off x="492404" y="6141084"/>
            <a:ext cx="5715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98" y="21598"/>
                </a:moveTo>
                <a:lnTo>
                  <a:pt x="2745" y="21598"/>
                </a:lnTo>
                <a:lnTo>
                  <a:pt x="0" y="0"/>
                </a:lnTo>
                <a:lnTo>
                  <a:pt x="18542" y="0"/>
                </a:lnTo>
                <a:lnTo>
                  <a:pt x="21398" y="21598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0" name="曲线"/>
          <p:cNvSpPr/>
          <p:nvPr/>
        </p:nvSpPr>
        <p:spPr>
          <a:xfrm>
            <a:off x="2232914" y="6141084"/>
            <a:ext cx="5651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765" y="21598"/>
                </a:moveTo>
                <a:lnTo>
                  <a:pt x="0" y="21598"/>
                </a:lnTo>
                <a:lnTo>
                  <a:pt x="2887" y="0"/>
                </a:lnTo>
                <a:lnTo>
                  <a:pt x="21541" y="0"/>
                </a:lnTo>
                <a:lnTo>
                  <a:pt x="18765" y="21598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1" name="曲线"/>
          <p:cNvSpPr/>
          <p:nvPr/>
        </p:nvSpPr>
        <p:spPr>
          <a:xfrm>
            <a:off x="507046" y="6153784"/>
            <a:ext cx="7239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08" y="21600"/>
                </a:moveTo>
                <a:lnTo>
                  <a:pt x="2235" y="21600"/>
                </a:lnTo>
                <a:lnTo>
                  <a:pt x="0" y="0"/>
                </a:lnTo>
                <a:lnTo>
                  <a:pt x="19136" y="0"/>
                </a:lnTo>
                <a:lnTo>
                  <a:pt x="21508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2" name="曲线"/>
          <p:cNvSpPr/>
          <p:nvPr/>
        </p:nvSpPr>
        <p:spPr>
          <a:xfrm>
            <a:off x="2202802" y="6153784"/>
            <a:ext cx="7238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193" y="21600"/>
                </a:moveTo>
                <a:lnTo>
                  <a:pt x="0" y="21600"/>
                </a:lnTo>
                <a:lnTo>
                  <a:pt x="2372" y="0"/>
                </a:lnTo>
                <a:lnTo>
                  <a:pt x="21433" y="0"/>
                </a:lnTo>
                <a:lnTo>
                  <a:pt x="19193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3" name="曲线"/>
          <p:cNvSpPr/>
          <p:nvPr/>
        </p:nvSpPr>
        <p:spPr>
          <a:xfrm>
            <a:off x="537718" y="6166484"/>
            <a:ext cx="8127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9" y="21600"/>
                </a:moveTo>
                <a:lnTo>
                  <a:pt x="2112" y="21600"/>
                </a:lnTo>
                <a:lnTo>
                  <a:pt x="0" y="0"/>
                </a:lnTo>
                <a:lnTo>
                  <a:pt x="19301" y="0"/>
                </a:lnTo>
                <a:lnTo>
                  <a:pt x="2152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4" name="曲线"/>
          <p:cNvSpPr/>
          <p:nvPr/>
        </p:nvSpPr>
        <p:spPr>
          <a:xfrm>
            <a:off x="2163203" y="6172834"/>
            <a:ext cx="889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5" name="曲线"/>
          <p:cNvSpPr/>
          <p:nvPr/>
        </p:nvSpPr>
        <p:spPr>
          <a:xfrm>
            <a:off x="561860" y="6185534"/>
            <a:ext cx="165798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6" name="曲线"/>
          <p:cNvSpPr/>
          <p:nvPr/>
        </p:nvSpPr>
        <p:spPr>
          <a:xfrm>
            <a:off x="604012" y="6198234"/>
            <a:ext cx="157416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7" name="曲线"/>
          <p:cNvSpPr/>
          <p:nvPr/>
        </p:nvSpPr>
        <p:spPr>
          <a:xfrm>
            <a:off x="2643504" y="2524124"/>
            <a:ext cx="6920865" cy="368045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681" y="21600"/>
                </a:moveTo>
                <a:lnTo>
                  <a:pt x="1912" y="21600"/>
                </a:lnTo>
                <a:lnTo>
                  <a:pt x="1762" y="21589"/>
                </a:lnTo>
                <a:lnTo>
                  <a:pt x="1616" y="21557"/>
                </a:lnTo>
                <a:lnTo>
                  <a:pt x="1473" y="21504"/>
                </a:lnTo>
                <a:lnTo>
                  <a:pt x="1334" y="21433"/>
                </a:lnTo>
                <a:lnTo>
                  <a:pt x="1199" y="21342"/>
                </a:lnTo>
                <a:lnTo>
                  <a:pt x="1070" y="21233"/>
                </a:lnTo>
                <a:lnTo>
                  <a:pt x="946" y="21108"/>
                </a:lnTo>
                <a:lnTo>
                  <a:pt x="827" y="20966"/>
                </a:lnTo>
                <a:lnTo>
                  <a:pt x="715" y="20808"/>
                </a:lnTo>
                <a:lnTo>
                  <a:pt x="609" y="20636"/>
                </a:lnTo>
                <a:lnTo>
                  <a:pt x="510" y="20450"/>
                </a:lnTo>
                <a:lnTo>
                  <a:pt x="418" y="20250"/>
                </a:lnTo>
                <a:lnTo>
                  <a:pt x="335" y="20038"/>
                </a:lnTo>
                <a:lnTo>
                  <a:pt x="259" y="19815"/>
                </a:lnTo>
                <a:lnTo>
                  <a:pt x="193" y="19581"/>
                </a:lnTo>
                <a:lnTo>
                  <a:pt x="135" y="19337"/>
                </a:lnTo>
                <a:lnTo>
                  <a:pt x="87" y="19084"/>
                </a:lnTo>
                <a:lnTo>
                  <a:pt x="49" y="18822"/>
                </a:lnTo>
                <a:lnTo>
                  <a:pt x="22" y="18553"/>
                </a:lnTo>
                <a:lnTo>
                  <a:pt x="5" y="18277"/>
                </a:lnTo>
                <a:lnTo>
                  <a:pt x="0" y="17995"/>
                </a:lnTo>
                <a:lnTo>
                  <a:pt x="0" y="3604"/>
                </a:lnTo>
                <a:lnTo>
                  <a:pt x="5" y="3322"/>
                </a:lnTo>
                <a:lnTo>
                  <a:pt x="22" y="3046"/>
                </a:lnTo>
                <a:lnTo>
                  <a:pt x="49" y="2777"/>
                </a:lnTo>
                <a:lnTo>
                  <a:pt x="87" y="2515"/>
                </a:lnTo>
                <a:lnTo>
                  <a:pt x="135" y="2262"/>
                </a:lnTo>
                <a:lnTo>
                  <a:pt x="193" y="2018"/>
                </a:lnTo>
                <a:lnTo>
                  <a:pt x="259" y="1784"/>
                </a:lnTo>
                <a:lnTo>
                  <a:pt x="335" y="1560"/>
                </a:lnTo>
                <a:lnTo>
                  <a:pt x="418" y="1349"/>
                </a:lnTo>
                <a:lnTo>
                  <a:pt x="510" y="1149"/>
                </a:lnTo>
                <a:lnTo>
                  <a:pt x="609" y="963"/>
                </a:lnTo>
                <a:lnTo>
                  <a:pt x="715" y="791"/>
                </a:lnTo>
                <a:lnTo>
                  <a:pt x="827" y="633"/>
                </a:lnTo>
                <a:lnTo>
                  <a:pt x="946" y="491"/>
                </a:lnTo>
                <a:lnTo>
                  <a:pt x="1070" y="366"/>
                </a:lnTo>
                <a:lnTo>
                  <a:pt x="1199" y="257"/>
                </a:lnTo>
                <a:lnTo>
                  <a:pt x="1334" y="166"/>
                </a:lnTo>
                <a:lnTo>
                  <a:pt x="1473" y="95"/>
                </a:lnTo>
                <a:lnTo>
                  <a:pt x="1616" y="42"/>
                </a:lnTo>
                <a:lnTo>
                  <a:pt x="1762" y="10"/>
                </a:lnTo>
                <a:lnTo>
                  <a:pt x="1912" y="0"/>
                </a:lnTo>
                <a:lnTo>
                  <a:pt x="19681" y="0"/>
                </a:lnTo>
                <a:lnTo>
                  <a:pt x="19831" y="10"/>
                </a:lnTo>
                <a:lnTo>
                  <a:pt x="19978" y="42"/>
                </a:lnTo>
                <a:lnTo>
                  <a:pt x="20121" y="95"/>
                </a:lnTo>
                <a:lnTo>
                  <a:pt x="20260" y="166"/>
                </a:lnTo>
                <a:lnTo>
                  <a:pt x="20395" y="257"/>
                </a:lnTo>
                <a:lnTo>
                  <a:pt x="20524" y="366"/>
                </a:lnTo>
                <a:lnTo>
                  <a:pt x="20649" y="491"/>
                </a:lnTo>
                <a:lnTo>
                  <a:pt x="20768" y="633"/>
                </a:lnTo>
                <a:lnTo>
                  <a:pt x="20880" y="791"/>
                </a:lnTo>
                <a:lnTo>
                  <a:pt x="20986" y="963"/>
                </a:lnTo>
                <a:lnTo>
                  <a:pt x="21085" y="1149"/>
                </a:lnTo>
                <a:lnTo>
                  <a:pt x="21177" y="1349"/>
                </a:lnTo>
                <a:lnTo>
                  <a:pt x="21261" y="1560"/>
                </a:lnTo>
                <a:lnTo>
                  <a:pt x="21336" y="1784"/>
                </a:lnTo>
                <a:lnTo>
                  <a:pt x="21403" y="2018"/>
                </a:lnTo>
                <a:lnTo>
                  <a:pt x="21461" y="2262"/>
                </a:lnTo>
                <a:lnTo>
                  <a:pt x="21509" y="2515"/>
                </a:lnTo>
                <a:lnTo>
                  <a:pt x="21547" y="2777"/>
                </a:lnTo>
                <a:lnTo>
                  <a:pt x="21575" y="3046"/>
                </a:lnTo>
                <a:lnTo>
                  <a:pt x="21592" y="3322"/>
                </a:lnTo>
                <a:lnTo>
                  <a:pt x="21598" y="3604"/>
                </a:lnTo>
                <a:lnTo>
                  <a:pt x="21598" y="17995"/>
                </a:lnTo>
                <a:lnTo>
                  <a:pt x="21592" y="18277"/>
                </a:lnTo>
                <a:lnTo>
                  <a:pt x="21575" y="18553"/>
                </a:lnTo>
                <a:lnTo>
                  <a:pt x="21547" y="18822"/>
                </a:lnTo>
                <a:lnTo>
                  <a:pt x="21509" y="19084"/>
                </a:lnTo>
                <a:lnTo>
                  <a:pt x="21461" y="19337"/>
                </a:lnTo>
                <a:lnTo>
                  <a:pt x="21403" y="19581"/>
                </a:lnTo>
                <a:lnTo>
                  <a:pt x="21336" y="19815"/>
                </a:lnTo>
                <a:lnTo>
                  <a:pt x="21261" y="20038"/>
                </a:lnTo>
                <a:lnTo>
                  <a:pt x="21177" y="20250"/>
                </a:lnTo>
                <a:lnTo>
                  <a:pt x="21085" y="20450"/>
                </a:lnTo>
                <a:lnTo>
                  <a:pt x="20986" y="20636"/>
                </a:lnTo>
                <a:lnTo>
                  <a:pt x="20880" y="20808"/>
                </a:lnTo>
                <a:lnTo>
                  <a:pt x="20768" y="20966"/>
                </a:lnTo>
                <a:lnTo>
                  <a:pt x="20649" y="21108"/>
                </a:lnTo>
                <a:lnTo>
                  <a:pt x="20524" y="21233"/>
                </a:lnTo>
                <a:lnTo>
                  <a:pt x="20395" y="21342"/>
                </a:lnTo>
                <a:lnTo>
                  <a:pt x="20260" y="21433"/>
                </a:lnTo>
                <a:lnTo>
                  <a:pt x="20121" y="21504"/>
                </a:lnTo>
                <a:lnTo>
                  <a:pt x="19978" y="21557"/>
                </a:lnTo>
                <a:lnTo>
                  <a:pt x="19831" y="21589"/>
                </a:lnTo>
                <a:lnTo>
                  <a:pt x="19681" y="21600"/>
                </a:lnTo>
                <a:close/>
              </a:path>
            </a:pathLst>
          </a:custGeom>
          <a:solidFill>
            <a:srgbClr val="D7E2F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8" name="曲线"/>
          <p:cNvSpPr/>
          <p:nvPr/>
        </p:nvSpPr>
        <p:spPr>
          <a:xfrm>
            <a:off x="3115691" y="2515235"/>
            <a:ext cx="596201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39" name="曲线"/>
          <p:cNvSpPr/>
          <p:nvPr/>
        </p:nvSpPr>
        <p:spPr>
          <a:xfrm>
            <a:off x="3070898" y="2527935"/>
            <a:ext cx="606678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0" name="曲线"/>
          <p:cNvSpPr/>
          <p:nvPr/>
        </p:nvSpPr>
        <p:spPr>
          <a:xfrm>
            <a:off x="3027489" y="2540635"/>
            <a:ext cx="10858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1" name="曲线"/>
          <p:cNvSpPr/>
          <p:nvPr/>
        </p:nvSpPr>
        <p:spPr>
          <a:xfrm>
            <a:off x="9071876" y="2540635"/>
            <a:ext cx="10922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2" name="曲线"/>
          <p:cNvSpPr/>
          <p:nvPr/>
        </p:nvSpPr>
        <p:spPr>
          <a:xfrm>
            <a:off x="2999397" y="2553335"/>
            <a:ext cx="9334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3" name="曲线"/>
          <p:cNvSpPr/>
          <p:nvPr/>
        </p:nvSpPr>
        <p:spPr>
          <a:xfrm>
            <a:off x="9115259" y="2553335"/>
            <a:ext cx="9398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4" name="曲线"/>
          <p:cNvSpPr/>
          <p:nvPr/>
        </p:nvSpPr>
        <p:spPr>
          <a:xfrm>
            <a:off x="2972015" y="2559685"/>
            <a:ext cx="78739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694" y="21600"/>
                </a:moveTo>
                <a:lnTo>
                  <a:pt x="0" y="21600"/>
                </a:lnTo>
                <a:lnTo>
                  <a:pt x="3727" y="0"/>
                </a:lnTo>
                <a:lnTo>
                  <a:pt x="21537" y="0"/>
                </a:lnTo>
                <a:lnTo>
                  <a:pt x="1769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5" name="曲线"/>
          <p:cNvSpPr/>
          <p:nvPr/>
        </p:nvSpPr>
        <p:spPr>
          <a:xfrm>
            <a:off x="9157348" y="2559685"/>
            <a:ext cx="7937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40" y="21600"/>
                </a:moveTo>
                <a:lnTo>
                  <a:pt x="3812" y="21600"/>
                </a:lnTo>
                <a:lnTo>
                  <a:pt x="0" y="0"/>
                </a:lnTo>
                <a:lnTo>
                  <a:pt x="17742" y="0"/>
                </a:lnTo>
                <a:lnTo>
                  <a:pt x="2144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6" name="曲线"/>
          <p:cNvSpPr/>
          <p:nvPr/>
        </p:nvSpPr>
        <p:spPr>
          <a:xfrm>
            <a:off x="2932379" y="2585085"/>
            <a:ext cx="9144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7" name="曲线"/>
          <p:cNvSpPr/>
          <p:nvPr/>
        </p:nvSpPr>
        <p:spPr>
          <a:xfrm>
            <a:off x="9184626" y="2572385"/>
            <a:ext cx="91440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4" y="21600"/>
                </a:moveTo>
                <a:lnTo>
                  <a:pt x="9431" y="21600"/>
                </a:lnTo>
                <a:lnTo>
                  <a:pt x="6284" y="10800"/>
                </a:lnTo>
                <a:lnTo>
                  <a:pt x="3230" y="10800"/>
                </a:lnTo>
                <a:lnTo>
                  <a:pt x="0" y="0"/>
                </a:lnTo>
                <a:lnTo>
                  <a:pt x="15332" y="0"/>
                </a:lnTo>
                <a:lnTo>
                  <a:pt x="18389" y="10800"/>
                </a:lnTo>
                <a:lnTo>
                  <a:pt x="2152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8" name="曲线"/>
          <p:cNvSpPr/>
          <p:nvPr/>
        </p:nvSpPr>
        <p:spPr>
          <a:xfrm>
            <a:off x="2894583" y="2597785"/>
            <a:ext cx="76200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896" y="21600"/>
                </a:moveTo>
                <a:lnTo>
                  <a:pt x="0" y="21600"/>
                </a:lnTo>
                <a:lnTo>
                  <a:pt x="3513" y="10800"/>
                </a:lnTo>
                <a:lnTo>
                  <a:pt x="7084" y="0"/>
                </a:lnTo>
                <a:lnTo>
                  <a:pt x="21585" y="0"/>
                </a:lnTo>
                <a:lnTo>
                  <a:pt x="17916" y="10800"/>
                </a:lnTo>
                <a:lnTo>
                  <a:pt x="14453" y="10800"/>
                </a:lnTo>
                <a:lnTo>
                  <a:pt x="1089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49" name="曲线"/>
          <p:cNvSpPr/>
          <p:nvPr/>
        </p:nvSpPr>
        <p:spPr>
          <a:xfrm>
            <a:off x="9237141" y="2597785"/>
            <a:ext cx="76834" cy="254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75" y="21600"/>
                </a:moveTo>
                <a:lnTo>
                  <a:pt x="10599" y="21600"/>
                </a:lnTo>
                <a:lnTo>
                  <a:pt x="7072" y="10800"/>
                </a:lnTo>
                <a:lnTo>
                  <a:pt x="3637" y="10800"/>
                </a:lnTo>
                <a:lnTo>
                  <a:pt x="0" y="0"/>
                </a:lnTo>
                <a:lnTo>
                  <a:pt x="14456" y="0"/>
                </a:lnTo>
                <a:lnTo>
                  <a:pt x="17994" y="10800"/>
                </a:lnTo>
                <a:lnTo>
                  <a:pt x="2147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0" name="曲线"/>
          <p:cNvSpPr/>
          <p:nvPr/>
        </p:nvSpPr>
        <p:spPr>
          <a:xfrm>
            <a:off x="2847289" y="2623185"/>
            <a:ext cx="86359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9665" y="21600"/>
                </a:moveTo>
                <a:lnTo>
                  <a:pt x="0" y="21600"/>
                </a:lnTo>
                <a:lnTo>
                  <a:pt x="2871" y="14400"/>
                </a:lnTo>
                <a:lnTo>
                  <a:pt x="5800" y="7199"/>
                </a:lnTo>
                <a:lnTo>
                  <a:pt x="8786" y="0"/>
                </a:lnTo>
                <a:lnTo>
                  <a:pt x="21507" y="0"/>
                </a:lnTo>
                <a:lnTo>
                  <a:pt x="18420" y="7199"/>
                </a:lnTo>
                <a:lnTo>
                  <a:pt x="15510" y="7199"/>
                </a:lnTo>
                <a:lnTo>
                  <a:pt x="12531" y="14400"/>
                </a:lnTo>
                <a:lnTo>
                  <a:pt x="12591" y="14400"/>
                </a:lnTo>
                <a:lnTo>
                  <a:pt x="966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1" name="曲线"/>
          <p:cNvSpPr/>
          <p:nvPr/>
        </p:nvSpPr>
        <p:spPr>
          <a:xfrm>
            <a:off x="9274594" y="2623185"/>
            <a:ext cx="86360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65" y="21600"/>
                </a:moveTo>
                <a:lnTo>
                  <a:pt x="11842" y="21600"/>
                </a:lnTo>
                <a:lnTo>
                  <a:pt x="8916" y="14400"/>
                </a:lnTo>
                <a:lnTo>
                  <a:pt x="8976" y="14400"/>
                </a:lnTo>
                <a:lnTo>
                  <a:pt x="5997" y="7199"/>
                </a:lnTo>
                <a:lnTo>
                  <a:pt x="3087" y="7199"/>
                </a:lnTo>
                <a:lnTo>
                  <a:pt x="0" y="0"/>
                </a:lnTo>
                <a:lnTo>
                  <a:pt x="12782" y="0"/>
                </a:lnTo>
                <a:lnTo>
                  <a:pt x="15768" y="7199"/>
                </a:lnTo>
                <a:lnTo>
                  <a:pt x="18696" y="14400"/>
                </a:lnTo>
                <a:lnTo>
                  <a:pt x="2156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2" name="曲线"/>
          <p:cNvSpPr/>
          <p:nvPr/>
        </p:nvSpPr>
        <p:spPr>
          <a:xfrm>
            <a:off x="2783585" y="2661285"/>
            <a:ext cx="91440" cy="635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6750" y="21600"/>
                </a:moveTo>
                <a:lnTo>
                  <a:pt x="0" y="21600"/>
                </a:lnTo>
                <a:lnTo>
                  <a:pt x="2357" y="17280"/>
                </a:lnTo>
                <a:lnTo>
                  <a:pt x="4775" y="12959"/>
                </a:lnTo>
                <a:lnTo>
                  <a:pt x="7253" y="8640"/>
                </a:lnTo>
                <a:lnTo>
                  <a:pt x="9794" y="4319"/>
                </a:lnTo>
                <a:lnTo>
                  <a:pt x="12392" y="0"/>
                </a:lnTo>
                <a:lnTo>
                  <a:pt x="21579" y="0"/>
                </a:lnTo>
                <a:lnTo>
                  <a:pt x="18921" y="4319"/>
                </a:lnTo>
                <a:lnTo>
                  <a:pt x="18975" y="4319"/>
                </a:lnTo>
                <a:lnTo>
                  <a:pt x="16374" y="8640"/>
                </a:lnTo>
                <a:lnTo>
                  <a:pt x="16428" y="8640"/>
                </a:lnTo>
                <a:lnTo>
                  <a:pt x="13884" y="12959"/>
                </a:lnTo>
                <a:lnTo>
                  <a:pt x="11499" y="12959"/>
                </a:lnTo>
                <a:lnTo>
                  <a:pt x="9069" y="17280"/>
                </a:lnTo>
                <a:lnTo>
                  <a:pt x="9117" y="17280"/>
                </a:lnTo>
                <a:lnTo>
                  <a:pt x="675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3" name="曲线"/>
          <p:cNvSpPr/>
          <p:nvPr/>
        </p:nvSpPr>
        <p:spPr>
          <a:xfrm>
            <a:off x="9332938" y="2661285"/>
            <a:ext cx="92074" cy="635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74" y="21600"/>
                </a:moveTo>
                <a:lnTo>
                  <a:pt x="14726" y="21600"/>
                </a:lnTo>
                <a:lnTo>
                  <a:pt x="12375" y="17280"/>
                </a:lnTo>
                <a:lnTo>
                  <a:pt x="12423" y="17280"/>
                </a:lnTo>
                <a:lnTo>
                  <a:pt x="10010" y="12959"/>
                </a:lnTo>
                <a:lnTo>
                  <a:pt x="7641" y="12959"/>
                </a:lnTo>
                <a:lnTo>
                  <a:pt x="5115" y="8640"/>
                </a:lnTo>
                <a:lnTo>
                  <a:pt x="5168" y="8640"/>
                </a:lnTo>
                <a:lnTo>
                  <a:pt x="2585" y="4319"/>
                </a:lnTo>
                <a:lnTo>
                  <a:pt x="2639" y="4319"/>
                </a:lnTo>
                <a:lnTo>
                  <a:pt x="0" y="0"/>
                </a:lnTo>
                <a:lnTo>
                  <a:pt x="9176" y="0"/>
                </a:lnTo>
                <a:lnTo>
                  <a:pt x="11753" y="4319"/>
                </a:lnTo>
                <a:lnTo>
                  <a:pt x="14273" y="8640"/>
                </a:lnTo>
                <a:lnTo>
                  <a:pt x="16737" y="12959"/>
                </a:lnTo>
                <a:lnTo>
                  <a:pt x="19136" y="17280"/>
                </a:lnTo>
                <a:lnTo>
                  <a:pt x="2147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4" name="曲线"/>
          <p:cNvSpPr/>
          <p:nvPr/>
        </p:nvSpPr>
        <p:spPr>
          <a:xfrm>
            <a:off x="2630804" y="2724785"/>
            <a:ext cx="181609" cy="32257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270" y="21600"/>
                </a:moveTo>
                <a:lnTo>
                  <a:pt x="13728" y="21600"/>
                </a:lnTo>
                <a:lnTo>
                  <a:pt x="12709" y="21514"/>
                </a:lnTo>
                <a:lnTo>
                  <a:pt x="11722" y="21429"/>
                </a:lnTo>
                <a:lnTo>
                  <a:pt x="10772" y="21344"/>
                </a:lnTo>
                <a:lnTo>
                  <a:pt x="9857" y="21259"/>
                </a:lnTo>
                <a:lnTo>
                  <a:pt x="8979" y="21089"/>
                </a:lnTo>
                <a:lnTo>
                  <a:pt x="8140" y="21004"/>
                </a:lnTo>
                <a:lnTo>
                  <a:pt x="5845" y="20749"/>
                </a:lnTo>
                <a:lnTo>
                  <a:pt x="3907" y="20494"/>
                </a:lnTo>
                <a:lnTo>
                  <a:pt x="2819" y="20239"/>
                </a:lnTo>
                <a:lnTo>
                  <a:pt x="2339" y="20154"/>
                </a:lnTo>
                <a:lnTo>
                  <a:pt x="1903" y="20069"/>
                </a:lnTo>
                <a:lnTo>
                  <a:pt x="1508" y="19984"/>
                </a:lnTo>
                <a:lnTo>
                  <a:pt x="1159" y="19899"/>
                </a:lnTo>
                <a:lnTo>
                  <a:pt x="854" y="19729"/>
                </a:lnTo>
                <a:lnTo>
                  <a:pt x="596" y="19644"/>
                </a:lnTo>
                <a:lnTo>
                  <a:pt x="96" y="19388"/>
                </a:lnTo>
                <a:lnTo>
                  <a:pt x="0" y="19133"/>
                </a:lnTo>
                <a:lnTo>
                  <a:pt x="0" y="2721"/>
                </a:lnTo>
                <a:lnTo>
                  <a:pt x="98" y="2466"/>
                </a:lnTo>
                <a:lnTo>
                  <a:pt x="601" y="2211"/>
                </a:lnTo>
                <a:lnTo>
                  <a:pt x="860" y="2040"/>
                </a:lnTo>
                <a:lnTo>
                  <a:pt x="1166" y="1955"/>
                </a:lnTo>
                <a:lnTo>
                  <a:pt x="1516" y="1870"/>
                </a:lnTo>
                <a:lnTo>
                  <a:pt x="1910" y="1785"/>
                </a:lnTo>
                <a:lnTo>
                  <a:pt x="2348" y="1615"/>
                </a:lnTo>
                <a:lnTo>
                  <a:pt x="3919" y="1360"/>
                </a:lnTo>
                <a:lnTo>
                  <a:pt x="5860" y="1105"/>
                </a:lnTo>
                <a:lnTo>
                  <a:pt x="6587" y="1020"/>
                </a:lnTo>
                <a:lnTo>
                  <a:pt x="7351" y="850"/>
                </a:lnTo>
                <a:lnTo>
                  <a:pt x="9857" y="595"/>
                </a:lnTo>
                <a:lnTo>
                  <a:pt x="12728" y="340"/>
                </a:lnTo>
                <a:lnTo>
                  <a:pt x="15894" y="85"/>
                </a:lnTo>
                <a:lnTo>
                  <a:pt x="17017" y="0"/>
                </a:lnTo>
                <a:lnTo>
                  <a:pt x="21593" y="0"/>
                </a:lnTo>
                <a:lnTo>
                  <a:pt x="20430" y="85"/>
                </a:lnTo>
                <a:lnTo>
                  <a:pt x="20455" y="85"/>
                </a:lnTo>
                <a:lnTo>
                  <a:pt x="19323" y="170"/>
                </a:lnTo>
                <a:lnTo>
                  <a:pt x="19346" y="170"/>
                </a:lnTo>
                <a:lnTo>
                  <a:pt x="18248" y="255"/>
                </a:lnTo>
                <a:lnTo>
                  <a:pt x="17225" y="255"/>
                </a:lnTo>
                <a:lnTo>
                  <a:pt x="16190" y="340"/>
                </a:lnTo>
                <a:lnTo>
                  <a:pt x="16212" y="340"/>
                </a:lnTo>
                <a:lnTo>
                  <a:pt x="15212" y="425"/>
                </a:lnTo>
                <a:lnTo>
                  <a:pt x="15231" y="425"/>
                </a:lnTo>
                <a:lnTo>
                  <a:pt x="14266" y="510"/>
                </a:lnTo>
                <a:lnTo>
                  <a:pt x="14286" y="510"/>
                </a:lnTo>
                <a:lnTo>
                  <a:pt x="13354" y="595"/>
                </a:lnTo>
                <a:lnTo>
                  <a:pt x="13373" y="595"/>
                </a:lnTo>
                <a:lnTo>
                  <a:pt x="12476" y="680"/>
                </a:lnTo>
                <a:lnTo>
                  <a:pt x="12494" y="680"/>
                </a:lnTo>
                <a:lnTo>
                  <a:pt x="11635" y="765"/>
                </a:lnTo>
                <a:lnTo>
                  <a:pt x="11651" y="765"/>
                </a:lnTo>
                <a:lnTo>
                  <a:pt x="10828" y="850"/>
                </a:lnTo>
                <a:lnTo>
                  <a:pt x="10845" y="850"/>
                </a:lnTo>
                <a:lnTo>
                  <a:pt x="10058" y="935"/>
                </a:lnTo>
                <a:lnTo>
                  <a:pt x="9324" y="1020"/>
                </a:lnTo>
                <a:lnTo>
                  <a:pt x="8627" y="1105"/>
                </a:lnTo>
                <a:lnTo>
                  <a:pt x="7969" y="1190"/>
                </a:lnTo>
                <a:lnTo>
                  <a:pt x="7350" y="1360"/>
                </a:lnTo>
                <a:lnTo>
                  <a:pt x="6768" y="1445"/>
                </a:lnTo>
                <a:lnTo>
                  <a:pt x="5265" y="1700"/>
                </a:lnTo>
                <a:lnTo>
                  <a:pt x="4134" y="1955"/>
                </a:lnTo>
                <a:lnTo>
                  <a:pt x="3841" y="2125"/>
                </a:lnTo>
                <a:lnTo>
                  <a:pt x="3591" y="2211"/>
                </a:lnTo>
                <a:lnTo>
                  <a:pt x="3113" y="2466"/>
                </a:lnTo>
                <a:lnTo>
                  <a:pt x="3020" y="2721"/>
                </a:lnTo>
                <a:lnTo>
                  <a:pt x="3020" y="19133"/>
                </a:lnTo>
                <a:lnTo>
                  <a:pt x="3045" y="19218"/>
                </a:lnTo>
                <a:lnTo>
                  <a:pt x="3114" y="19303"/>
                </a:lnTo>
                <a:lnTo>
                  <a:pt x="3230" y="19474"/>
                </a:lnTo>
                <a:lnTo>
                  <a:pt x="3390" y="19559"/>
                </a:lnTo>
                <a:lnTo>
                  <a:pt x="3597" y="19644"/>
                </a:lnTo>
                <a:lnTo>
                  <a:pt x="3847" y="19729"/>
                </a:lnTo>
                <a:lnTo>
                  <a:pt x="4140" y="19814"/>
                </a:lnTo>
                <a:lnTo>
                  <a:pt x="4475" y="19984"/>
                </a:lnTo>
                <a:lnTo>
                  <a:pt x="5736" y="20239"/>
                </a:lnTo>
                <a:lnTo>
                  <a:pt x="7362" y="20494"/>
                </a:lnTo>
                <a:lnTo>
                  <a:pt x="9339" y="20749"/>
                </a:lnTo>
                <a:lnTo>
                  <a:pt x="10073" y="20919"/>
                </a:lnTo>
                <a:lnTo>
                  <a:pt x="10451" y="20919"/>
                </a:lnTo>
                <a:lnTo>
                  <a:pt x="10845" y="21004"/>
                </a:lnTo>
                <a:lnTo>
                  <a:pt x="10828" y="21004"/>
                </a:lnTo>
                <a:lnTo>
                  <a:pt x="11651" y="21089"/>
                </a:lnTo>
                <a:lnTo>
                  <a:pt x="11635" y="21089"/>
                </a:lnTo>
                <a:lnTo>
                  <a:pt x="12494" y="21174"/>
                </a:lnTo>
                <a:lnTo>
                  <a:pt x="12476" y="21174"/>
                </a:lnTo>
                <a:lnTo>
                  <a:pt x="13373" y="21259"/>
                </a:lnTo>
                <a:lnTo>
                  <a:pt x="13354" y="21259"/>
                </a:lnTo>
                <a:lnTo>
                  <a:pt x="14286" y="21344"/>
                </a:lnTo>
                <a:lnTo>
                  <a:pt x="15212" y="21344"/>
                </a:lnTo>
                <a:lnTo>
                  <a:pt x="16212" y="21429"/>
                </a:lnTo>
                <a:lnTo>
                  <a:pt x="16190" y="21429"/>
                </a:lnTo>
                <a:lnTo>
                  <a:pt x="17225" y="21514"/>
                </a:lnTo>
                <a:lnTo>
                  <a:pt x="17202" y="21514"/>
                </a:lnTo>
                <a:lnTo>
                  <a:pt x="1827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5" name="曲线"/>
          <p:cNvSpPr/>
          <p:nvPr/>
        </p:nvSpPr>
        <p:spPr>
          <a:xfrm>
            <a:off x="9395511" y="2724785"/>
            <a:ext cx="181609" cy="3124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257" y="21600"/>
                </a:moveTo>
                <a:lnTo>
                  <a:pt x="11520" y="21600"/>
                </a:lnTo>
                <a:lnTo>
                  <a:pt x="12269" y="21424"/>
                </a:lnTo>
                <a:lnTo>
                  <a:pt x="12966" y="21336"/>
                </a:lnTo>
                <a:lnTo>
                  <a:pt x="13624" y="21248"/>
                </a:lnTo>
                <a:lnTo>
                  <a:pt x="15366" y="20985"/>
                </a:lnTo>
                <a:lnTo>
                  <a:pt x="16748" y="20721"/>
                </a:lnTo>
                <a:lnTo>
                  <a:pt x="17459" y="20458"/>
                </a:lnTo>
                <a:lnTo>
                  <a:pt x="17752" y="20370"/>
                </a:lnTo>
                <a:lnTo>
                  <a:pt x="18002" y="20282"/>
                </a:lnTo>
                <a:lnTo>
                  <a:pt x="18206" y="20195"/>
                </a:lnTo>
                <a:lnTo>
                  <a:pt x="18366" y="20107"/>
                </a:lnTo>
                <a:lnTo>
                  <a:pt x="18480" y="19931"/>
                </a:lnTo>
                <a:lnTo>
                  <a:pt x="18550" y="19843"/>
                </a:lnTo>
                <a:lnTo>
                  <a:pt x="18573" y="19756"/>
                </a:lnTo>
                <a:lnTo>
                  <a:pt x="18573" y="2809"/>
                </a:lnTo>
                <a:lnTo>
                  <a:pt x="18479" y="2546"/>
                </a:lnTo>
                <a:lnTo>
                  <a:pt x="17996" y="2282"/>
                </a:lnTo>
                <a:lnTo>
                  <a:pt x="17746" y="2195"/>
                </a:lnTo>
                <a:lnTo>
                  <a:pt x="17453" y="2019"/>
                </a:lnTo>
                <a:lnTo>
                  <a:pt x="16319" y="1756"/>
                </a:lnTo>
                <a:lnTo>
                  <a:pt x="14813" y="1492"/>
                </a:lnTo>
                <a:lnTo>
                  <a:pt x="14231" y="1404"/>
                </a:lnTo>
                <a:lnTo>
                  <a:pt x="13611" y="1229"/>
                </a:lnTo>
                <a:lnTo>
                  <a:pt x="12952" y="1141"/>
                </a:lnTo>
                <a:lnTo>
                  <a:pt x="12254" y="1053"/>
                </a:lnTo>
                <a:lnTo>
                  <a:pt x="11520" y="965"/>
                </a:lnTo>
                <a:lnTo>
                  <a:pt x="10748" y="878"/>
                </a:lnTo>
                <a:lnTo>
                  <a:pt x="10765" y="878"/>
                </a:lnTo>
                <a:lnTo>
                  <a:pt x="9941" y="790"/>
                </a:lnTo>
                <a:lnTo>
                  <a:pt x="9958" y="790"/>
                </a:lnTo>
                <a:lnTo>
                  <a:pt x="9099" y="702"/>
                </a:lnTo>
                <a:lnTo>
                  <a:pt x="9117" y="702"/>
                </a:lnTo>
                <a:lnTo>
                  <a:pt x="8220" y="614"/>
                </a:lnTo>
                <a:lnTo>
                  <a:pt x="8239" y="614"/>
                </a:lnTo>
                <a:lnTo>
                  <a:pt x="7307" y="526"/>
                </a:lnTo>
                <a:lnTo>
                  <a:pt x="7327" y="526"/>
                </a:lnTo>
                <a:lnTo>
                  <a:pt x="6362" y="439"/>
                </a:lnTo>
                <a:lnTo>
                  <a:pt x="6381" y="439"/>
                </a:lnTo>
                <a:lnTo>
                  <a:pt x="5381" y="351"/>
                </a:lnTo>
                <a:lnTo>
                  <a:pt x="5402" y="351"/>
                </a:lnTo>
                <a:lnTo>
                  <a:pt x="4368" y="263"/>
                </a:lnTo>
                <a:lnTo>
                  <a:pt x="3345" y="263"/>
                </a:lnTo>
                <a:lnTo>
                  <a:pt x="2247" y="175"/>
                </a:lnTo>
                <a:lnTo>
                  <a:pt x="2270" y="175"/>
                </a:lnTo>
                <a:lnTo>
                  <a:pt x="1138" y="87"/>
                </a:lnTo>
                <a:lnTo>
                  <a:pt x="1162" y="87"/>
                </a:lnTo>
                <a:lnTo>
                  <a:pt x="0" y="0"/>
                </a:lnTo>
                <a:lnTo>
                  <a:pt x="4599" y="0"/>
                </a:lnTo>
                <a:lnTo>
                  <a:pt x="7863" y="263"/>
                </a:lnTo>
                <a:lnTo>
                  <a:pt x="10821" y="526"/>
                </a:lnTo>
                <a:lnTo>
                  <a:pt x="13453" y="790"/>
                </a:lnTo>
                <a:lnTo>
                  <a:pt x="15021" y="1053"/>
                </a:lnTo>
                <a:lnTo>
                  <a:pt x="15748" y="1141"/>
                </a:lnTo>
                <a:lnTo>
                  <a:pt x="17686" y="1404"/>
                </a:lnTo>
                <a:lnTo>
                  <a:pt x="19254" y="1668"/>
                </a:lnTo>
                <a:lnTo>
                  <a:pt x="19690" y="1843"/>
                </a:lnTo>
                <a:lnTo>
                  <a:pt x="20084" y="1931"/>
                </a:lnTo>
                <a:lnTo>
                  <a:pt x="20433" y="2019"/>
                </a:lnTo>
                <a:lnTo>
                  <a:pt x="20739" y="2107"/>
                </a:lnTo>
                <a:lnTo>
                  <a:pt x="20997" y="2282"/>
                </a:lnTo>
                <a:lnTo>
                  <a:pt x="21211" y="2370"/>
                </a:lnTo>
                <a:lnTo>
                  <a:pt x="21378" y="2458"/>
                </a:lnTo>
                <a:lnTo>
                  <a:pt x="21497" y="2546"/>
                </a:lnTo>
                <a:lnTo>
                  <a:pt x="21569" y="2721"/>
                </a:lnTo>
                <a:lnTo>
                  <a:pt x="21594" y="2809"/>
                </a:lnTo>
                <a:lnTo>
                  <a:pt x="21594" y="19756"/>
                </a:lnTo>
                <a:lnTo>
                  <a:pt x="21495" y="20019"/>
                </a:lnTo>
                <a:lnTo>
                  <a:pt x="20992" y="20282"/>
                </a:lnTo>
                <a:lnTo>
                  <a:pt x="20733" y="20458"/>
                </a:lnTo>
                <a:lnTo>
                  <a:pt x="20427" y="20546"/>
                </a:lnTo>
                <a:lnTo>
                  <a:pt x="20077" y="20634"/>
                </a:lnTo>
                <a:lnTo>
                  <a:pt x="19683" y="20721"/>
                </a:lnTo>
                <a:lnTo>
                  <a:pt x="19245" y="20809"/>
                </a:lnTo>
                <a:lnTo>
                  <a:pt x="18763" y="20985"/>
                </a:lnTo>
                <a:lnTo>
                  <a:pt x="17068" y="21248"/>
                </a:lnTo>
                <a:lnTo>
                  <a:pt x="15006" y="21512"/>
                </a:lnTo>
                <a:lnTo>
                  <a:pt x="1425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6" name="曲线"/>
          <p:cNvSpPr/>
          <p:nvPr/>
        </p:nvSpPr>
        <p:spPr>
          <a:xfrm>
            <a:off x="2775445" y="2762884"/>
            <a:ext cx="9525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431" y="0"/>
                </a:lnTo>
                <a:lnTo>
                  <a:pt x="20359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7" name="曲线"/>
          <p:cNvSpPr/>
          <p:nvPr/>
        </p:nvSpPr>
        <p:spPr>
          <a:xfrm>
            <a:off x="9423451" y="2762884"/>
            <a:ext cx="9524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359" y="21600"/>
                </a:moveTo>
                <a:lnTo>
                  <a:pt x="0" y="0"/>
                </a:lnTo>
                <a:lnTo>
                  <a:pt x="19928" y="0"/>
                </a:lnTo>
                <a:lnTo>
                  <a:pt x="2035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8" name="曲线"/>
          <p:cNvSpPr/>
          <p:nvPr/>
        </p:nvSpPr>
        <p:spPr>
          <a:xfrm>
            <a:off x="2715374" y="5836284"/>
            <a:ext cx="380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714" y="21600"/>
                </a:moveTo>
                <a:lnTo>
                  <a:pt x="713" y="21600"/>
                </a:lnTo>
                <a:lnTo>
                  <a:pt x="0" y="0"/>
                </a:lnTo>
                <a:lnTo>
                  <a:pt x="1871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59" name="曲线"/>
          <p:cNvSpPr/>
          <p:nvPr/>
        </p:nvSpPr>
        <p:spPr>
          <a:xfrm>
            <a:off x="9414408" y="5836284"/>
            <a:ext cx="101599" cy="1270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8116" y="21600"/>
                </a:moveTo>
                <a:lnTo>
                  <a:pt x="0" y="21600"/>
                </a:lnTo>
                <a:lnTo>
                  <a:pt x="1962" y="19439"/>
                </a:lnTo>
                <a:lnTo>
                  <a:pt x="1922" y="19439"/>
                </a:lnTo>
                <a:lnTo>
                  <a:pt x="3831" y="17280"/>
                </a:lnTo>
                <a:lnTo>
                  <a:pt x="3790" y="17280"/>
                </a:lnTo>
                <a:lnTo>
                  <a:pt x="5640" y="15120"/>
                </a:lnTo>
                <a:lnTo>
                  <a:pt x="5602" y="15120"/>
                </a:lnTo>
                <a:lnTo>
                  <a:pt x="7389" y="12959"/>
                </a:lnTo>
                <a:lnTo>
                  <a:pt x="9045" y="12959"/>
                </a:lnTo>
                <a:lnTo>
                  <a:pt x="10710" y="10800"/>
                </a:lnTo>
                <a:lnTo>
                  <a:pt x="10675" y="10800"/>
                </a:lnTo>
                <a:lnTo>
                  <a:pt x="12279" y="8640"/>
                </a:lnTo>
                <a:lnTo>
                  <a:pt x="12247" y="8640"/>
                </a:lnTo>
                <a:lnTo>
                  <a:pt x="13783" y="6479"/>
                </a:lnTo>
                <a:lnTo>
                  <a:pt x="13753" y="6479"/>
                </a:lnTo>
                <a:lnTo>
                  <a:pt x="15225" y="4319"/>
                </a:lnTo>
                <a:lnTo>
                  <a:pt x="15195" y="4319"/>
                </a:lnTo>
                <a:lnTo>
                  <a:pt x="16602" y="0"/>
                </a:lnTo>
                <a:lnTo>
                  <a:pt x="16575" y="2160"/>
                </a:lnTo>
                <a:lnTo>
                  <a:pt x="21467" y="2160"/>
                </a:lnTo>
                <a:lnTo>
                  <a:pt x="20001" y="4319"/>
                </a:lnTo>
                <a:lnTo>
                  <a:pt x="18497" y="8640"/>
                </a:lnTo>
                <a:lnTo>
                  <a:pt x="16926" y="10800"/>
                </a:lnTo>
                <a:lnTo>
                  <a:pt x="15292" y="12959"/>
                </a:lnTo>
                <a:lnTo>
                  <a:pt x="13591" y="15120"/>
                </a:lnTo>
                <a:lnTo>
                  <a:pt x="11828" y="17280"/>
                </a:lnTo>
                <a:lnTo>
                  <a:pt x="10003" y="19439"/>
                </a:lnTo>
                <a:lnTo>
                  <a:pt x="811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0" name="曲线"/>
          <p:cNvSpPr/>
          <p:nvPr/>
        </p:nvSpPr>
        <p:spPr>
          <a:xfrm>
            <a:off x="2750756" y="5899784"/>
            <a:ext cx="825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33" y="21600"/>
                </a:moveTo>
                <a:lnTo>
                  <a:pt x="432" y="21600"/>
                </a:lnTo>
                <a:lnTo>
                  <a:pt x="0" y="0"/>
                </a:lnTo>
                <a:lnTo>
                  <a:pt x="21233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1" name="曲线"/>
          <p:cNvSpPr/>
          <p:nvPr/>
        </p:nvSpPr>
        <p:spPr>
          <a:xfrm>
            <a:off x="9449003" y="5899784"/>
            <a:ext cx="825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804" y="21600"/>
                </a:moveTo>
                <a:lnTo>
                  <a:pt x="0" y="21600"/>
                </a:lnTo>
                <a:lnTo>
                  <a:pt x="21236" y="0"/>
                </a:lnTo>
                <a:lnTo>
                  <a:pt x="2080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2" name="曲线"/>
          <p:cNvSpPr/>
          <p:nvPr/>
        </p:nvSpPr>
        <p:spPr>
          <a:xfrm>
            <a:off x="2755112" y="5950584"/>
            <a:ext cx="109219" cy="889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17" y="21600"/>
                </a:moveTo>
                <a:lnTo>
                  <a:pt x="13789" y="21600"/>
                </a:lnTo>
                <a:lnTo>
                  <a:pt x="11663" y="18514"/>
                </a:lnTo>
                <a:lnTo>
                  <a:pt x="5593" y="9257"/>
                </a:lnTo>
                <a:lnTo>
                  <a:pt x="0" y="0"/>
                </a:lnTo>
                <a:lnTo>
                  <a:pt x="5759" y="0"/>
                </a:lnTo>
                <a:lnTo>
                  <a:pt x="7585" y="3085"/>
                </a:lnTo>
                <a:lnTo>
                  <a:pt x="7547" y="3085"/>
                </a:lnTo>
                <a:lnTo>
                  <a:pt x="9428" y="6171"/>
                </a:lnTo>
                <a:lnTo>
                  <a:pt x="9388" y="6171"/>
                </a:lnTo>
                <a:lnTo>
                  <a:pt x="11322" y="9257"/>
                </a:lnTo>
                <a:lnTo>
                  <a:pt x="11282" y="9257"/>
                </a:lnTo>
                <a:lnTo>
                  <a:pt x="13263" y="12342"/>
                </a:lnTo>
                <a:lnTo>
                  <a:pt x="15215" y="12342"/>
                </a:lnTo>
                <a:lnTo>
                  <a:pt x="17297" y="15428"/>
                </a:lnTo>
                <a:lnTo>
                  <a:pt x="17255" y="15428"/>
                </a:lnTo>
                <a:lnTo>
                  <a:pt x="19384" y="18514"/>
                </a:lnTo>
                <a:lnTo>
                  <a:pt x="19339" y="18514"/>
                </a:lnTo>
                <a:lnTo>
                  <a:pt x="2151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3" name="曲线"/>
          <p:cNvSpPr/>
          <p:nvPr/>
        </p:nvSpPr>
        <p:spPr>
          <a:xfrm>
            <a:off x="9332938" y="5963283"/>
            <a:ext cx="110489" cy="889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7602" y="21600"/>
                </a:moveTo>
                <a:lnTo>
                  <a:pt x="0" y="21600"/>
                </a:lnTo>
                <a:lnTo>
                  <a:pt x="2199" y="18514"/>
                </a:lnTo>
                <a:lnTo>
                  <a:pt x="2154" y="18514"/>
                </a:lnTo>
                <a:lnTo>
                  <a:pt x="4307" y="15428"/>
                </a:lnTo>
                <a:lnTo>
                  <a:pt x="4262" y="15428"/>
                </a:lnTo>
                <a:lnTo>
                  <a:pt x="6368" y="12342"/>
                </a:lnTo>
                <a:lnTo>
                  <a:pt x="6326" y="12342"/>
                </a:lnTo>
                <a:lnTo>
                  <a:pt x="8384" y="9257"/>
                </a:lnTo>
                <a:lnTo>
                  <a:pt x="10313" y="9257"/>
                </a:lnTo>
                <a:lnTo>
                  <a:pt x="12272" y="6171"/>
                </a:lnTo>
                <a:lnTo>
                  <a:pt x="12232" y="6171"/>
                </a:lnTo>
                <a:lnTo>
                  <a:pt x="14144" y="3085"/>
                </a:lnTo>
                <a:lnTo>
                  <a:pt x="14104" y="3085"/>
                </a:lnTo>
                <a:lnTo>
                  <a:pt x="15964" y="0"/>
                </a:lnTo>
                <a:lnTo>
                  <a:pt x="21600" y="0"/>
                </a:lnTo>
                <a:lnTo>
                  <a:pt x="15906" y="9257"/>
                </a:lnTo>
                <a:lnTo>
                  <a:pt x="9752" y="18514"/>
                </a:lnTo>
                <a:lnTo>
                  <a:pt x="760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4" name="曲线"/>
          <p:cNvSpPr/>
          <p:nvPr/>
        </p:nvSpPr>
        <p:spPr>
          <a:xfrm>
            <a:off x="2835821" y="6039484"/>
            <a:ext cx="73660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47" y="21600"/>
                </a:moveTo>
                <a:lnTo>
                  <a:pt x="10092" y="21600"/>
                </a:lnTo>
                <a:lnTo>
                  <a:pt x="6658" y="14399"/>
                </a:lnTo>
                <a:lnTo>
                  <a:pt x="3295" y="7200"/>
                </a:lnTo>
                <a:lnTo>
                  <a:pt x="0" y="0"/>
                </a:lnTo>
                <a:lnTo>
                  <a:pt x="8170" y="0"/>
                </a:lnTo>
                <a:lnTo>
                  <a:pt x="11470" y="7200"/>
                </a:lnTo>
                <a:lnTo>
                  <a:pt x="14695" y="7200"/>
                </a:lnTo>
                <a:lnTo>
                  <a:pt x="18125" y="14399"/>
                </a:lnTo>
                <a:lnTo>
                  <a:pt x="18054" y="14399"/>
                </a:lnTo>
                <a:lnTo>
                  <a:pt x="21547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5" name="曲线"/>
          <p:cNvSpPr/>
          <p:nvPr/>
        </p:nvSpPr>
        <p:spPr>
          <a:xfrm>
            <a:off x="2874695" y="6039484"/>
            <a:ext cx="1206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554" y="21600"/>
                </a:moveTo>
                <a:lnTo>
                  <a:pt x="431" y="21600"/>
                </a:lnTo>
                <a:lnTo>
                  <a:pt x="0" y="0"/>
                </a:lnTo>
                <a:lnTo>
                  <a:pt x="2055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6" name="曲线"/>
          <p:cNvSpPr/>
          <p:nvPr/>
        </p:nvSpPr>
        <p:spPr>
          <a:xfrm>
            <a:off x="9321698" y="6039484"/>
            <a:ext cx="1206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121" y="21600"/>
                </a:moveTo>
                <a:lnTo>
                  <a:pt x="0" y="21600"/>
                </a:lnTo>
                <a:lnTo>
                  <a:pt x="20552" y="0"/>
                </a:lnTo>
                <a:lnTo>
                  <a:pt x="20121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7" name="曲线"/>
          <p:cNvSpPr/>
          <p:nvPr/>
        </p:nvSpPr>
        <p:spPr>
          <a:xfrm>
            <a:off x="9274594" y="6052184"/>
            <a:ext cx="86360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2721" y="21600"/>
                </a:moveTo>
                <a:lnTo>
                  <a:pt x="0" y="21600"/>
                </a:lnTo>
                <a:lnTo>
                  <a:pt x="3087" y="14399"/>
                </a:lnTo>
                <a:lnTo>
                  <a:pt x="5997" y="14399"/>
                </a:lnTo>
                <a:lnTo>
                  <a:pt x="8976" y="7200"/>
                </a:lnTo>
                <a:lnTo>
                  <a:pt x="8916" y="7200"/>
                </a:lnTo>
                <a:lnTo>
                  <a:pt x="11842" y="0"/>
                </a:lnTo>
                <a:lnTo>
                  <a:pt x="21507" y="0"/>
                </a:lnTo>
                <a:lnTo>
                  <a:pt x="18636" y="7200"/>
                </a:lnTo>
                <a:lnTo>
                  <a:pt x="15707" y="14399"/>
                </a:lnTo>
                <a:lnTo>
                  <a:pt x="12721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8" name="曲线"/>
          <p:cNvSpPr/>
          <p:nvPr/>
        </p:nvSpPr>
        <p:spPr>
          <a:xfrm>
            <a:off x="2882175" y="6077584"/>
            <a:ext cx="88899" cy="38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16" y="21600"/>
                </a:moveTo>
                <a:lnTo>
                  <a:pt x="9022" y="21600"/>
                </a:lnTo>
                <a:lnTo>
                  <a:pt x="5964" y="14399"/>
                </a:lnTo>
                <a:lnTo>
                  <a:pt x="2955" y="7200"/>
                </a:lnTo>
                <a:lnTo>
                  <a:pt x="0" y="0"/>
                </a:lnTo>
                <a:lnTo>
                  <a:pt x="9417" y="0"/>
                </a:lnTo>
                <a:lnTo>
                  <a:pt x="12416" y="7200"/>
                </a:lnTo>
                <a:lnTo>
                  <a:pt x="15338" y="7200"/>
                </a:lnTo>
                <a:lnTo>
                  <a:pt x="18437" y="14399"/>
                </a:lnTo>
                <a:lnTo>
                  <a:pt x="18372" y="14399"/>
                </a:lnTo>
                <a:lnTo>
                  <a:pt x="2151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69" name="曲线"/>
          <p:cNvSpPr/>
          <p:nvPr/>
        </p:nvSpPr>
        <p:spPr>
          <a:xfrm>
            <a:off x="9237141" y="6090284"/>
            <a:ext cx="76200" cy="253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500" y="21600"/>
                </a:moveTo>
                <a:lnTo>
                  <a:pt x="0" y="21600"/>
                </a:lnTo>
                <a:lnTo>
                  <a:pt x="3668" y="10800"/>
                </a:lnTo>
                <a:lnTo>
                  <a:pt x="3592" y="10800"/>
                </a:lnTo>
                <a:lnTo>
                  <a:pt x="7207" y="0"/>
                </a:lnTo>
                <a:lnTo>
                  <a:pt x="21585" y="0"/>
                </a:lnTo>
                <a:lnTo>
                  <a:pt x="18071" y="10800"/>
                </a:lnTo>
                <a:lnTo>
                  <a:pt x="14500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0" name="曲线"/>
          <p:cNvSpPr/>
          <p:nvPr/>
        </p:nvSpPr>
        <p:spPr>
          <a:xfrm>
            <a:off x="2932125" y="6115683"/>
            <a:ext cx="64768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15" y="21600"/>
                </a:moveTo>
                <a:lnTo>
                  <a:pt x="4425" y="21600"/>
                </a:lnTo>
                <a:lnTo>
                  <a:pt x="0" y="0"/>
                </a:lnTo>
                <a:lnTo>
                  <a:pt x="17072" y="0"/>
                </a:lnTo>
                <a:lnTo>
                  <a:pt x="21515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1" name="曲线"/>
          <p:cNvSpPr/>
          <p:nvPr/>
        </p:nvSpPr>
        <p:spPr>
          <a:xfrm>
            <a:off x="9211233" y="6115683"/>
            <a:ext cx="64768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089" y="21600"/>
                </a:moveTo>
                <a:lnTo>
                  <a:pt x="0" y="21600"/>
                </a:lnTo>
                <a:lnTo>
                  <a:pt x="4442" y="0"/>
                </a:lnTo>
                <a:lnTo>
                  <a:pt x="21430" y="0"/>
                </a:lnTo>
                <a:lnTo>
                  <a:pt x="17089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2" name="曲线"/>
          <p:cNvSpPr/>
          <p:nvPr/>
        </p:nvSpPr>
        <p:spPr>
          <a:xfrm>
            <a:off x="2958338" y="6128384"/>
            <a:ext cx="6540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36" y="21600"/>
                </a:moveTo>
                <a:lnTo>
                  <a:pt x="4424" y="21600"/>
                </a:lnTo>
                <a:lnTo>
                  <a:pt x="0" y="0"/>
                </a:lnTo>
                <a:lnTo>
                  <a:pt x="16919" y="0"/>
                </a:lnTo>
                <a:lnTo>
                  <a:pt x="2143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3" name="曲线"/>
          <p:cNvSpPr/>
          <p:nvPr/>
        </p:nvSpPr>
        <p:spPr>
          <a:xfrm>
            <a:off x="9184626" y="6128384"/>
            <a:ext cx="64768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084" y="21600"/>
                </a:moveTo>
                <a:lnTo>
                  <a:pt x="0" y="21600"/>
                </a:lnTo>
                <a:lnTo>
                  <a:pt x="4561" y="0"/>
                </a:lnTo>
                <a:lnTo>
                  <a:pt x="21557" y="0"/>
                </a:lnTo>
                <a:lnTo>
                  <a:pt x="17084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4" name="曲线"/>
          <p:cNvSpPr/>
          <p:nvPr/>
        </p:nvSpPr>
        <p:spPr>
          <a:xfrm>
            <a:off x="2985324" y="6141084"/>
            <a:ext cx="79375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20" y="21598"/>
                </a:moveTo>
                <a:lnTo>
                  <a:pt x="3749" y="21598"/>
                </a:lnTo>
                <a:lnTo>
                  <a:pt x="0" y="0"/>
                </a:lnTo>
                <a:lnTo>
                  <a:pt x="17663" y="0"/>
                </a:lnTo>
                <a:lnTo>
                  <a:pt x="21520" y="21598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5" name="曲线"/>
          <p:cNvSpPr/>
          <p:nvPr/>
        </p:nvSpPr>
        <p:spPr>
          <a:xfrm>
            <a:off x="9143466" y="6141084"/>
            <a:ext cx="7937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691" y="21598"/>
                </a:moveTo>
                <a:lnTo>
                  <a:pt x="0" y="21598"/>
                </a:lnTo>
                <a:lnTo>
                  <a:pt x="3856" y="0"/>
                </a:lnTo>
                <a:lnTo>
                  <a:pt x="21444" y="0"/>
                </a:lnTo>
                <a:lnTo>
                  <a:pt x="17691" y="21598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6" name="曲线"/>
          <p:cNvSpPr/>
          <p:nvPr/>
        </p:nvSpPr>
        <p:spPr>
          <a:xfrm>
            <a:off x="3013062" y="6153784"/>
            <a:ext cx="80009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476" y="21600"/>
                </a:moveTo>
                <a:lnTo>
                  <a:pt x="3815" y="21600"/>
                </a:lnTo>
                <a:lnTo>
                  <a:pt x="0" y="0"/>
                </a:lnTo>
                <a:lnTo>
                  <a:pt x="17567" y="0"/>
                </a:lnTo>
                <a:lnTo>
                  <a:pt x="21476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7" name="曲线"/>
          <p:cNvSpPr/>
          <p:nvPr/>
        </p:nvSpPr>
        <p:spPr>
          <a:xfrm>
            <a:off x="9115259" y="6153784"/>
            <a:ext cx="79374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722" y="21600"/>
                </a:moveTo>
                <a:lnTo>
                  <a:pt x="0" y="21600"/>
                </a:lnTo>
                <a:lnTo>
                  <a:pt x="3939" y="0"/>
                </a:lnTo>
                <a:lnTo>
                  <a:pt x="21568" y="0"/>
                </a:lnTo>
                <a:lnTo>
                  <a:pt x="17722" y="21600"/>
                </a:lnTo>
                <a:close/>
              </a:path>
            </a:pathLst>
          </a:custGeom>
          <a:solidFill>
            <a:srgbClr val="808080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8" name="曲线"/>
          <p:cNvSpPr/>
          <p:nvPr/>
        </p:nvSpPr>
        <p:spPr>
          <a:xfrm>
            <a:off x="3041496" y="6172834"/>
            <a:ext cx="10985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79" name="曲线"/>
          <p:cNvSpPr/>
          <p:nvPr/>
        </p:nvSpPr>
        <p:spPr>
          <a:xfrm>
            <a:off x="9057144" y="6172834"/>
            <a:ext cx="10922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80" name="曲线"/>
          <p:cNvSpPr/>
          <p:nvPr/>
        </p:nvSpPr>
        <p:spPr>
          <a:xfrm>
            <a:off x="3085376" y="6185534"/>
            <a:ext cx="603694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81" name="曲线"/>
          <p:cNvSpPr/>
          <p:nvPr/>
        </p:nvSpPr>
        <p:spPr>
          <a:xfrm>
            <a:off x="3130600" y="6198234"/>
            <a:ext cx="594677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808080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82" name="矩形"/>
          <p:cNvSpPr/>
          <p:nvPr/>
        </p:nvSpPr>
        <p:spPr>
          <a:xfrm>
            <a:off x="3621403" y="970914"/>
            <a:ext cx="4882515" cy="46926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83" name="曲线"/>
          <p:cNvSpPr/>
          <p:nvPr/>
        </p:nvSpPr>
        <p:spPr>
          <a:xfrm>
            <a:off x="3616756" y="966152"/>
            <a:ext cx="4892040" cy="47878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193" y="21600"/>
                </a:moveTo>
                <a:lnTo>
                  <a:pt x="405" y="21600"/>
                </a:lnTo>
                <a:lnTo>
                  <a:pt x="401" y="21596"/>
                </a:lnTo>
                <a:lnTo>
                  <a:pt x="122" y="20533"/>
                </a:lnTo>
                <a:lnTo>
                  <a:pt x="0" y="17904"/>
                </a:lnTo>
                <a:lnTo>
                  <a:pt x="0" y="3695"/>
                </a:lnTo>
                <a:lnTo>
                  <a:pt x="116" y="1117"/>
                </a:lnTo>
                <a:lnTo>
                  <a:pt x="401" y="3"/>
                </a:lnTo>
                <a:lnTo>
                  <a:pt x="405" y="0"/>
                </a:lnTo>
                <a:lnTo>
                  <a:pt x="21193" y="0"/>
                </a:lnTo>
                <a:lnTo>
                  <a:pt x="21373" y="426"/>
                </a:lnTo>
                <a:lnTo>
                  <a:pt x="409" y="426"/>
                </a:lnTo>
                <a:lnTo>
                  <a:pt x="405" y="429"/>
                </a:lnTo>
                <a:lnTo>
                  <a:pt x="407" y="429"/>
                </a:lnTo>
                <a:lnTo>
                  <a:pt x="274" y="674"/>
                </a:lnTo>
                <a:lnTo>
                  <a:pt x="266" y="674"/>
                </a:lnTo>
                <a:lnTo>
                  <a:pt x="259" y="702"/>
                </a:lnTo>
                <a:lnTo>
                  <a:pt x="262" y="702"/>
                </a:lnTo>
                <a:lnTo>
                  <a:pt x="153" y="1375"/>
                </a:lnTo>
                <a:lnTo>
                  <a:pt x="150" y="1375"/>
                </a:lnTo>
                <a:lnTo>
                  <a:pt x="144" y="1430"/>
                </a:lnTo>
                <a:lnTo>
                  <a:pt x="146" y="1430"/>
                </a:lnTo>
                <a:lnTo>
                  <a:pt x="73" y="2416"/>
                </a:lnTo>
                <a:lnTo>
                  <a:pt x="71" y="2416"/>
                </a:lnTo>
                <a:lnTo>
                  <a:pt x="67" y="2498"/>
                </a:lnTo>
                <a:lnTo>
                  <a:pt x="69" y="2498"/>
                </a:lnTo>
                <a:lnTo>
                  <a:pt x="42" y="3743"/>
                </a:lnTo>
                <a:lnTo>
                  <a:pt x="41" y="17808"/>
                </a:lnTo>
                <a:lnTo>
                  <a:pt x="41" y="17856"/>
                </a:lnTo>
                <a:lnTo>
                  <a:pt x="42" y="17856"/>
                </a:lnTo>
                <a:lnTo>
                  <a:pt x="69" y="19099"/>
                </a:lnTo>
                <a:lnTo>
                  <a:pt x="67" y="19099"/>
                </a:lnTo>
                <a:lnTo>
                  <a:pt x="71" y="19181"/>
                </a:lnTo>
                <a:lnTo>
                  <a:pt x="73" y="19181"/>
                </a:lnTo>
                <a:lnTo>
                  <a:pt x="146" y="20165"/>
                </a:lnTo>
                <a:lnTo>
                  <a:pt x="144" y="20165"/>
                </a:lnTo>
                <a:lnTo>
                  <a:pt x="150" y="20220"/>
                </a:lnTo>
                <a:lnTo>
                  <a:pt x="153" y="20220"/>
                </a:lnTo>
                <a:lnTo>
                  <a:pt x="262" y="20895"/>
                </a:lnTo>
                <a:lnTo>
                  <a:pt x="259" y="20895"/>
                </a:lnTo>
                <a:lnTo>
                  <a:pt x="266" y="20922"/>
                </a:lnTo>
                <a:lnTo>
                  <a:pt x="274" y="20922"/>
                </a:lnTo>
                <a:lnTo>
                  <a:pt x="407" y="21170"/>
                </a:lnTo>
                <a:lnTo>
                  <a:pt x="405" y="21170"/>
                </a:lnTo>
                <a:lnTo>
                  <a:pt x="409" y="21173"/>
                </a:lnTo>
                <a:lnTo>
                  <a:pt x="21373" y="21173"/>
                </a:lnTo>
                <a:lnTo>
                  <a:pt x="21354" y="21290"/>
                </a:lnTo>
                <a:lnTo>
                  <a:pt x="21351" y="21307"/>
                </a:lnTo>
                <a:lnTo>
                  <a:pt x="21347" y="21318"/>
                </a:lnTo>
                <a:lnTo>
                  <a:pt x="21197" y="21596"/>
                </a:lnTo>
                <a:lnTo>
                  <a:pt x="21193" y="21600"/>
                </a:lnTo>
                <a:lnTo>
                  <a:pt x="21193" y="21600"/>
                </a:lnTo>
                <a:close/>
                <a:moveTo>
                  <a:pt x="407" y="429"/>
                </a:moveTo>
                <a:lnTo>
                  <a:pt x="405" y="429"/>
                </a:lnTo>
                <a:lnTo>
                  <a:pt x="409" y="426"/>
                </a:lnTo>
                <a:lnTo>
                  <a:pt x="407" y="429"/>
                </a:lnTo>
                <a:lnTo>
                  <a:pt x="407" y="429"/>
                </a:lnTo>
                <a:close/>
                <a:moveTo>
                  <a:pt x="21191" y="429"/>
                </a:moveTo>
                <a:lnTo>
                  <a:pt x="407" y="429"/>
                </a:lnTo>
                <a:lnTo>
                  <a:pt x="409" y="426"/>
                </a:lnTo>
                <a:lnTo>
                  <a:pt x="21189" y="426"/>
                </a:lnTo>
                <a:lnTo>
                  <a:pt x="21191" y="429"/>
                </a:lnTo>
                <a:lnTo>
                  <a:pt x="21191" y="429"/>
                </a:lnTo>
                <a:close/>
                <a:moveTo>
                  <a:pt x="21336" y="695"/>
                </a:moveTo>
                <a:lnTo>
                  <a:pt x="21189" y="426"/>
                </a:lnTo>
                <a:lnTo>
                  <a:pt x="21193" y="429"/>
                </a:lnTo>
                <a:lnTo>
                  <a:pt x="21374" y="429"/>
                </a:lnTo>
                <a:lnTo>
                  <a:pt x="21414" y="674"/>
                </a:lnTo>
                <a:lnTo>
                  <a:pt x="21332" y="674"/>
                </a:lnTo>
                <a:lnTo>
                  <a:pt x="21336" y="695"/>
                </a:lnTo>
                <a:lnTo>
                  <a:pt x="21336" y="695"/>
                </a:lnTo>
                <a:close/>
                <a:moveTo>
                  <a:pt x="21374" y="429"/>
                </a:moveTo>
                <a:lnTo>
                  <a:pt x="21193" y="429"/>
                </a:lnTo>
                <a:lnTo>
                  <a:pt x="21189" y="426"/>
                </a:lnTo>
                <a:lnTo>
                  <a:pt x="21373" y="426"/>
                </a:lnTo>
                <a:lnTo>
                  <a:pt x="21374" y="429"/>
                </a:lnTo>
                <a:close/>
                <a:moveTo>
                  <a:pt x="259" y="702"/>
                </a:moveTo>
                <a:lnTo>
                  <a:pt x="266" y="674"/>
                </a:lnTo>
                <a:lnTo>
                  <a:pt x="263" y="695"/>
                </a:lnTo>
                <a:lnTo>
                  <a:pt x="259" y="702"/>
                </a:lnTo>
                <a:lnTo>
                  <a:pt x="259" y="702"/>
                </a:lnTo>
                <a:close/>
                <a:moveTo>
                  <a:pt x="263" y="695"/>
                </a:moveTo>
                <a:lnTo>
                  <a:pt x="266" y="674"/>
                </a:lnTo>
                <a:lnTo>
                  <a:pt x="274" y="674"/>
                </a:lnTo>
                <a:lnTo>
                  <a:pt x="263" y="695"/>
                </a:lnTo>
                <a:lnTo>
                  <a:pt x="263" y="695"/>
                </a:lnTo>
                <a:close/>
                <a:moveTo>
                  <a:pt x="21339" y="702"/>
                </a:moveTo>
                <a:lnTo>
                  <a:pt x="21336" y="695"/>
                </a:lnTo>
                <a:lnTo>
                  <a:pt x="21332" y="674"/>
                </a:lnTo>
                <a:lnTo>
                  <a:pt x="21339" y="702"/>
                </a:lnTo>
                <a:lnTo>
                  <a:pt x="21339" y="702"/>
                </a:lnTo>
                <a:close/>
                <a:moveTo>
                  <a:pt x="21418" y="702"/>
                </a:moveTo>
                <a:lnTo>
                  <a:pt x="21339" y="702"/>
                </a:lnTo>
                <a:lnTo>
                  <a:pt x="21332" y="674"/>
                </a:lnTo>
                <a:lnTo>
                  <a:pt x="21414" y="674"/>
                </a:lnTo>
                <a:lnTo>
                  <a:pt x="21418" y="702"/>
                </a:lnTo>
                <a:lnTo>
                  <a:pt x="21418" y="702"/>
                </a:lnTo>
                <a:close/>
                <a:moveTo>
                  <a:pt x="21451" y="1409"/>
                </a:moveTo>
                <a:lnTo>
                  <a:pt x="21336" y="695"/>
                </a:lnTo>
                <a:lnTo>
                  <a:pt x="21339" y="702"/>
                </a:lnTo>
                <a:lnTo>
                  <a:pt x="21418" y="702"/>
                </a:lnTo>
                <a:lnTo>
                  <a:pt x="21477" y="1062"/>
                </a:lnTo>
                <a:lnTo>
                  <a:pt x="21480" y="1087"/>
                </a:lnTo>
                <a:lnTo>
                  <a:pt x="21482" y="1117"/>
                </a:lnTo>
                <a:lnTo>
                  <a:pt x="21501" y="1375"/>
                </a:lnTo>
                <a:lnTo>
                  <a:pt x="21449" y="1375"/>
                </a:lnTo>
                <a:lnTo>
                  <a:pt x="21451" y="1409"/>
                </a:lnTo>
                <a:lnTo>
                  <a:pt x="21451" y="1409"/>
                </a:lnTo>
                <a:close/>
                <a:moveTo>
                  <a:pt x="262" y="702"/>
                </a:moveTo>
                <a:lnTo>
                  <a:pt x="259" y="702"/>
                </a:lnTo>
                <a:lnTo>
                  <a:pt x="263" y="695"/>
                </a:lnTo>
                <a:lnTo>
                  <a:pt x="262" y="702"/>
                </a:lnTo>
                <a:lnTo>
                  <a:pt x="262" y="702"/>
                </a:lnTo>
                <a:close/>
                <a:moveTo>
                  <a:pt x="144" y="1430"/>
                </a:moveTo>
                <a:lnTo>
                  <a:pt x="150" y="1375"/>
                </a:lnTo>
                <a:lnTo>
                  <a:pt x="147" y="1409"/>
                </a:lnTo>
                <a:lnTo>
                  <a:pt x="144" y="1430"/>
                </a:lnTo>
                <a:lnTo>
                  <a:pt x="144" y="1430"/>
                </a:lnTo>
                <a:close/>
                <a:moveTo>
                  <a:pt x="147" y="1409"/>
                </a:moveTo>
                <a:lnTo>
                  <a:pt x="150" y="1375"/>
                </a:lnTo>
                <a:lnTo>
                  <a:pt x="153" y="1375"/>
                </a:lnTo>
                <a:lnTo>
                  <a:pt x="147" y="1409"/>
                </a:lnTo>
                <a:lnTo>
                  <a:pt x="147" y="1409"/>
                </a:lnTo>
                <a:close/>
                <a:moveTo>
                  <a:pt x="21455" y="1430"/>
                </a:moveTo>
                <a:lnTo>
                  <a:pt x="21451" y="1409"/>
                </a:lnTo>
                <a:lnTo>
                  <a:pt x="21449" y="1375"/>
                </a:lnTo>
                <a:lnTo>
                  <a:pt x="21455" y="1430"/>
                </a:lnTo>
                <a:lnTo>
                  <a:pt x="21455" y="1430"/>
                </a:lnTo>
                <a:close/>
                <a:moveTo>
                  <a:pt x="21505" y="1430"/>
                </a:moveTo>
                <a:lnTo>
                  <a:pt x="21455" y="1430"/>
                </a:lnTo>
                <a:lnTo>
                  <a:pt x="21449" y="1375"/>
                </a:lnTo>
                <a:lnTo>
                  <a:pt x="21501" y="1375"/>
                </a:lnTo>
                <a:lnTo>
                  <a:pt x="21505" y="1430"/>
                </a:lnTo>
                <a:lnTo>
                  <a:pt x="21505" y="1430"/>
                </a:lnTo>
                <a:close/>
                <a:moveTo>
                  <a:pt x="21528" y="2460"/>
                </a:moveTo>
                <a:lnTo>
                  <a:pt x="21451" y="1409"/>
                </a:lnTo>
                <a:lnTo>
                  <a:pt x="21455" y="1430"/>
                </a:lnTo>
                <a:lnTo>
                  <a:pt x="21505" y="1430"/>
                </a:lnTo>
                <a:lnTo>
                  <a:pt x="21565" y="2239"/>
                </a:lnTo>
                <a:lnTo>
                  <a:pt x="21567" y="2278"/>
                </a:lnTo>
                <a:lnTo>
                  <a:pt x="21569" y="2322"/>
                </a:lnTo>
                <a:lnTo>
                  <a:pt x="21571" y="2415"/>
                </a:lnTo>
                <a:lnTo>
                  <a:pt x="21528" y="2415"/>
                </a:lnTo>
                <a:lnTo>
                  <a:pt x="21528" y="2460"/>
                </a:lnTo>
                <a:lnTo>
                  <a:pt x="21528" y="2460"/>
                </a:lnTo>
                <a:close/>
                <a:moveTo>
                  <a:pt x="146" y="1430"/>
                </a:moveTo>
                <a:lnTo>
                  <a:pt x="144" y="1430"/>
                </a:lnTo>
                <a:lnTo>
                  <a:pt x="147" y="1409"/>
                </a:lnTo>
                <a:lnTo>
                  <a:pt x="146" y="1430"/>
                </a:lnTo>
                <a:lnTo>
                  <a:pt x="146" y="1430"/>
                </a:lnTo>
                <a:close/>
                <a:moveTo>
                  <a:pt x="21531" y="2497"/>
                </a:moveTo>
                <a:lnTo>
                  <a:pt x="21528" y="2460"/>
                </a:lnTo>
                <a:lnTo>
                  <a:pt x="21528" y="2415"/>
                </a:lnTo>
                <a:lnTo>
                  <a:pt x="21531" y="2497"/>
                </a:lnTo>
                <a:lnTo>
                  <a:pt x="21531" y="2497"/>
                </a:lnTo>
                <a:close/>
                <a:moveTo>
                  <a:pt x="21572" y="2497"/>
                </a:moveTo>
                <a:lnTo>
                  <a:pt x="21531" y="2497"/>
                </a:lnTo>
                <a:lnTo>
                  <a:pt x="21528" y="2415"/>
                </a:lnTo>
                <a:lnTo>
                  <a:pt x="21571" y="2416"/>
                </a:lnTo>
                <a:lnTo>
                  <a:pt x="21572" y="2497"/>
                </a:lnTo>
                <a:lnTo>
                  <a:pt x="21572" y="2497"/>
                </a:lnTo>
                <a:close/>
                <a:moveTo>
                  <a:pt x="67" y="2498"/>
                </a:moveTo>
                <a:lnTo>
                  <a:pt x="71" y="2416"/>
                </a:lnTo>
                <a:lnTo>
                  <a:pt x="70" y="2461"/>
                </a:lnTo>
                <a:lnTo>
                  <a:pt x="67" y="2498"/>
                </a:lnTo>
                <a:lnTo>
                  <a:pt x="67" y="2498"/>
                </a:lnTo>
                <a:close/>
                <a:moveTo>
                  <a:pt x="70" y="2461"/>
                </a:moveTo>
                <a:lnTo>
                  <a:pt x="71" y="2416"/>
                </a:lnTo>
                <a:lnTo>
                  <a:pt x="73" y="2416"/>
                </a:lnTo>
                <a:lnTo>
                  <a:pt x="70" y="2461"/>
                </a:lnTo>
                <a:lnTo>
                  <a:pt x="70" y="2461"/>
                </a:lnTo>
                <a:close/>
                <a:moveTo>
                  <a:pt x="21599" y="3790"/>
                </a:moveTo>
                <a:lnTo>
                  <a:pt x="21557" y="3790"/>
                </a:lnTo>
                <a:lnTo>
                  <a:pt x="21557" y="3743"/>
                </a:lnTo>
                <a:lnTo>
                  <a:pt x="21528" y="2460"/>
                </a:lnTo>
                <a:lnTo>
                  <a:pt x="21531" y="2497"/>
                </a:lnTo>
                <a:lnTo>
                  <a:pt x="21572" y="2498"/>
                </a:lnTo>
                <a:lnTo>
                  <a:pt x="21598" y="3695"/>
                </a:lnTo>
                <a:lnTo>
                  <a:pt x="21599" y="3790"/>
                </a:lnTo>
                <a:lnTo>
                  <a:pt x="21599" y="3790"/>
                </a:lnTo>
                <a:close/>
                <a:moveTo>
                  <a:pt x="69" y="2498"/>
                </a:moveTo>
                <a:lnTo>
                  <a:pt x="67" y="2498"/>
                </a:lnTo>
                <a:lnTo>
                  <a:pt x="70" y="2461"/>
                </a:lnTo>
                <a:lnTo>
                  <a:pt x="69" y="2498"/>
                </a:lnTo>
                <a:lnTo>
                  <a:pt x="69" y="2498"/>
                </a:lnTo>
                <a:close/>
                <a:moveTo>
                  <a:pt x="41" y="3767"/>
                </a:moveTo>
                <a:lnTo>
                  <a:pt x="41" y="3743"/>
                </a:lnTo>
                <a:lnTo>
                  <a:pt x="41" y="3767"/>
                </a:lnTo>
                <a:lnTo>
                  <a:pt x="41" y="3767"/>
                </a:lnTo>
                <a:close/>
                <a:moveTo>
                  <a:pt x="21557" y="3766"/>
                </a:moveTo>
                <a:lnTo>
                  <a:pt x="21556" y="3743"/>
                </a:lnTo>
                <a:lnTo>
                  <a:pt x="21557" y="3766"/>
                </a:lnTo>
                <a:lnTo>
                  <a:pt x="21557" y="3766"/>
                </a:lnTo>
                <a:close/>
                <a:moveTo>
                  <a:pt x="21599" y="17856"/>
                </a:moveTo>
                <a:lnTo>
                  <a:pt x="21557" y="17856"/>
                </a:lnTo>
                <a:lnTo>
                  <a:pt x="21557" y="17809"/>
                </a:lnTo>
                <a:lnTo>
                  <a:pt x="21557" y="3766"/>
                </a:lnTo>
                <a:lnTo>
                  <a:pt x="21557" y="3790"/>
                </a:lnTo>
                <a:lnTo>
                  <a:pt x="21599" y="3790"/>
                </a:lnTo>
                <a:lnTo>
                  <a:pt x="21599" y="17856"/>
                </a:lnTo>
                <a:lnTo>
                  <a:pt x="21599" y="17856"/>
                </a:lnTo>
                <a:close/>
                <a:moveTo>
                  <a:pt x="41" y="3790"/>
                </a:moveTo>
                <a:lnTo>
                  <a:pt x="41" y="3767"/>
                </a:lnTo>
                <a:lnTo>
                  <a:pt x="41" y="3790"/>
                </a:lnTo>
                <a:lnTo>
                  <a:pt x="41" y="3790"/>
                </a:lnTo>
                <a:close/>
                <a:moveTo>
                  <a:pt x="41" y="17831"/>
                </a:moveTo>
                <a:lnTo>
                  <a:pt x="41" y="17808"/>
                </a:lnTo>
                <a:lnTo>
                  <a:pt x="41" y="17831"/>
                </a:lnTo>
                <a:lnTo>
                  <a:pt x="41" y="17831"/>
                </a:lnTo>
                <a:close/>
                <a:moveTo>
                  <a:pt x="21557" y="17833"/>
                </a:moveTo>
                <a:lnTo>
                  <a:pt x="21557" y="17809"/>
                </a:lnTo>
                <a:lnTo>
                  <a:pt x="21557" y="17833"/>
                </a:lnTo>
                <a:lnTo>
                  <a:pt x="21557" y="17833"/>
                </a:lnTo>
                <a:close/>
                <a:moveTo>
                  <a:pt x="42" y="17856"/>
                </a:moveTo>
                <a:lnTo>
                  <a:pt x="41" y="17856"/>
                </a:lnTo>
                <a:lnTo>
                  <a:pt x="41" y="17831"/>
                </a:lnTo>
                <a:lnTo>
                  <a:pt x="42" y="17856"/>
                </a:lnTo>
                <a:lnTo>
                  <a:pt x="42" y="17856"/>
                </a:lnTo>
                <a:close/>
                <a:moveTo>
                  <a:pt x="21528" y="19136"/>
                </a:moveTo>
                <a:lnTo>
                  <a:pt x="21557" y="17833"/>
                </a:lnTo>
                <a:lnTo>
                  <a:pt x="21557" y="17856"/>
                </a:lnTo>
                <a:lnTo>
                  <a:pt x="21599" y="17856"/>
                </a:lnTo>
                <a:lnTo>
                  <a:pt x="21598" y="17904"/>
                </a:lnTo>
                <a:lnTo>
                  <a:pt x="21572" y="19099"/>
                </a:lnTo>
                <a:lnTo>
                  <a:pt x="21531" y="19099"/>
                </a:lnTo>
                <a:lnTo>
                  <a:pt x="21528" y="19136"/>
                </a:lnTo>
                <a:lnTo>
                  <a:pt x="21528" y="19136"/>
                </a:lnTo>
                <a:close/>
                <a:moveTo>
                  <a:pt x="71" y="19181"/>
                </a:moveTo>
                <a:lnTo>
                  <a:pt x="67" y="19099"/>
                </a:lnTo>
                <a:lnTo>
                  <a:pt x="70" y="19136"/>
                </a:lnTo>
                <a:lnTo>
                  <a:pt x="71" y="19181"/>
                </a:lnTo>
                <a:lnTo>
                  <a:pt x="71" y="19181"/>
                </a:lnTo>
                <a:close/>
                <a:moveTo>
                  <a:pt x="70" y="19136"/>
                </a:moveTo>
                <a:lnTo>
                  <a:pt x="67" y="19099"/>
                </a:lnTo>
                <a:lnTo>
                  <a:pt x="69" y="19099"/>
                </a:lnTo>
                <a:lnTo>
                  <a:pt x="70" y="19136"/>
                </a:lnTo>
                <a:lnTo>
                  <a:pt x="70" y="19136"/>
                </a:lnTo>
                <a:close/>
                <a:moveTo>
                  <a:pt x="21528" y="19182"/>
                </a:moveTo>
                <a:lnTo>
                  <a:pt x="21528" y="19136"/>
                </a:lnTo>
                <a:lnTo>
                  <a:pt x="21531" y="19099"/>
                </a:lnTo>
                <a:lnTo>
                  <a:pt x="21528" y="19182"/>
                </a:lnTo>
                <a:lnTo>
                  <a:pt x="21528" y="19182"/>
                </a:lnTo>
                <a:close/>
                <a:moveTo>
                  <a:pt x="21571" y="19182"/>
                </a:moveTo>
                <a:lnTo>
                  <a:pt x="21528" y="19182"/>
                </a:lnTo>
                <a:lnTo>
                  <a:pt x="21531" y="19099"/>
                </a:lnTo>
                <a:lnTo>
                  <a:pt x="21572" y="19099"/>
                </a:lnTo>
                <a:lnTo>
                  <a:pt x="21571" y="19182"/>
                </a:lnTo>
                <a:lnTo>
                  <a:pt x="21571" y="19182"/>
                </a:lnTo>
                <a:close/>
                <a:moveTo>
                  <a:pt x="73" y="19181"/>
                </a:moveTo>
                <a:lnTo>
                  <a:pt x="71" y="19181"/>
                </a:lnTo>
                <a:lnTo>
                  <a:pt x="70" y="19136"/>
                </a:lnTo>
                <a:lnTo>
                  <a:pt x="73" y="19181"/>
                </a:lnTo>
                <a:lnTo>
                  <a:pt x="73" y="19181"/>
                </a:lnTo>
                <a:close/>
                <a:moveTo>
                  <a:pt x="21451" y="20187"/>
                </a:moveTo>
                <a:lnTo>
                  <a:pt x="21528" y="19136"/>
                </a:lnTo>
                <a:lnTo>
                  <a:pt x="21528" y="19182"/>
                </a:lnTo>
                <a:lnTo>
                  <a:pt x="21571" y="19182"/>
                </a:lnTo>
                <a:lnTo>
                  <a:pt x="21569" y="19276"/>
                </a:lnTo>
                <a:lnTo>
                  <a:pt x="21567" y="19319"/>
                </a:lnTo>
                <a:lnTo>
                  <a:pt x="21565" y="19358"/>
                </a:lnTo>
                <a:lnTo>
                  <a:pt x="21505" y="20165"/>
                </a:lnTo>
                <a:lnTo>
                  <a:pt x="21455" y="20165"/>
                </a:lnTo>
                <a:lnTo>
                  <a:pt x="21451" y="20187"/>
                </a:lnTo>
                <a:lnTo>
                  <a:pt x="21451" y="20187"/>
                </a:lnTo>
                <a:close/>
                <a:moveTo>
                  <a:pt x="150" y="20220"/>
                </a:moveTo>
                <a:lnTo>
                  <a:pt x="144" y="20165"/>
                </a:lnTo>
                <a:lnTo>
                  <a:pt x="148" y="20187"/>
                </a:lnTo>
                <a:lnTo>
                  <a:pt x="150" y="20220"/>
                </a:lnTo>
                <a:lnTo>
                  <a:pt x="150" y="20220"/>
                </a:lnTo>
                <a:close/>
                <a:moveTo>
                  <a:pt x="147" y="20186"/>
                </a:moveTo>
                <a:lnTo>
                  <a:pt x="144" y="20165"/>
                </a:lnTo>
                <a:lnTo>
                  <a:pt x="146" y="20165"/>
                </a:lnTo>
                <a:lnTo>
                  <a:pt x="147" y="20186"/>
                </a:lnTo>
                <a:lnTo>
                  <a:pt x="147" y="20186"/>
                </a:lnTo>
                <a:close/>
                <a:moveTo>
                  <a:pt x="21449" y="20220"/>
                </a:moveTo>
                <a:lnTo>
                  <a:pt x="21451" y="20186"/>
                </a:lnTo>
                <a:lnTo>
                  <a:pt x="21455" y="20165"/>
                </a:lnTo>
                <a:lnTo>
                  <a:pt x="21449" y="20220"/>
                </a:lnTo>
                <a:lnTo>
                  <a:pt x="21449" y="20220"/>
                </a:lnTo>
                <a:close/>
                <a:moveTo>
                  <a:pt x="21501" y="20220"/>
                </a:moveTo>
                <a:lnTo>
                  <a:pt x="21449" y="20220"/>
                </a:lnTo>
                <a:lnTo>
                  <a:pt x="21455" y="20165"/>
                </a:lnTo>
                <a:lnTo>
                  <a:pt x="21505" y="20165"/>
                </a:lnTo>
                <a:lnTo>
                  <a:pt x="21501" y="20220"/>
                </a:lnTo>
                <a:lnTo>
                  <a:pt x="21501" y="20220"/>
                </a:lnTo>
                <a:close/>
                <a:moveTo>
                  <a:pt x="153" y="20220"/>
                </a:moveTo>
                <a:lnTo>
                  <a:pt x="150" y="20220"/>
                </a:lnTo>
                <a:lnTo>
                  <a:pt x="147" y="20186"/>
                </a:lnTo>
                <a:lnTo>
                  <a:pt x="153" y="20220"/>
                </a:lnTo>
                <a:lnTo>
                  <a:pt x="153" y="20220"/>
                </a:lnTo>
                <a:close/>
                <a:moveTo>
                  <a:pt x="21336" y="20902"/>
                </a:moveTo>
                <a:lnTo>
                  <a:pt x="21451" y="20187"/>
                </a:lnTo>
                <a:lnTo>
                  <a:pt x="21449" y="20220"/>
                </a:lnTo>
                <a:lnTo>
                  <a:pt x="21501" y="20220"/>
                </a:lnTo>
                <a:lnTo>
                  <a:pt x="21482" y="20479"/>
                </a:lnTo>
                <a:lnTo>
                  <a:pt x="21480" y="20509"/>
                </a:lnTo>
                <a:lnTo>
                  <a:pt x="21477" y="20533"/>
                </a:lnTo>
                <a:lnTo>
                  <a:pt x="21418" y="20895"/>
                </a:lnTo>
                <a:lnTo>
                  <a:pt x="21339" y="20895"/>
                </a:lnTo>
                <a:lnTo>
                  <a:pt x="21336" y="20902"/>
                </a:lnTo>
                <a:lnTo>
                  <a:pt x="21336" y="20902"/>
                </a:lnTo>
                <a:close/>
                <a:moveTo>
                  <a:pt x="266" y="20922"/>
                </a:moveTo>
                <a:lnTo>
                  <a:pt x="259" y="20895"/>
                </a:lnTo>
                <a:lnTo>
                  <a:pt x="263" y="20902"/>
                </a:lnTo>
                <a:lnTo>
                  <a:pt x="266" y="20922"/>
                </a:lnTo>
                <a:lnTo>
                  <a:pt x="266" y="20922"/>
                </a:lnTo>
                <a:close/>
                <a:moveTo>
                  <a:pt x="263" y="20902"/>
                </a:moveTo>
                <a:lnTo>
                  <a:pt x="259" y="20895"/>
                </a:lnTo>
                <a:lnTo>
                  <a:pt x="262" y="20895"/>
                </a:lnTo>
                <a:lnTo>
                  <a:pt x="263" y="20902"/>
                </a:lnTo>
                <a:lnTo>
                  <a:pt x="263" y="20902"/>
                </a:lnTo>
                <a:close/>
                <a:moveTo>
                  <a:pt x="21332" y="20922"/>
                </a:moveTo>
                <a:lnTo>
                  <a:pt x="21336" y="20902"/>
                </a:lnTo>
                <a:lnTo>
                  <a:pt x="21339" y="20895"/>
                </a:lnTo>
                <a:lnTo>
                  <a:pt x="21332" y="20922"/>
                </a:lnTo>
                <a:lnTo>
                  <a:pt x="21332" y="20922"/>
                </a:lnTo>
                <a:close/>
                <a:moveTo>
                  <a:pt x="21414" y="20922"/>
                </a:moveTo>
                <a:lnTo>
                  <a:pt x="21332" y="20922"/>
                </a:lnTo>
                <a:lnTo>
                  <a:pt x="21339" y="20895"/>
                </a:lnTo>
                <a:lnTo>
                  <a:pt x="21418" y="20895"/>
                </a:lnTo>
                <a:lnTo>
                  <a:pt x="21414" y="20922"/>
                </a:lnTo>
                <a:lnTo>
                  <a:pt x="21414" y="20922"/>
                </a:lnTo>
                <a:close/>
                <a:moveTo>
                  <a:pt x="21189" y="21173"/>
                </a:moveTo>
                <a:lnTo>
                  <a:pt x="21336" y="20902"/>
                </a:lnTo>
                <a:lnTo>
                  <a:pt x="21332" y="20922"/>
                </a:lnTo>
                <a:lnTo>
                  <a:pt x="21414" y="20922"/>
                </a:lnTo>
                <a:lnTo>
                  <a:pt x="21374" y="21170"/>
                </a:lnTo>
                <a:lnTo>
                  <a:pt x="21193" y="21170"/>
                </a:lnTo>
                <a:lnTo>
                  <a:pt x="21189" y="21173"/>
                </a:lnTo>
                <a:lnTo>
                  <a:pt x="21189" y="21173"/>
                </a:lnTo>
                <a:close/>
                <a:moveTo>
                  <a:pt x="274" y="20922"/>
                </a:moveTo>
                <a:lnTo>
                  <a:pt x="266" y="20922"/>
                </a:lnTo>
                <a:lnTo>
                  <a:pt x="263" y="20902"/>
                </a:lnTo>
                <a:lnTo>
                  <a:pt x="274" y="20922"/>
                </a:lnTo>
                <a:lnTo>
                  <a:pt x="274" y="20922"/>
                </a:lnTo>
                <a:close/>
                <a:moveTo>
                  <a:pt x="409" y="21173"/>
                </a:moveTo>
                <a:lnTo>
                  <a:pt x="405" y="21170"/>
                </a:lnTo>
                <a:lnTo>
                  <a:pt x="407" y="21170"/>
                </a:lnTo>
                <a:lnTo>
                  <a:pt x="409" y="21173"/>
                </a:lnTo>
                <a:lnTo>
                  <a:pt x="409" y="21173"/>
                </a:lnTo>
                <a:close/>
                <a:moveTo>
                  <a:pt x="21189" y="21173"/>
                </a:moveTo>
                <a:lnTo>
                  <a:pt x="409" y="21173"/>
                </a:lnTo>
                <a:lnTo>
                  <a:pt x="407" y="21170"/>
                </a:lnTo>
                <a:lnTo>
                  <a:pt x="21191" y="21170"/>
                </a:lnTo>
                <a:lnTo>
                  <a:pt x="21189" y="21173"/>
                </a:lnTo>
                <a:lnTo>
                  <a:pt x="21189" y="21173"/>
                </a:lnTo>
                <a:close/>
                <a:moveTo>
                  <a:pt x="21373" y="21173"/>
                </a:moveTo>
                <a:lnTo>
                  <a:pt x="21189" y="21173"/>
                </a:lnTo>
                <a:lnTo>
                  <a:pt x="21193" y="21170"/>
                </a:lnTo>
                <a:lnTo>
                  <a:pt x="21374" y="21170"/>
                </a:lnTo>
                <a:close/>
              </a:path>
            </a:pathLst>
          </a:custGeom>
          <a:solidFill>
            <a:srgbClr val="0A736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84" name="矩形"/>
          <p:cNvSpPr/>
          <p:nvPr/>
        </p:nvSpPr>
        <p:spPr>
          <a:xfrm>
            <a:off x="4491979" y="1055368"/>
            <a:ext cx="4597400" cy="3746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安全智慧工地管理平台</a:t>
            </a:r>
            <a:endParaRPr lang="zh-CN" altLang="en-US" sz="2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285" name="曲线"/>
          <p:cNvSpPr/>
          <p:nvPr/>
        </p:nvSpPr>
        <p:spPr>
          <a:xfrm>
            <a:off x="3622039" y="970914"/>
            <a:ext cx="4853305" cy="438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386" y="21589"/>
                </a:moveTo>
                <a:lnTo>
                  <a:pt x="130" y="21589"/>
                </a:lnTo>
                <a:lnTo>
                  <a:pt x="115" y="21409"/>
                </a:lnTo>
                <a:lnTo>
                  <a:pt x="101" y="21288"/>
                </a:lnTo>
                <a:lnTo>
                  <a:pt x="89" y="21168"/>
                </a:lnTo>
                <a:lnTo>
                  <a:pt x="75" y="20927"/>
                </a:lnTo>
                <a:lnTo>
                  <a:pt x="63" y="20807"/>
                </a:lnTo>
                <a:lnTo>
                  <a:pt x="54" y="20627"/>
                </a:lnTo>
                <a:lnTo>
                  <a:pt x="44" y="20446"/>
                </a:lnTo>
                <a:lnTo>
                  <a:pt x="35" y="20266"/>
                </a:lnTo>
                <a:lnTo>
                  <a:pt x="27" y="20086"/>
                </a:lnTo>
                <a:lnTo>
                  <a:pt x="26" y="20026"/>
                </a:lnTo>
                <a:lnTo>
                  <a:pt x="19" y="19845"/>
                </a:lnTo>
                <a:lnTo>
                  <a:pt x="8" y="19484"/>
                </a:lnTo>
                <a:lnTo>
                  <a:pt x="8" y="19424"/>
                </a:lnTo>
                <a:lnTo>
                  <a:pt x="4" y="19243"/>
                </a:lnTo>
                <a:lnTo>
                  <a:pt x="1" y="19063"/>
                </a:lnTo>
                <a:lnTo>
                  <a:pt x="0" y="18883"/>
                </a:lnTo>
                <a:lnTo>
                  <a:pt x="0" y="3968"/>
                </a:lnTo>
                <a:lnTo>
                  <a:pt x="1" y="3788"/>
                </a:lnTo>
                <a:lnTo>
                  <a:pt x="1" y="3728"/>
                </a:lnTo>
                <a:lnTo>
                  <a:pt x="4" y="3547"/>
                </a:lnTo>
                <a:lnTo>
                  <a:pt x="8" y="3367"/>
                </a:lnTo>
                <a:lnTo>
                  <a:pt x="8" y="3307"/>
                </a:lnTo>
                <a:lnTo>
                  <a:pt x="19" y="2946"/>
                </a:lnTo>
                <a:lnTo>
                  <a:pt x="26" y="2766"/>
                </a:lnTo>
                <a:lnTo>
                  <a:pt x="27" y="2705"/>
                </a:lnTo>
                <a:lnTo>
                  <a:pt x="35" y="2525"/>
                </a:lnTo>
                <a:lnTo>
                  <a:pt x="44" y="2345"/>
                </a:lnTo>
                <a:lnTo>
                  <a:pt x="53" y="2164"/>
                </a:lnTo>
                <a:lnTo>
                  <a:pt x="65" y="1984"/>
                </a:lnTo>
                <a:lnTo>
                  <a:pt x="77" y="1804"/>
                </a:lnTo>
                <a:lnTo>
                  <a:pt x="89" y="1623"/>
                </a:lnTo>
                <a:lnTo>
                  <a:pt x="101" y="1503"/>
                </a:lnTo>
                <a:lnTo>
                  <a:pt x="115" y="1383"/>
                </a:lnTo>
                <a:lnTo>
                  <a:pt x="130" y="1202"/>
                </a:lnTo>
                <a:lnTo>
                  <a:pt x="145" y="1082"/>
                </a:lnTo>
                <a:lnTo>
                  <a:pt x="147" y="1082"/>
                </a:lnTo>
                <a:lnTo>
                  <a:pt x="161" y="962"/>
                </a:lnTo>
                <a:lnTo>
                  <a:pt x="181" y="781"/>
                </a:lnTo>
                <a:lnTo>
                  <a:pt x="199" y="661"/>
                </a:lnTo>
                <a:lnTo>
                  <a:pt x="217" y="601"/>
                </a:lnTo>
                <a:lnTo>
                  <a:pt x="233" y="480"/>
                </a:lnTo>
                <a:lnTo>
                  <a:pt x="252" y="420"/>
                </a:lnTo>
                <a:lnTo>
                  <a:pt x="275" y="300"/>
                </a:lnTo>
                <a:lnTo>
                  <a:pt x="317" y="180"/>
                </a:lnTo>
                <a:lnTo>
                  <a:pt x="335" y="120"/>
                </a:lnTo>
                <a:lnTo>
                  <a:pt x="357" y="60"/>
                </a:lnTo>
                <a:lnTo>
                  <a:pt x="382" y="0"/>
                </a:lnTo>
                <a:lnTo>
                  <a:pt x="21346" y="0"/>
                </a:lnTo>
                <a:lnTo>
                  <a:pt x="21368" y="60"/>
                </a:lnTo>
                <a:lnTo>
                  <a:pt x="21371" y="60"/>
                </a:lnTo>
                <a:lnTo>
                  <a:pt x="21393" y="120"/>
                </a:lnTo>
                <a:lnTo>
                  <a:pt x="21411" y="180"/>
                </a:lnTo>
                <a:lnTo>
                  <a:pt x="21473" y="360"/>
                </a:lnTo>
                <a:lnTo>
                  <a:pt x="21495" y="480"/>
                </a:lnTo>
                <a:lnTo>
                  <a:pt x="21514" y="601"/>
                </a:lnTo>
                <a:lnTo>
                  <a:pt x="21529" y="661"/>
                </a:lnTo>
                <a:lnTo>
                  <a:pt x="21547" y="781"/>
                </a:lnTo>
                <a:lnTo>
                  <a:pt x="21566" y="962"/>
                </a:lnTo>
                <a:lnTo>
                  <a:pt x="21583" y="1082"/>
                </a:lnTo>
                <a:lnTo>
                  <a:pt x="21598" y="1202"/>
                </a:lnTo>
                <a:lnTo>
                  <a:pt x="386" y="1202"/>
                </a:lnTo>
                <a:lnTo>
                  <a:pt x="367" y="1262"/>
                </a:lnTo>
                <a:lnTo>
                  <a:pt x="370" y="1262"/>
                </a:lnTo>
                <a:lnTo>
                  <a:pt x="352" y="1322"/>
                </a:lnTo>
                <a:lnTo>
                  <a:pt x="340" y="1322"/>
                </a:lnTo>
                <a:lnTo>
                  <a:pt x="331" y="1383"/>
                </a:lnTo>
                <a:lnTo>
                  <a:pt x="325" y="1383"/>
                </a:lnTo>
                <a:lnTo>
                  <a:pt x="317" y="1443"/>
                </a:lnTo>
                <a:lnTo>
                  <a:pt x="311" y="1443"/>
                </a:lnTo>
                <a:lnTo>
                  <a:pt x="303" y="1503"/>
                </a:lnTo>
                <a:lnTo>
                  <a:pt x="297" y="1503"/>
                </a:lnTo>
                <a:lnTo>
                  <a:pt x="281" y="1623"/>
                </a:lnTo>
                <a:lnTo>
                  <a:pt x="284" y="1623"/>
                </a:lnTo>
                <a:lnTo>
                  <a:pt x="268" y="1683"/>
                </a:lnTo>
                <a:lnTo>
                  <a:pt x="271" y="1683"/>
                </a:lnTo>
                <a:lnTo>
                  <a:pt x="263" y="1744"/>
                </a:lnTo>
                <a:lnTo>
                  <a:pt x="258" y="1744"/>
                </a:lnTo>
                <a:lnTo>
                  <a:pt x="243" y="1864"/>
                </a:lnTo>
                <a:lnTo>
                  <a:pt x="246" y="1864"/>
                </a:lnTo>
                <a:lnTo>
                  <a:pt x="239" y="1924"/>
                </a:lnTo>
                <a:lnTo>
                  <a:pt x="234" y="1924"/>
                </a:lnTo>
                <a:lnTo>
                  <a:pt x="221" y="2044"/>
                </a:lnTo>
                <a:lnTo>
                  <a:pt x="223" y="2044"/>
                </a:lnTo>
                <a:lnTo>
                  <a:pt x="210" y="2164"/>
                </a:lnTo>
                <a:lnTo>
                  <a:pt x="212" y="2164"/>
                </a:lnTo>
                <a:lnTo>
                  <a:pt x="200" y="2285"/>
                </a:lnTo>
                <a:lnTo>
                  <a:pt x="202" y="2285"/>
                </a:lnTo>
                <a:lnTo>
                  <a:pt x="196" y="2345"/>
                </a:lnTo>
                <a:lnTo>
                  <a:pt x="192" y="2345"/>
                </a:lnTo>
                <a:lnTo>
                  <a:pt x="185" y="2465"/>
                </a:lnTo>
                <a:lnTo>
                  <a:pt x="183" y="2465"/>
                </a:lnTo>
                <a:lnTo>
                  <a:pt x="177" y="2585"/>
                </a:lnTo>
                <a:lnTo>
                  <a:pt x="175" y="2585"/>
                </a:lnTo>
                <a:lnTo>
                  <a:pt x="169" y="2705"/>
                </a:lnTo>
                <a:lnTo>
                  <a:pt x="167" y="2705"/>
                </a:lnTo>
                <a:lnTo>
                  <a:pt x="158" y="2886"/>
                </a:lnTo>
                <a:lnTo>
                  <a:pt x="160" y="2886"/>
                </a:lnTo>
                <a:lnTo>
                  <a:pt x="152" y="3007"/>
                </a:lnTo>
                <a:lnTo>
                  <a:pt x="153" y="3007"/>
                </a:lnTo>
                <a:lnTo>
                  <a:pt x="149" y="3127"/>
                </a:lnTo>
                <a:lnTo>
                  <a:pt x="148" y="3127"/>
                </a:lnTo>
                <a:lnTo>
                  <a:pt x="143" y="3247"/>
                </a:lnTo>
                <a:lnTo>
                  <a:pt x="142" y="3247"/>
                </a:lnTo>
                <a:lnTo>
                  <a:pt x="137" y="3427"/>
                </a:lnTo>
                <a:lnTo>
                  <a:pt x="138" y="3427"/>
                </a:lnTo>
                <a:lnTo>
                  <a:pt x="135" y="3547"/>
                </a:lnTo>
                <a:lnTo>
                  <a:pt x="134" y="3547"/>
                </a:lnTo>
                <a:lnTo>
                  <a:pt x="131" y="3728"/>
                </a:lnTo>
                <a:lnTo>
                  <a:pt x="130" y="3848"/>
                </a:lnTo>
                <a:lnTo>
                  <a:pt x="128" y="3968"/>
                </a:lnTo>
                <a:lnTo>
                  <a:pt x="128" y="4029"/>
                </a:lnTo>
                <a:lnTo>
                  <a:pt x="128" y="18762"/>
                </a:lnTo>
                <a:lnTo>
                  <a:pt x="129" y="18943"/>
                </a:lnTo>
                <a:lnTo>
                  <a:pt x="131" y="19063"/>
                </a:lnTo>
                <a:lnTo>
                  <a:pt x="134" y="19243"/>
                </a:lnTo>
                <a:lnTo>
                  <a:pt x="135" y="19243"/>
                </a:lnTo>
                <a:lnTo>
                  <a:pt x="138" y="19364"/>
                </a:lnTo>
                <a:lnTo>
                  <a:pt x="137" y="19364"/>
                </a:lnTo>
                <a:lnTo>
                  <a:pt x="142" y="19544"/>
                </a:lnTo>
                <a:lnTo>
                  <a:pt x="143" y="19544"/>
                </a:lnTo>
                <a:lnTo>
                  <a:pt x="148" y="19664"/>
                </a:lnTo>
                <a:lnTo>
                  <a:pt x="149" y="19664"/>
                </a:lnTo>
                <a:lnTo>
                  <a:pt x="153" y="19784"/>
                </a:lnTo>
                <a:lnTo>
                  <a:pt x="152" y="19784"/>
                </a:lnTo>
                <a:lnTo>
                  <a:pt x="160" y="19905"/>
                </a:lnTo>
                <a:lnTo>
                  <a:pt x="158" y="19905"/>
                </a:lnTo>
                <a:lnTo>
                  <a:pt x="167" y="20086"/>
                </a:lnTo>
                <a:lnTo>
                  <a:pt x="169" y="20086"/>
                </a:lnTo>
                <a:lnTo>
                  <a:pt x="175" y="20206"/>
                </a:lnTo>
                <a:lnTo>
                  <a:pt x="177" y="20206"/>
                </a:lnTo>
                <a:lnTo>
                  <a:pt x="183" y="20326"/>
                </a:lnTo>
                <a:lnTo>
                  <a:pt x="185" y="20326"/>
                </a:lnTo>
                <a:lnTo>
                  <a:pt x="192" y="20446"/>
                </a:lnTo>
                <a:lnTo>
                  <a:pt x="196" y="20446"/>
                </a:lnTo>
                <a:lnTo>
                  <a:pt x="202" y="20506"/>
                </a:lnTo>
                <a:lnTo>
                  <a:pt x="200" y="20506"/>
                </a:lnTo>
                <a:lnTo>
                  <a:pt x="212" y="20627"/>
                </a:lnTo>
                <a:lnTo>
                  <a:pt x="210" y="20627"/>
                </a:lnTo>
                <a:lnTo>
                  <a:pt x="223" y="20747"/>
                </a:lnTo>
                <a:lnTo>
                  <a:pt x="221" y="20747"/>
                </a:lnTo>
                <a:lnTo>
                  <a:pt x="234" y="20867"/>
                </a:lnTo>
                <a:lnTo>
                  <a:pt x="239" y="20867"/>
                </a:lnTo>
                <a:lnTo>
                  <a:pt x="246" y="20927"/>
                </a:lnTo>
                <a:lnTo>
                  <a:pt x="243" y="20927"/>
                </a:lnTo>
                <a:lnTo>
                  <a:pt x="258" y="21047"/>
                </a:lnTo>
                <a:lnTo>
                  <a:pt x="263" y="21047"/>
                </a:lnTo>
                <a:lnTo>
                  <a:pt x="271" y="21107"/>
                </a:lnTo>
                <a:lnTo>
                  <a:pt x="268" y="21107"/>
                </a:lnTo>
                <a:lnTo>
                  <a:pt x="284" y="21168"/>
                </a:lnTo>
                <a:lnTo>
                  <a:pt x="281" y="21168"/>
                </a:lnTo>
                <a:lnTo>
                  <a:pt x="297" y="21288"/>
                </a:lnTo>
                <a:lnTo>
                  <a:pt x="303" y="21288"/>
                </a:lnTo>
                <a:lnTo>
                  <a:pt x="311" y="21348"/>
                </a:lnTo>
                <a:lnTo>
                  <a:pt x="317" y="21348"/>
                </a:lnTo>
                <a:lnTo>
                  <a:pt x="325" y="21409"/>
                </a:lnTo>
                <a:lnTo>
                  <a:pt x="331" y="21409"/>
                </a:lnTo>
                <a:lnTo>
                  <a:pt x="340" y="21469"/>
                </a:lnTo>
                <a:lnTo>
                  <a:pt x="352" y="21469"/>
                </a:lnTo>
                <a:lnTo>
                  <a:pt x="370" y="21529"/>
                </a:lnTo>
                <a:lnTo>
                  <a:pt x="367" y="21529"/>
                </a:lnTo>
                <a:lnTo>
                  <a:pt x="386" y="2158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86" name="曲线"/>
          <p:cNvSpPr/>
          <p:nvPr/>
        </p:nvSpPr>
        <p:spPr>
          <a:xfrm>
            <a:off x="3708107" y="995311"/>
            <a:ext cx="444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3391" y="0"/>
                </a:lnTo>
                <a:lnTo>
                  <a:pt x="20735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87" name="曲线"/>
          <p:cNvSpPr/>
          <p:nvPr/>
        </p:nvSpPr>
        <p:spPr>
          <a:xfrm>
            <a:off x="8413966" y="995311"/>
            <a:ext cx="444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792" y="20749"/>
                </a:moveTo>
                <a:lnTo>
                  <a:pt x="0" y="0"/>
                </a:lnTo>
                <a:lnTo>
                  <a:pt x="17337" y="0"/>
                </a:lnTo>
                <a:lnTo>
                  <a:pt x="20792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88" name="曲线"/>
          <p:cNvSpPr/>
          <p:nvPr/>
        </p:nvSpPr>
        <p:spPr>
          <a:xfrm>
            <a:off x="8417534" y="995311"/>
            <a:ext cx="6095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5035" y="20732"/>
                </a:moveTo>
                <a:lnTo>
                  <a:pt x="3644" y="10366"/>
                </a:lnTo>
                <a:lnTo>
                  <a:pt x="2690" y="10366"/>
                </a:lnTo>
                <a:lnTo>
                  <a:pt x="1237" y="5182"/>
                </a:lnTo>
                <a:lnTo>
                  <a:pt x="1484" y="5182"/>
                </a:lnTo>
                <a:lnTo>
                  <a:pt x="0" y="0"/>
                </a:lnTo>
                <a:lnTo>
                  <a:pt x="20380" y="0"/>
                </a:lnTo>
                <a:lnTo>
                  <a:pt x="21564" y="15549"/>
                </a:lnTo>
                <a:lnTo>
                  <a:pt x="4805" y="15549"/>
                </a:lnTo>
                <a:lnTo>
                  <a:pt x="5035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89" name="曲线"/>
          <p:cNvSpPr/>
          <p:nvPr/>
        </p:nvSpPr>
        <p:spPr>
          <a:xfrm>
            <a:off x="3697859" y="997750"/>
            <a:ext cx="444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3269" y="0"/>
                </a:lnTo>
                <a:lnTo>
                  <a:pt x="19622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0" name="曲线"/>
          <p:cNvSpPr/>
          <p:nvPr/>
        </p:nvSpPr>
        <p:spPr>
          <a:xfrm>
            <a:off x="8424456" y="997750"/>
            <a:ext cx="444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560" y="20749"/>
                </a:moveTo>
                <a:lnTo>
                  <a:pt x="0" y="0"/>
                </a:lnTo>
                <a:lnTo>
                  <a:pt x="16351" y="0"/>
                </a:lnTo>
                <a:lnTo>
                  <a:pt x="1956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1" name="曲线"/>
          <p:cNvSpPr/>
          <p:nvPr/>
        </p:nvSpPr>
        <p:spPr>
          <a:xfrm>
            <a:off x="3694594" y="998969"/>
            <a:ext cx="253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5505" y="0"/>
                </a:lnTo>
                <a:lnTo>
                  <a:pt x="16742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2" name="曲线"/>
          <p:cNvSpPr/>
          <p:nvPr/>
        </p:nvSpPr>
        <p:spPr>
          <a:xfrm>
            <a:off x="8431098" y="998969"/>
            <a:ext cx="48895" cy="25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99" y="20732"/>
                </a:moveTo>
                <a:lnTo>
                  <a:pt x="0" y="0"/>
                </a:lnTo>
                <a:lnTo>
                  <a:pt x="20892" y="0"/>
                </a:lnTo>
                <a:lnTo>
                  <a:pt x="21594" y="10366"/>
                </a:lnTo>
                <a:lnTo>
                  <a:pt x="1419" y="10366"/>
                </a:lnTo>
                <a:lnTo>
                  <a:pt x="1699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3" name="曲线"/>
          <p:cNvSpPr/>
          <p:nvPr/>
        </p:nvSpPr>
        <p:spPr>
          <a:xfrm>
            <a:off x="3691407" y="1000187"/>
            <a:ext cx="253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5401" y="0"/>
                </a:lnTo>
                <a:lnTo>
                  <a:pt x="16307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4" name="曲线"/>
          <p:cNvSpPr/>
          <p:nvPr/>
        </p:nvSpPr>
        <p:spPr>
          <a:xfrm>
            <a:off x="8434311" y="1000187"/>
            <a:ext cx="47624" cy="25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87" y="20732"/>
                </a:moveTo>
                <a:lnTo>
                  <a:pt x="0" y="0"/>
                </a:lnTo>
                <a:lnTo>
                  <a:pt x="20712" y="0"/>
                </a:lnTo>
                <a:lnTo>
                  <a:pt x="21427" y="10366"/>
                </a:lnTo>
                <a:lnTo>
                  <a:pt x="1410" y="10366"/>
                </a:lnTo>
                <a:lnTo>
                  <a:pt x="1687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5" name="曲线"/>
          <p:cNvSpPr/>
          <p:nvPr/>
        </p:nvSpPr>
        <p:spPr>
          <a:xfrm>
            <a:off x="3688295" y="1001407"/>
            <a:ext cx="190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7056" y="0"/>
                </a:lnTo>
                <a:lnTo>
                  <a:pt x="21316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6" name="曲线"/>
          <p:cNvSpPr/>
          <p:nvPr/>
        </p:nvSpPr>
        <p:spPr>
          <a:xfrm>
            <a:off x="8437422" y="1001407"/>
            <a:ext cx="48895" cy="63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4145" y="20776"/>
                </a:moveTo>
                <a:lnTo>
                  <a:pt x="2642" y="12439"/>
                </a:lnTo>
                <a:lnTo>
                  <a:pt x="2894" y="12439"/>
                </a:lnTo>
                <a:lnTo>
                  <a:pt x="1340" y="8293"/>
                </a:lnTo>
                <a:lnTo>
                  <a:pt x="1604" y="8293"/>
                </a:lnTo>
                <a:lnTo>
                  <a:pt x="0" y="0"/>
                </a:lnTo>
                <a:lnTo>
                  <a:pt x="19495" y="0"/>
                </a:lnTo>
                <a:lnTo>
                  <a:pt x="20634" y="8293"/>
                </a:lnTo>
                <a:lnTo>
                  <a:pt x="21465" y="16630"/>
                </a:lnTo>
                <a:lnTo>
                  <a:pt x="3893" y="16630"/>
                </a:lnTo>
                <a:lnTo>
                  <a:pt x="4145" y="20776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7" name="曲线"/>
          <p:cNvSpPr/>
          <p:nvPr/>
        </p:nvSpPr>
        <p:spPr>
          <a:xfrm>
            <a:off x="3679544" y="1006297"/>
            <a:ext cx="190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6331" y="0"/>
                </a:lnTo>
                <a:lnTo>
                  <a:pt x="19299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8" name="曲线"/>
          <p:cNvSpPr/>
          <p:nvPr/>
        </p:nvSpPr>
        <p:spPr>
          <a:xfrm>
            <a:off x="8446236" y="1006297"/>
            <a:ext cx="42545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991" y="20732"/>
                </a:moveTo>
                <a:lnTo>
                  <a:pt x="1392" y="10366"/>
                </a:lnTo>
                <a:lnTo>
                  <a:pt x="1663" y="10366"/>
                </a:lnTo>
                <a:lnTo>
                  <a:pt x="0" y="0"/>
                </a:lnTo>
                <a:lnTo>
                  <a:pt x="20194" y="0"/>
                </a:lnTo>
                <a:lnTo>
                  <a:pt x="20677" y="5182"/>
                </a:lnTo>
                <a:lnTo>
                  <a:pt x="21567" y="15549"/>
                </a:lnTo>
                <a:lnTo>
                  <a:pt x="2733" y="15549"/>
                </a:lnTo>
                <a:lnTo>
                  <a:pt x="2991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299" name="曲线"/>
          <p:cNvSpPr/>
          <p:nvPr/>
        </p:nvSpPr>
        <p:spPr>
          <a:xfrm>
            <a:off x="3674211" y="1009954"/>
            <a:ext cx="190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5764" y="0"/>
                </a:lnTo>
                <a:lnTo>
                  <a:pt x="17856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0" name="曲线"/>
          <p:cNvSpPr/>
          <p:nvPr/>
        </p:nvSpPr>
        <p:spPr>
          <a:xfrm>
            <a:off x="8451621" y="1009954"/>
            <a:ext cx="43179" cy="1015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4897" y="20737"/>
                </a:moveTo>
                <a:lnTo>
                  <a:pt x="3608" y="15553"/>
                </a:lnTo>
                <a:lnTo>
                  <a:pt x="3824" y="15553"/>
                </a:lnTo>
                <a:lnTo>
                  <a:pt x="2464" y="10367"/>
                </a:lnTo>
                <a:lnTo>
                  <a:pt x="2699" y="10367"/>
                </a:lnTo>
                <a:lnTo>
                  <a:pt x="1257" y="5183"/>
                </a:lnTo>
                <a:lnTo>
                  <a:pt x="1505" y="5183"/>
                </a:lnTo>
                <a:lnTo>
                  <a:pt x="0" y="0"/>
                </a:lnTo>
                <a:lnTo>
                  <a:pt x="18556" y="0"/>
                </a:lnTo>
                <a:lnTo>
                  <a:pt x="19001" y="2591"/>
                </a:lnTo>
                <a:lnTo>
                  <a:pt x="20387" y="10367"/>
                </a:lnTo>
                <a:lnTo>
                  <a:pt x="21346" y="18144"/>
                </a:lnTo>
                <a:lnTo>
                  <a:pt x="4681" y="18144"/>
                </a:lnTo>
                <a:lnTo>
                  <a:pt x="4897" y="20737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1" name="曲线"/>
          <p:cNvSpPr/>
          <p:nvPr/>
        </p:nvSpPr>
        <p:spPr>
          <a:xfrm>
            <a:off x="3664940" y="1018489"/>
            <a:ext cx="190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4607" y="0"/>
                </a:lnTo>
                <a:lnTo>
                  <a:pt x="14543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2" name="曲线"/>
          <p:cNvSpPr/>
          <p:nvPr/>
        </p:nvSpPr>
        <p:spPr>
          <a:xfrm>
            <a:off x="8460981" y="1018489"/>
            <a:ext cx="34925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07" y="20738"/>
                </a:moveTo>
                <a:lnTo>
                  <a:pt x="0" y="0"/>
                </a:lnTo>
                <a:lnTo>
                  <a:pt x="20602" y="0"/>
                </a:lnTo>
                <a:lnTo>
                  <a:pt x="21442" y="13825"/>
                </a:lnTo>
                <a:lnTo>
                  <a:pt x="1264" y="13825"/>
                </a:lnTo>
                <a:lnTo>
                  <a:pt x="1507" y="2073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3" name="曲线"/>
          <p:cNvSpPr/>
          <p:nvPr/>
        </p:nvSpPr>
        <p:spPr>
          <a:xfrm>
            <a:off x="3662934" y="1020926"/>
            <a:ext cx="126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6684" y="0"/>
                </a:lnTo>
                <a:lnTo>
                  <a:pt x="13605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4" name="曲线"/>
          <p:cNvSpPr/>
          <p:nvPr/>
        </p:nvSpPr>
        <p:spPr>
          <a:xfrm>
            <a:off x="8463026" y="1020926"/>
            <a:ext cx="34289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15" y="20738"/>
                </a:moveTo>
                <a:lnTo>
                  <a:pt x="0" y="0"/>
                </a:lnTo>
                <a:lnTo>
                  <a:pt x="20551" y="0"/>
                </a:lnTo>
                <a:lnTo>
                  <a:pt x="20984" y="6912"/>
                </a:lnTo>
                <a:lnTo>
                  <a:pt x="21367" y="13825"/>
                </a:lnTo>
                <a:lnTo>
                  <a:pt x="1191" y="13825"/>
                </a:lnTo>
                <a:lnTo>
                  <a:pt x="1415" y="2073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5" name="曲线"/>
          <p:cNvSpPr/>
          <p:nvPr/>
        </p:nvSpPr>
        <p:spPr>
          <a:xfrm>
            <a:off x="3661067" y="1023365"/>
            <a:ext cx="126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6259" y="0"/>
                </a:lnTo>
                <a:lnTo>
                  <a:pt x="12740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6" name="曲线"/>
          <p:cNvSpPr/>
          <p:nvPr/>
        </p:nvSpPr>
        <p:spPr>
          <a:xfrm>
            <a:off x="8464918" y="1023365"/>
            <a:ext cx="33654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336" y="20738"/>
                </a:moveTo>
                <a:lnTo>
                  <a:pt x="0" y="0"/>
                </a:lnTo>
                <a:lnTo>
                  <a:pt x="20557" y="0"/>
                </a:lnTo>
                <a:lnTo>
                  <a:pt x="21339" y="13825"/>
                </a:lnTo>
                <a:lnTo>
                  <a:pt x="1115" y="13825"/>
                </a:lnTo>
                <a:lnTo>
                  <a:pt x="1336" y="2073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7" name="曲线"/>
          <p:cNvSpPr/>
          <p:nvPr/>
        </p:nvSpPr>
        <p:spPr>
          <a:xfrm>
            <a:off x="3659352" y="1025804"/>
            <a:ext cx="126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5611" y="0"/>
                </a:lnTo>
                <a:lnTo>
                  <a:pt x="11870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8" name="曲线"/>
          <p:cNvSpPr/>
          <p:nvPr/>
        </p:nvSpPr>
        <p:spPr>
          <a:xfrm>
            <a:off x="8466658" y="1025804"/>
            <a:ext cx="34925" cy="1015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858" y="20764"/>
                </a:moveTo>
                <a:lnTo>
                  <a:pt x="1908" y="12986"/>
                </a:lnTo>
                <a:lnTo>
                  <a:pt x="2073" y="12986"/>
                </a:lnTo>
                <a:lnTo>
                  <a:pt x="1004" y="7803"/>
                </a:lnTo>
                <a:lnTo>
                  <a:pt x="1193" y="7803"/>
                </a:lnTo>
                <a:lnTo>
                  <a:pt x="0" y="0"/>
                </a:lnTo>
                <a:lnTo>
                  <a:pt x="19486" y="0"/>
                </a:lnTo>
                <a:lnTo>
                  <a:pt x="20609" y="10394"/>
                </a:lnTo>
                <a:lnTo>
                  <a:pt x="21324" y="18172"/>
                </a:lnTo>
                <a:lnTo>
                  <a:pt x="2709" y="18172"/>
                </a:lnTo>
                <a:lnTo>
                  <a:pt x="2858" y="20764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09" name="曲线"/>
          <p:cNvSpPr/>
          <p:nvPr/>
        </p:nvSpPr>
        <p:spPr>
          <a:xfrm>
            <a:off x="3655058" y="1034351"/>
            <a:ext cx="63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8195" y="0"/>
                </a:lnTo>
                <a:lnTo>
                  <a:pt x="17685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0" name="曲线"/>
          <p:cNvSpPr/>
          <p:nvPr/>
        </p:nvSpPr>
        <p:spPr>
          <a:xfrm>
            <a:off x="8471039" y="1034351"/>
            <a:ext cx="31115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942" y="20738"/>
                </a:moveTo>
                <a:lnTo>
                  <a:pt x="0" y="0"/>
                </a:lnTo>
                <a:lnTo>
                  <a:pt x="20894" y="0"/>
                </a:lnTo>
                <a:lnTo>
                  <a:pt x="21432" y="13825"/>
                </a:lnTo>
                <a:lnTo>
                  <a:pt x="801" y="13825"/>
                </a:lnTo>
                <a:lnTo>
                  <a:pt x="942" y="2073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1" name="曲线"/>
          <p:cNvSpPr/>
          <p:nvPr/>
        </p:nvSpPr>
        <p:spPr>
          <a:xfrm>
            <a:off x="3653929" y="1036789"/>
            <a:ext cx="63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7760" y="0"/>
                </a:lnTo>
                <a:lnTo>
                  <a:pt x="15550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2" name="曲线"/>
          <p:cNvSpPr/>
          <p:nvPr/>
        </p:nvSpPr>
        <p:spPr>
          <a:xfrm>
            <a:off x="8472195" y="1036789"/>
            <a:ext cx="31115" cy="762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357" y="20738"/>
                </a:moveTo>
                <a:lnTo>
                  <a:pt x="678" y="10367"/>
                </a:lnTo>
                <a:lnTo>
                  <a:pt x="810" y="10367"/>
                </a:lnTo>
                <a:lnTo>
                  <a:pt x="0" y="0"/>
                </a:lnTo>
                <a:lnTo>
                  <a:pt x="20630" y="0"/>
                </a:lnTo>
                <a:lnTo>
                  <a:pt x="20894" y="3455"/>
                </a:lnTo>
                <a:lnTo>
                  <a:pt x="21000" y="6911"/>
                </a:lnTo>
                <a:lnTo>
                  <a:pt x="21529" y="17282"/>
                </a:lnTo>
                <a:lnTo>
                  <a:pt x="1251" y="17282"/>
                </a:lnTo>
                <a:lnTo>
                  <a:pt x="1357" y="2073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3" name="曲线"/>
          <p:cNvSpPr/>
          <p:nvPr/>
        </p:nvSpPr>
        <p:spPr>
          <a:xfrm>
            <a:off x="3652202" y="1042884"/>
            <a:ext cx="63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0749"/>
                </a:moveTo>
                <a:lnTo>
                  <a:pt x="4725" y="0"/>
                </a:lnTo>
                <a:lnTo>
                  <a:pt x="10785" y="0"/>
                </a:lnTo>
                <a:lnTo>
                  <a:pt x="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4" name="曲线"/>
          <p:cNvSpPr/>
          <p:nvPr/>
        </p:nvSpPr>
        <p:spPr>
          <a:xfrm>
            <a:off x="8474418" y="1043305"/>
            <a:ext cx="29208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49" y="0"/>
                </a:lnTo>
                <a:lnTo>
                  <a:pt x="21549" y="21605"/>
                </a:lnTo>
                <a:lnTo>
                  <a:pt x="0" y="21605"/>
                </a:lnTo>
                <a:lnTo>
                  <a:pt x="0" y="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5" name="曲线"/>
          <p:cNvSpPr/>
          <p:nvPr/>
        </p:nvSpPr>
        <p:spPr>
          <a:xfrm>
            <a:off x="8474892" y="1047114"/>
            <a:ext cx="29208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483" y="0"/>
                </a:lnTo>
                <a:lnTo>
                  <a:pt x="21483" y="21617"/>
                </a:lnTo>
                <a:lnTo>
                  <a:pt x="0" y="21617"/>
                </a:lnTo>
                <a:lnTo>
                  <a:pt x="0" y="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6" name="曲线"/>
          <p:cNvSpPr/>
          <p:nvPr/>
        </p:nvSpPr>
        <p:spPr>
          <a:xfrm>
            <a:off x="8475185" y="1048385"/>
            <a:ext cx="29208" cy="25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394" y="0"/>
                </a:lnTo>
                <a:lnTo>
                  <a:pt x="21394" y="21591"/>
                </a:lnTo>
                <a:lnTo>
                  <a:pt x="0" y="21591"/>
                </a:lnTo>
                <a:lnTo>
                  <a:pt x="0" y="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7" name="曲线"/>
          <p:cNvSpPr/>
          <p:nvPr/>
        </p:nvSpPr>
        <p:spPr>
          <a:xfrm>
            <a:off x="8489213" y="1050925"/>
            <a:ext cx="0" cy="310514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30428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8" name="曲线"/>
          <p:cNvSpPr/>
          <p:nvPr/>
        </p:nvSpPr>
        <p:spPr>
          <a:xfrm>
            <a:off x="3652202" y="1360055"/>
            <a:ext cx="63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785" y="20749"/>
                </a:moveTo>
                <a:lnTo>
                  <a:pt x="4725" y="20749"/>
                </a:lnTo>
                <a:lnTo>
                  <a:pt x="0" y="0"/>
                </a:lnTo>
                <a:lnTo>
                  <a:pt x="10785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19" name="曲线"/>
          <p:cNvSpPr/>
          <p:nvPr/>
        </p:nvSpPr>
        <p:spPr>
          <a:xfrm>
            <a:off x="8472195" y="1360055"/>
            <a:ext cx="31115" cy="762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630" y="20738"/>
                </a:moveTo>
                <a:lnTo>
                  <a:pt x="0" y="20738"/>
                </a:lnTo>
                <a:lnTo>
                  <a:pt x="810" y="10367"/>
                </a:lnTo>
                <a:lnTo>
                  <a:pt x="678" y="10367"/>
                </a:lnTo>
                <a:lnTo>
                  <a:pt x="1357" y="0"/>
                </a:lnTo>
                <a:lnTo>
                  <a:pt x="1251" y="3455"/>
                </a:lnTo>
                <a:lnTo>
                  <a:pt x="21529" y="3455"/>
                </a:lnTo>
                <a:lnTo>
                  <a:pt x="21000" y="13823"/>
                </a:lnTo>
                <a:lnTo>
                  <a:pt x="20894" y="17279"/>
                </a:lnTo>
                <a:lnTo>
                  <a:pt x="20630" y="20738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0" name="曲线"/>
          <p:cNvSpPr/>
          <p:nvPr/>
        </p:nvSpPr>
        <p:spPr>
          <a:xfrm>
            <a:off x="3653929" y="1366150"/>
            <a:ext cx="63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5550" y="20749"/>
                </a:moveTo>
                <a:lnTo>
                  <a:pt x="7760" y="20749"/>
                </a:lnTo>
                <a:lnTo>
                  <a:pt x="0" y="0"/>
                </a:lnTo>
                <a:lnTo>
                  <a:pt x="1555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1" name="曲线"/>
          <p:cNvSpPr/>
          <p:nvPr/>
        </p:nvSpPr>
        <p:spPr>
          <a:xfrm>
            <a:off x="8471039" y="1366150"/>
            <a:ext cx="31115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894" y="20732"/>
                </a:moveTo>
                <a:lnTo>
                  <a:pt x="0" y="20732"/>
                </a:lnTo>
                <a:lnTo>
                  <a:pt x="942" y="0"/>
                </a:lnTo>
                <a:lnTo>
                  <a:pt x="801" y="6910"/>
                </a:lnTo>
                <a:lnTo>
                  <a:pt x="21432" y="6910"/>
                </a:lnTo>
                <a:lnTo>
                  <a:pt x="20894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2" name="曲线"/>
          <p:cNvSpPr/>
          <p:nvPr/>
        </p:nvSpPr>
        <p:spPr>
          <a:xfrm>
            <a:off x="3655058" y="1368590"/>
            <a:ext cx="63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685" y="20749"/>
                </a:moveTo>
                <a:lnTo>
                  <a:pt x="8195" y="20749"/>
                </a:lnTo>
                <a:lnTo>
                  <a:pt x="0" y="0"/>
                </a:lnTo>
                <a:lnTo>
                  <a:pt x="17685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3" name="曲线"/>
          <p:cNvSpPr/>
          <p:nvPr/>
        </p:nvSpPr>
        <p:spPr>
          <a:xfrm>
            <a:off x="8466658" y="1368590"/>
            <a:ext cx="34925" cy="1015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486" y="20762"/>
                </a:moveTo>
                <a:lnTo>
                  <a:pt x="0" y="20762"/>
                </a:lnTo>
                <a:lnTo>
                  <a:pt x="1193" y="12957"/>
                </a:lnTo>
                <a:lnTo>
                  <a:pt x="1004" y="12957"/>
                </a:lnTo>
                <a:lnTo>
                  <a:pt x="2073" y="7774"/>
                </a:lnTo>
                <a:lnTo>
                  <a:pt x="1908" y="7774"/>
                </a:lnTo>
                <a:lnTo>
                  <a:pt x="2858" y="0"/>
                </a:lnTo>
                <a:lnTo>
                  <a:pt x="2709" y="2591"/>
                </a:lnTo>
                <a:lnTo>
                  <a:pt x="21324" y="2591"/>
                </a:lnTo>
                <a:lnTo>
                  <a:pt x="20609" y="10366"/>
                </a:lnTo>
                <a:lnTo>
                  <a:pt x="19643" y="18170"/>
                </a:lnTo>
                <a:lnTo>
                  <a:pt x="19486" y="2076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4" name="曲线"/>
          <p:cNvSpPr/>
          <p:nvPr/>
        </p:nvSpPr>
        <p:spPr>
          <a:xfrm>
            <a:off x="3659352" y="1377137"/>
            <a:ext cx="126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870" y="20749"/>
                </a:moveTo>
                <a:lnTo>
                  <a:pt x="5611" y="20749"/>
                </a:lnTo>
                <a:lnTo>
                  <a:pt x="0" y="0"/>
                </a:lnTo>
                <a:lnTo>
                  <a:pt x="1187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5" name="曲线"/>
          <p:cNvSpPr/>
          <p:nvPr/>
        </p:nvSpPr>
        <p:spPr>
          <a:xfrm>
            <a:off x="8464918" y="1377137"/>
            <a:ext cx="33654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557" y="20732"/>
                </a:moveTo>
                <a:lnTo>
                  <a:pt x="0" y="20732"/>
                </a:lnTo>
                <a:lnTo>
                  <a:pt x="1336" y="0"/>
                </a:lnTo>
                <a:lnTo>
                  <a:pt x="1115" y="6910"/>
                </a:lnTo>
                <a:lnTo>
                  <a:pt x="21339" y="6910"/>
                </a:lnTo>
                <a:lnTo>
                  <a:pt x="20557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6" name="曲线"/>
          <p:cNvSpPr/>
          <p:nvPr/>
        </p:nvSpPr>
        <p:spPr>
          <a:xfrm>
            <a:off x="3661067" y="1379575"/>
            <a:ext cx="126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2740" y="20749"/>
                </a:moveTo>
                <a:lnTo>
                  <a:pt x="6259" y="20749"/>
                </a:lnTo>
                <a:lnTo>
                  <a:pt x="0" y="0"/>
                </a:lnTo>
                <a:lnTo>
                  <a:pt x="12740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7" name="曲线"/>
          <p:cNvSpPr/>
          <p:nvPr/>
        </p:nvSpPr>
        <p:spPr>
          <a:xfrm>
            <a:off x="8463026" y="1379575"/>
            <a:ext cx="34289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551" y="20732"/>
                </a:moveTo>
                <a:lnTo>
                  <a:pt x="0" y="20732"/>
                </a:lnTo>
                <a:lnTo>
                  <a:pt x="1415" y="0"/>
                </a:lnTo>
                <a:lnTo>
                  <a:pt x="1191" y="6910"/>
                </a:lnTo>
                <a:lnTo>
                  <a:pt x="21367" y="6910"/>
                </a:lnTo>
                <a:lnTo>
                  <a:pt x="20984" y="13821"/>
                </a:lnTo>
                <a:lnTo>
                  <a:pt x="20551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8" name="曲线"/>
          <p:cNvSpPr/>
          <p:nvPr/>
        </p:nvSpPr>
        <p:spPr>
          <a:xfrm>
            <a:off x="3662934" y="1382013"/>
            <a:ext cx="126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3605" y="20749"/>
                </a:moveTo>
                <a:lnTo>
                  <a:pt x="6684" y="20749"/>
                </a:lnTo>
                <a:lnTo>
                  <a:pt x="0" y="0"/>
                </a:lnTo>
                <a:lnTo>
                  <a:pt x="13605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29" name="曲线"/>
          <p:cNvSpPr/>
          <p:nvPr/>
        </p:nvSpPr>
        <p:spPr>
          <a:xfrm>
            <a:off x="8460981" y="1382013"/>
            <a:ext cx="34925" cy="381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602" y="20732"/>
                </a:moveTo>
                <a:lnTo>
                  <a:pt x="0" y="20732"/>
                </a:lnTo>
                <a:lnTo>
                  <a:pt x="1507" y="0"/>
                </a:lnTo>
                <a:lnTo>
                  <a:pt x="1264" y="6910"/>
                </a:lnTo>
                <a:lnTo>
                  <a:pt x="21442" y="6910"/>
                </a:lnTo>
                <a:lnTo>
                  <a:pt x="20602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0" name="曲线"/>
          <p:cNvSpPr/>
          <p:nvPr/>
        </p:nvSpPr>
        <p:spPr>
          <a:xfrm>
            <a:off x="3664940" y="1384452"/>
            <a:ext cx="190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543" y="20749"/>
                </a:moveTo>
                <a:lnTo>
                  <a:pt x="4607" y="20749"/>
                </a:lnTo>
                <a:lnTo>
                  <a:pt x="0" y="0"/>
                </a:lnTo>
                <a:lnTo>
                  <a:pt x="14543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1" name="曲线"/>
          <p:cNvSpPr/>
          <p:nvPr/>
        </p:nvSpPr>
        <p:spPr>
          <a:xfrm>
            <a:off x="8451621" y="1384452"/>
            <a:ext cx="43179" cy="1015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525" y="20734"/>
                </a:moveTo>
                <a:lnTo>
                  <a:pt x="0" y="20734"/>
                </a:lnTo>
                <a:lnTo>
                  <a:pt x="1505" y="15551"/>
                </a:lnTo>
                <a:lnTo>
                  <a:pt x="1257" y="15551"/>
                </a:lnTo>
                <a:lnTo>
                  <a:pt x="2699" y="10366"/>
                </a:lnTo>
                <a:lnTo>
                  <a:pt x="2464" y="10366"/>
                </a:lnTo>
                <a:lnTo>
                  <a:pt x="3824" y="5183"/>
                </a:lnTo>
                <a:lnTo>
                  <a:pt x="3608" y="5183"/>
                </a:lnTo>
                <a:lnTo>
                  <a:pt x="4897" y="0"/>
                </a:lnTo>
                <a:lnTo>
                  <a:pt x="4681" y="2591"/>
                </a:lnTo>
                <a:lnTo>
                  <a:pt x="21346" y="2591"/>
                </a:lnTo>
                <a:lnTo>
                  <a:pt x="20221" y="10366"/>
                </a:lnTo>
                <a:lnTo>
                  <a:pt x="19179" y="18143"/>
                </a:lnTo>
                <a:lnTo>
                  <a:pt x="18525" y="20734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2" name="曲线"/>
          <p:cNvSpPr/>
          <p:nvPr/>
        </p:nvSpPr>
        <p:spPr>
          <a:xfrm>
            <a:off x="3674211" y="1392986"/>
            <a:ext cx="190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856" y="20749"/>
                </a:moveTo>
                <a:lnTo>
                  <a:pt x="5764" y="20749"/>
                </a:lnTo>
                <a:lnTo>
                  <a:pt x="0" y="0"/>
                </a:lnTo>
                <a:lnTo>
                  <a:pt x="17856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3" name="曲线"/>
          <p:cNvSpPr/>
          <p:nvPr/>
        </p:nvSpPr>
        <p:spPr>
          <a:xfrm>
            <a:off x="8446236" y="1392986"/>
            <a:ext cx="42545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052" y="20732"/>
                </a:moveTo>
                <a:lnTo>
                  <a:pt x="0" y="20732"/>
                </a:lnTo>
                <a:lnTo>
                  <a:pt x="1663" y="10366"/>
                </a:lnTo>
                <a:lnTo>
                  <a:pt x="1392" y="10366"/>
                </a:lnTo>
                <a:lnTo>
                  <a:pt x="2991" y="0"/>
                </a:lnTo>
                <a:lnTo>
                  <a:pt x="2733" y="5182"/>
                </a:lnTo>
                <a:lnTo>
                  <a:pt x="21535" y="5182"/>
                </a:lnTo>
                <a:lnTo>
                  <a:pt x="20870" y="10366"/>
                </a:lnTo>
                <a:lnTo>
                  <a:pt x="20052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4" name="曲线"/>
          <p:cNvSpPr/>
          <p:nvPr/>
        </p:nvSpPr>
        <p:spPr>
          <a:xfrm>
            <a:off x="3679544" y="1396644"/>
            <a:ext cx="190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299" y="20749"/>
                </a:moveTo>
                <a:lnTo>
                  <a:pt x="6331" y="20749"/>
                </a:lnTo>
                <a:lnTo>
                  <a:pt x="0" y="0"/>
                </a:lnTo>
                <a:lnTo>
                  <a:pt x="19299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5" name="曲线"/>
          <p:cNvSpPr/>
          <p:nvPr/>
        </p:nvSpPr>
        <p:spPr>
          <a:xfrm>
            <a:off x="8437422" y="1396644"/>
            <a:ext cx="48895" cy="63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495" y="20776"/>
                </a:moveTo>
                <a:lnTo>
                  <a:pt x="0" y="20776"/>
                </a:lnTo>
                <a:lnTo>
                  <a:pt x="1604" y="12483"/>
                </a:lnTo>
                <a:lnTo>
                  <a:pt x="1340" y="12483"/>
                </a:lnTo>
                <a:lnTo>
                  <a:pt x="2894" y="8293"/>
                </a:lnTo>
                <a:lnTo>
                  <a:pt x="2642" y="8293"/>
                </a:lnTo>
                <a:lnTo>
                  <a:pt x="4145" y="0"/>
                </a:lnTo>
                <a:lnTo>
                  <a:pt x="3893" y="4146"/>
                </a:lnTo>
                <a:lnTo>
                  <a:pt x="21341" y="4146"/>
                </a:lnTo>
                <a:lnTo>
                  <a:pt x="20634" y="12483"/>
                </a:lnTo>
                <a:lnTo>
                  <a:pt x="19495" y="20776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6" name="曲线"/>
          <p:cNvSpPr/>
          <p:nvPr/>
        </p:nvSpPr>
        <p:spPr>
          <a:xfrm>
            <a:off x="3688295" y="1401533"/>
            <a:ext cx="190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16" y="20749"/>
                </a:moveTo>
                <a:lnTo>
                  <a:pt x="7056" y="20749"/>
                </a:lnTo>
                <a:lnTo>
                  <a:pt x="0" y="0"/>
                </a:lnTo>
                <a:lnTo>
                  <a:pt x="21316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7" name="曲线"/>
          <p:cNvSpPr/>
          <p:nvPr/>
        </p:nvSpPr>
        <p:spPr>
          <a:xfrm>
            <a:off x="8434311" y="1401533"/>
            <a:ext cx="47624" cy="25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712" y="20741"/>
                </a:moveTo>
                <a:lnTo>
                  <a:pt x="0" y="20741"/>
                </a:lnTo>
                <a:lnTo>
                  <a:pt x="1687" y="0"/>
                </a:lnTo>
                <a:lnTo>
                  <a:pt x="1410" y="10370"/>
                </a:lnTo>
                <a:lnTo>
                  <a:pt x="21427" y="10370"/>
                </a:lnTo>
                <a:lnTo>
                  <a:pt x="20712" y="20741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8" name="曲线"/>
          <p:cNvSpPr/>
          <p:nvPr/>
        </p:nvSpPr>
        <p:spPr>
          <a:xfrm>
            <a:off x="3691407" y="1402753"/>
            <a:ext cx="253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307" y="20749"/>
                </a:moveTo>
                <a:lnTo>
                  <a:pt x="5401" y="20749"/>
                </a:lnTo>
                <a:lnTo>
                  <a:pt x="0" y="0"/>
                </a:lnTo>
                <a:lnTo>
                  <a:pt x="16307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39" name="曲线"/>
          <p:cNvSpPr/>
          <p:nvPr/>
        </p:nvSpPr>
        <p:spPr>
          <a:xfrm>
            <a:off x="8431098" y="1402753"/>
            <a:ext cx="48895" cy="254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892" y="20741"/>
                </a:moveTo>
                <a:lnTo>
                  <a:pt x="0" y="20741"/>
                </a:lnTo>
                <a:lnTo>
                  <a:pt x="1699" y="0"/>
                </a:lnTo>
                <a:lnTo>
                  <a:pt x="1419" y="10370"/>
                </a:lnTo>
                <a:lnTo>
                  <a:pt x="21594" y="10370"/>
                </a:lnTo>
                <a:lnTo>
                  <a:pt x="20892" y="20741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0" name="曲线"/>
          <p:cNvSpPr/>
          <p:nvPr/>
        </p:nvSpPr>
        <p:spPr>
          <a:xfrm>
            <a:off x="3694594" y="1403972"/>
            <a:ext cx="2539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742" y="20749"/>
                </a:moveTo>
                <a:lnTo>
                  <a:pt x="5505" y="20749"/>
                </a:lnTo>
                <a:lnTo>
                  <a:pt x="0" y="0"/>
                </a:lnTo>
                <a:lnTo>
                  <a:pt x="16742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1" name="曲线"/>
          <p:cNvSpPr/>
          <p:nvPr/>
        </p:nvSpPr>
        <p:spPr>
          <a:xfrm>
            <a:off x="8417534" y="1403972"/>
            <a:ext cx="6095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380" y="20732"/>
                </a:moveTo>
                <a:lnTo>
                  <a:pt x="0" y="20732"/>
                </a:lnTo>
                <a:lnTo>
                  <a:pt x="1484" y="15549"/>
                </a:lnTo>
                <a:lnTo>
                  <a:pt x="1237" y="15549"/>
                </a:lnTo>
                <a:lnTo>
                  <a:pt x="2690" y="10366"/>
                </a:lnTo>
                <a:lnTo>
                  <a:pt x="3644" y="10366"/>
                </a:lnTo>
                <a:lnTo>
                  <a:pt x="5035" y="0"/>
                </a:lnTo>
                <a:lnTo>
                  <a:pt x="4805" y="5182"/>
                </a:lnTo>
                <a:lnTo>
                  <a:pt x="21564" y="5182"/>
                </a:lnTo>
                <a:lnTo>
                  <a:pt x="20380" y="2073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2" name="曲线"/>
          <p:cNvSpPr/>
          <p:nvPr/>
        </p:nvSpPr>
        <p:spPr>
          <a:xfrm>
            <a:off x="3697859" y="1405191"/>
            <a:ext cx="444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9622" y="20749"/>
                </a:moveTo>
                <a:lnTo>
                  <a:pt x="3269" y="20749"/>
                </a:lnTo>
                <a:lnTo>
                  <a:pt x="0" y="0"/>
                </a:lnTo>
                <a:lnTo>
                  <a:pt x="19622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3" name="曲线"/>
          <p:cNvSpPr/>
          <p:nvPr/>
        </p:nvSpPr>
        <p:spPr>
          <a:xfrm>
            <a:off x="8424456" y="1405191"/>
            <a:ext cx="444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351" y="20749"/>
                </a:moveTo>
                <a:lnTo>
                  <a:pt x="0" y="20749"/>
                </a:lnTo>
                <a:lnTo>
                  <a:pt x="19560" y="0"/>
                </a:lnTo>
                <a:lnTo>
                  <a:pt x="16351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4" name="曲线"/>
          <p:cNvSpPr/>
          <p:nvPr/>
        </p:nvSpPr>
        <p:spPr>
          <a:xfrm>
            <a:off x="3708107" y="1407629"/>
            <a:ext cx="444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735" y="20749"/>
                </a:moveTo>
                <a:lnTo>
                  <a:pt x="3391" y="20749"/>
                </a:lnTo>
                <a:lnTo>
                  <a:pt x="0" y="0"/>
                </a:lnTo>
                <a:lnTo>
                  <a:pt x="20735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5" name="曲线"/>
          <p:cNvSpPr/>
          <p:nvPr/>
        </p:nvSpPr>
        <p:spPr>
          <a:xfrm>
            <a:off x="8413966" y="1407629"/>
            <a:ext cx="4445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7337" y="20749"/>
                </a:moveTo>
                <a:lnTo>
                  <a:pt x="0" y="20749"/>
                </a:lnTo>
                <a:lnTo>
                  <a:pt x="20792" y="0"/>
                </a:lnTo>
                <a:lnTo>
                  <a:pt x="17337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6" name="曲线"/>
          <p:cNvSpPr/>
          <p:nvPr/>
        </p:nvSpPr>
        <p:spPr>
          <a:xfrm>
            <a:off x="3651783" y="1417999"/>
            <a:ext cx="482155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183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7" name="曲线"/>
          <p:cNvSpPr/>
          <p:nvPr/>
        </p:nvSpPr>
        <p:spPr>
          <a:xfrm>
            <a:off x="8402942" y="1408849"/>
            <a:ext cx="71754" cy="126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106" y="20749"/>
                </a:moveTo>
                <a:lnTo>
                  <a:pt x="0" y="20749"/>
                </a:lnTo>
                <a:lnTo>
                  <a:pt x="1345" y="0"/>
                </a:lnTo>
                <a:lnTo>
                  <a:pt x="21561" y="0"/>
                </a:lnTo>
                <a:lnTo>
                  <a:pt x="21106" y="2074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8" name="曲线"/>
          <p:cNvSpPr/>
          <p:nvPr/>
        </p:nvSpPr>
        <p:spPr>
          <a:xfrm>
            <a:off x="3685239" y="1427479"/>
            <a:ext cx="475614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49" name="曲线"/>
          <p:cNvSpPr/>
          <p:nvPr/>
        </p:nvSpPr>
        <p:spPr>
          <a:xfrm>
            <a:off x="3689862" y="1428750"/>
            <a:ext cx="474662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50" name="曲线"/>
          <p:cNvSpPr/>
          <p:nvPr/>
        </p:nvSpPr>
        <p:spPr>
          <a:xfrm>
            <a:off x="3694582" y="1430020"/>
            <a:ext cx="473773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51" name="曲线"/>
          <p:cNvSpPr/>
          <p:nvPr/>
        </p:nvSpPr>
        <p:spPr>
          <a:xfrm>
            <a:off x="3699784" y="1431288"/>
            <a:ext cx="472693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52" name="曲线"/>
          <p:cNvSpPr/>
          <p:nvPr/>
        </p:nvSpPr>
        <p:spPr>
          <a:xfrm>
            <a:off x="3704494" y="1432560"/>
            <a:ext cx="471741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53" name="曲线"/>
          <p:cNvSpPr/>
          <p:nvPr/>
        </p:nvSpPr>
        <p:spPr>
          <a:xfrm>
            <a:off x="3717480" y="1433855"/>
            <a:ext cx="469201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175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54" name="矩形"/>
          <p:cNvSpPr/>
          <p:nvPr/>
        </p:nvSpPr>
        <p:spPr>
          <a:xfrm>
            <a:off x="3209543" y="1865071"/>
            <a:ext cx="1066800" cy="5334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55" name="矩形"/>
          <p:cNvSpPr/>
          <p:nvPr/>
        </p:nvSpPr>
        <p:spPr>
          <a:xfrm>
            <a:off x="3500488" y="2009216"/>
            <a:ext cx="48260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356" name="曲线"/>
          <p:cNvSpPr/>
          <p:nvPr/>
        </p:nvSpPr>
        <p:spPr>
          <a:xfrm>
            <a:off x="3705503" y="2837224"/>
            <a:ext cx="46989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9077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57" name="曲线"/>
          <p:cNvSpPr/>
          <p:nvPr/>
        </p:nvSpPr>
        <p:spPr>
          <a:xfrm>
            <a:off x="3753407" y="2856763"/>
            <a:ext cx="372110" cy="3365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387" y="21568"/>
                </a:moveTo>
                <a:lnTo>
                  <a:pt x="7930" y="21036"/>
                </a:lnTo>
                <a:lnTo>
                  <a:pt x="5590" y="19567"/>
                </a:lnTo>
                <a:lnTo>
                  <a:pt x="3554" y="17342"/>
                </a:lnTo>
                <a:lnTo>
                  <a:pt x="2013" y="14548"/>
                </a:lnTo>
                <a:lnTo>
                  <a:pt x="1154" y="11368"/>
                </a:lnTo>
                <a:lnTo>
                  <a:pt x="929" y="11055"/>
                </a:lnTo>
                <a:lnTo>
                  <a:pt x="719" y="10616"/>
                </a:lnTo>
                <a:lnTo>
                  <a:pt x="537" y="10052"/>
                </a:lnTo>
                <a:lnTo>
                  <a:pt x="397" y="9362"/>
                </a:lnTo>
                <a:lnTo>
                  <a:pt x="163" y="8380"/>
                </a:lnTo>
                <a:lnTo>
                  <a:pt x="0" y="7273"/>
                </a:lnTo>
                <a:lnTo>
                  <a:pt x="35" y="6165"/>
                </a:lnTo>
                <a:lnTo>
                  <a:pt x="397" y="5183"/>
                </a:lnTo>
                <a:lnTo>
                  <a:pt x="549" y="5183"/>
                </a:lnTo>
                <a:lnTo>
                  <a:pt x="549" y="5016"/>
                </a:lnTo>
                <a:lnTo>
                  <a:pt x="267" y="3310"/>
                </a:lnTo>
                <a:lnTo>
                  <a:pt x="114" y="2277"/>
                </a:lnTo>
                <a:lnTo>
                  <a:pt x="102" y="1653"/>
                </a:lnTo>
                <a:lnTo>
                  <a:pt x="246" y="1170"/>
                </a:lnTo>
                <a:lnTo>
                  <a:pt x="246" y="0"/>
                </a:lnTo>
                <a:lnTo>
                  <a:pt x="21436" y="0"/>
                </a:lnTo>
                <a:lnTo>
                  <a:pt x="21587" y="668"/>
                </a:lnTo>
                <a:lnTo>
                  <a:pt x="21587" y="2005"/>
                </a:lnTo>
                <a:lnTo>
                  <a:pt x="21473" y="2975"/>
                </a:lnTo>
                <a:lnTo>
                  <a:pt x="21360" y="3865"/>
                </a:lnTo>
                <a:lnTo>
                  <a:pt x="21246" y="4663"/>
                </a:lnTo>
                <a:lnTo>
                  <a:pt x="21133" y="5350"/>
                </a:lnTo>
                <a:lnTo>
                  <a:pt x="21431" y="6212"/>
                </a:lnTo>
                <a:lnTo>
                  <a:pt x="20993" y="10052"/>
                </a:lnTo>
                <a:lnTo>
                  <a:pt x="20376" y="11368"/>
                </a:lnTo>
                <a:lnTo>
                  <a:pt x="19366" y="14548"/>
                </a:lnTo>
                <a:lnTo>
                  <a:pt x="17710" y="17342"/>
                </a:lnTo>
                <a:lnTo>
                  <a:pt x="15559" y="19567"/>
                </a:lnTo>
                <a:lnTo>
                  <a:pt x="13067" y="21036"/>
                </a:lnTo>
                <a:lnTo>
                  <a:pt x="10387" y="21568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58" name="矩形"/>
          <p:cNvSpPr/>
          <p:nvPr/>
        </p:nvSpPr>
        <p:spPr>
          <a:xfrm>
            <a:off x="3898341" y="2583548"/>
            <a:ext cx="78244" cy="148373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59" name="曲线"/>
          <p:cNvSpPr/>
          <p:nvPr/>
        </p:nvSpPr>
        <p:spPr>
          <a:xfrm>
            <a:off x="3739260" y="2619894"/>
            <a:ext cx="396874" cy="1828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74" y="21538"/>
                </a:moveTo>
                <a:lnTo>
                  <a:pt x="0" y="21538"/>
                </a:lnTo>
                <a:lnTo>
                  <a:pt x="331" y="15428"/>
                </a:lnTo>
                <a:lnTo>
                  <a:pt x="1289" y="10102"/>
                </a:lnTo>
                <a:lnTo>
                  <a:pt x="2820" y="5675"/>
                </a:lnTo>
                <a:lnTo>
                  <a:pt x="4868" y="2269"/>
                </a:lnTo>
                <a:lnTo>
                  <a:pt x="7380" y="0"/>
                </a:lnTo>
                <a:lnTo>
                  <a:pt x="9084" y="13231"/>
                </a:lnTo>
                <a:lnTo>
                  <a:pt x="20818" y="13231"/>
                </a:lnTo>
                <a:lnTo>
                  <a:pt x="21228" y="15428"/>
                </a:lnTo>
                <a:lnTo>
                  <a:pt x="21574" y="21538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0" name="矩形"/>
          <p:cNvSpPr/>
          <p:nvPr/>
        </p:nvSpPr>
        <p:spPr>
          <a:xfrm>
            <a:off x="3968762" y="2619894"/>
            <a:ext cx="153008" cy="112026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1" name="曲线"/>
          <p:cNvSpPr/>
          <p:nvPr/>
        </p:nvSpPr>
        <p:spPr>
          <a:xfrm>
            <a:off x="5857392" y="2583178"/>
            <a:ext cx="463550" cy="1714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346" y="21521"/>
                </a:moveTo>
                <a:lnTo>
                  <a:pt x="15150" y="21521"/>
                </a:lnTo>
                <a:lnTo>
                  <a:pt x="14961" y="20908"/>
                </a:lnTo>
                <a:lnTo>
                  <a:pt x="14961" y="14483"/>
                </a:lnTo>
                <a:lnTo>
                  <a:pt x="226" y="14483"/>
                </a:lnTo>
                <a:lnTo>
                  <a:pt x="0" y="13872"/>
                </a:lnTo>
                <a:lnTo>
                  <a:pt x="0" y="5609"/>
                </a:lnTo>
                <a:lnTo>
                  <a:pt x="226" y="4998"/>
                </a:lnTo>
                <a:lnTo>
                  <a:pt x="14961" y="4998"/>
                </a:lnTo>
                <a:lnTo>
                  <a:pt x="14961" y="612"/>
                </a:lnTo>
                <a:lnTo>
                  <a:pt x="15188" y="0"/>
                </a:lnTo>
                <a:lnTo>
                  <a:pt x="21346" y="0"/>
                </a:lnTo>
                <a:lnTo>
                  <a:pt x="21573" y="612"/>
                </a:lnTo>
                <a:lnTo>
                  <a:pt x="21573" y="2753"/>
                </a:lnTo>
                <a:lnTo>
                  <a:pt x="15943" y="2753"/>
                </a:lnTo>
                <a:lnTo>
                  <a:pt x="15943" y="7751"/>
                </a:lnTo>
                <a:lnTo>
                  <a:pt x="1020" y="7751"/>
                </a:lnTo>
                <a:lnTo>
                  <a:pt x="1020" y="11831"/>
                </a:lnTo>
                <a:lnTo>
                  <a:pt x="15943" y="11831"/>
                </a:lnTo>
                <a:lnTo>
                  <a:pt x="15943" y="18766"/>
                </a:lnTo>
                <a:lnTo>
                  <a:pt x="21573" y="18766"/>
                </a:lnTo>
                <a:lnTo>
                  <a:pt x="21573" y="20908"/>
                </a:lnTo>
                <a:lnTo>
                  <a:pt x="21346" y="21521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2" name="曲线"/>
          <p:cNvSpPr/>
          <p:nvPr/>
        </p:nvSpPr>
        <p:spPr>
          <a:xfrm>
            <a:off x="6298476" y="2605036"/>
            <a:ext cx="112394" cy="12763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4207" y="21509"/>
                </a:moveTo>
                <a:lnTo>
                  <a:pt x="0" y="21509"/>
                </a:lnTo>
                <a:lnTo>
                  <a:pt x="0" y="0"/>
                </a:lnTo>
                <a:lnTo>
                  <a:pt x="4207" y="0"/>
                </a:lnTo>
                <a:lnTo>
                  <a:pt x="4207" y="3015"/>
                </a:lnTo>
                <a:lnTo>
                  <a:pt x="20567" y="3015"/>
                </a:lnTo>
                <a:lnTo>
                  <a:pt x="21502" y="3836"/>
                </a:lnTo>
                <a:lnTo>
                  <a:pt x="21502" y="6714"/>
                </a:lnTo>
                <a:lnTo>
                  <a:pt x="4207" y="6714"/>
                </a:lnTo>
                <a:lnTo>
                  <a:pt x="4207" y="12194"/>
                </a:lnTo>
                <a:lnTo>
                  <a:pt x="21502" y="12194"/>
                </a:lnTo>
                <a:lnTo>
                  <a:pt x="21502" y="14935"/>
                </a:lnTo>
                <a:lnTo>
                  <a:pt x="20567" y="15756"/>
                </a:lnTo>
                <a:lnTo>
                  <a:pt x="4207" y="15756"/>
                </a:lnTo>
                <a:lnTo>
                  <a:pt x="4207" y="21509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3" name="曲线"/>
          <p:cNvSpPr/>
          <p:nvPr/>
        </p:nvSpPr>
        <p:spPr>
          <a:xfrm>
            <a:off x="6178473" y="2644711"/>
            <a:ext cx="21590" cy="3238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092" y="0"/>
                </a:lnTo>
                <a:lnTo>
                  <a:pt x="21092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4" name="曲线"/>
          <p:cNvSpPr/>
          <p:nvPr/>
        </p:nvSpPr>
        <p:spPr>
          <a:xfrm>
            <a:off x="6389280" y="2644711"/>
            <a:ext cx="21590" cy="3238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092" y="0"/>
                </a:lnTo>
                <a:lnTo>
                  <a:pt x="21092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5" name="曲线"/>
          <p:cNvSpPr/>
          <p:nvPr/>
        </p:nvSpPr>
        <p:spPr>
          <a:xfrm>
            <a:off x="5826582" y="2698140"/>
            <a:ext cx="240664" cy="2762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48" y="21588"/>
                </a:moveTo>
                <a:lnTo>
                  <a:pt x="19793" y="21588"/>
                </a:lnTo>
                <a:lnTo>
                  <a:pt x="19720" y="21524"/>
                </a:lnTo>
                <a:lnTo>
                  <a:pt x="727" y="15003"/>
                </a:lnTo>
                <a:lnTo>
                  <a:pt x="290" y="14876"/>
                </a:lnTo>
                <a:lnTo>
                  <a:pt x="0" y="14370"/>
                </a:lnTo>
                <a:lnTo>
                  <a:pt x="217" y="13927"/>
                </a:lnTo>
                <a:lnTo>
                  <a:pt x="2982" y="7786"/>
                </a:lnTo>
                <a:lnTo>
                  <a:pt x="3055" y="7786"/>
                </a:lnTo>
                <a:lnTo>
                  <a:pt x="3055" y="7723"/>
                </a:lnTo>
                <a:lnTo>
                  <a:pt x="3128" y="7659"/>
                </a:lnTo>
                <a:lnTo>
                  <a:pt x="3128" y="7597"/>
                </a:lnTo>
                <a:lnTo>
                  <a:pt x="3347" y="7406"/>
                </a:lnTo>
                <a:lnTo>
                  <a:pt x="3419" y="7406"/>
                </a:lnTo>
                <a:lnTo>
                  <a:pt x="3419" y="7343"/>
                </a:lnTo>
                <a:lnTo>
                  <a:pt x="3565" y="7343"/>
                </a:lnTo>
                <a:lnTo>
                  <a:pt x="3565" y="7280"/>
                </a:lnTo>
                <a:lnTo>
                  <a:pt x="3638" y="7280"/>
                </a:lnTo>
                <a:lnTo>
                  <a:pt x="10697" y="5444"/>
                </a:lnTo>
                <a:lnTo>
                  <a:pt x="10697" y="0"/>
                </a:lnTo>
                <a:lnTo>
                  <a:pt x="12662" y="0"/>
                </a:lnTo>
                <a:lnTo>
                  <a:pt x="12662" y="5697"/>
                </a:lnTo>
                <a:lnTo>
                  <a:pt x="14400" y="7027"/>
                </a:lnTo>
                <a:lnTo>
                  <a:pt x="11424" y="7027"/>
                </a:lnTo>
                <a:lnTo>
                  <a:pt x="6840" y="8229"/>
                </a:lnTo>
                <a:lnTo>
                  <a:pt x="9640" y="9179"/>
                </a:lnTo>
                <a:lnTo>
                  <a:pt x="4438" y="9179"/>
                </a:lnTo>
                <a:lnTo>
                  <a:pt x="2401" y="13801"/>
                </a:lnTo>
                <a:lnTo>
                  <a:pt x="19502" y="19688"/>
                </a:lnTo>
                <a:lnTo>
                  <a:pt x="21585" y="19688"/>
                </a:lnTo>
                <a:lnTo>
                  <a:pt x="20958" y="21081"/>
                </a:lnTo>
                <a:lnTo>
                  <a:pt x="20812" y="21397"/>
                </a:lnTo>
                <a:lnTo>
                  <a:pt x="20448" y="21588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6" name="曲线"/>
          <p:cNvSpPr/>
          <p:nvPr/>
        </p:nvSpPr>
        <p:spPr>
          <a:xfrm>
            <a:off x="6210909" y="2754007"/>
            <a:ext cx="74294" cy="4298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034" y="21599"/>
                </a:moveTo>
                <a:lnTo>
                  <a:pt x="1177" y="21599"/>
                </a:lnTo>
                <a:lnTo>
                  <a:pt x="0" y="21354"/>
                </a:lnTo>
                <a:lnTo>
                  <a:pt x="0" y="0"/>
                </a:lnTo>
                <a:lnTo>
                  <a:pt x="6129" y="0"/>
                </a:lnTo>
                <a:lnTo>
                  <a:pt x="6129" y="20541"/>
                </a:lnTo>
                <a:lnTo>
                  <a:pt x="21452" y="20541"/>
                </a:lnTo>
                <a:lnTo>
                  <a:pt x="21452" y="21354"/>
                </a:lnTo>
                <a:lnTo>
                  <a:pt x="20034" y="21599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7" name="曲线"/>
          <p:cNvSpPr/>
          <p:nvPr/>
        </p:nvSpPr>
        <p:spPr>
          <a:xfrm>
            <a:off x="6273749" y="2754007"/>
            <a:ext cx="0" cy="40894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1894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8" name="矩形"/>
          <p:cNvSpPr/>
          <p:nvPr/>
        </p:nvSpPr>
        <p:spPr>
          <a:xfrm>
            <a:off x="5876035" y="2788005"/>
            <a:ext cx="215684" cy="16191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69" name="曲线"/>
          <p:cNvSpPr/>
          <p:nvPr/>
        </p:nvSpPr>
        <p:spPr>
          <a:xfrm>
            <a:off x="5800686" y="3019526"/>
            <a:ext cx="311784" cy="16446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227" y="21586"/>
                </a:moveTo>
                <a:lnTo>
                  <a:pt x="336" y="21586"/>
                </a:lnTo>
                <a:lnTo>
                  <a:pt x="0" y="20947"/>
                </a:lnTo>
                <a:lnTo>
                  <a:pt x="0" y="638"/>
                </a:lnTo>
                <a:lnTo>
                  <a:pt x="336" y="0"/>
                </a:lnTo>
                <a:lnTo>
                  <a:pt x="21227" y="0"/>
                </a:lnTo>
                <a:lnTo>
                  <a:pt x="21564" y="638"/>
                </a:lnTo>
                <a:lnTo>
                  <a:pt x="21564" y="2870"/>
                </a:lnTo>
                <a:lnTo>
                  <a:pt x="1515" y="2870"/>
                </a:lnTo>
                <a:lnTo>
                  <a:pt x="1515" y="18821"/>
                </a:lnTo>
                <a:lnTo>
                  <a:pt x="21564" y="18821"/>
                </a:lnTo>
                <a:lnTo>
                  <a:pt x="21564" y="20947"/>
                </a:lnTo>
                <a:lnTo>
                  <a:pt x="21227" y="21586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70" name="曲线"/>
          <p:cNvSpPr/>
          <p:nvPr/>
        </p:nvSpPr>
        <p:spPr>
          <a:xfrm>
            <a:off x="6101429" y="3041383"/>
            <a:ext cx="0" cy="12192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1069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71" name="曲线"/>
          <p:cNvSpPr/>
          <p:nvPr/>
        </p:nvSpPr>
        <p:spPr>
          <a:xfrm>
            <a:off x="5851690" y="3073730"/>
            <a:ext cx="11620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0954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72" name="曲线"/>
          <p:cNvSpPr/>
          <p:nvPr/>
        </p:nvSpPr>
        <p:spPr>
          <a:xfrm>
            <a:off x="5851690" y="3101644"/>
            <a:ext cx="11937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1869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73" name="曲线"/>
          <p:cNvSpPr/>
          <p:nvPr/>
        </p:nvSpPr>
        <p:spPr>
          <a:xfrm>
            <a:off x="8038210" y="2638729"/>
            <a:ext cx="611505" cy="49021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173" y="21573"/>
                </a:moveTo>
                <a:lnTo>
                  <a:pt x="426" y="21573"/>
                </a:lnTo>
                <a:lnTo>
                  <a:pt x="221" y="21424"/>
                </a:lnTo>
                <a:lnTo>
                  <a:pt x="109" y="21182"/>
                </a:lnTo>
                <a:lnTo>
                  <a:pt x="0" y="20936"/>
                </a:lnTo>
                <a:lnTo>
                  <a:pt x="3" y="20638"/>
                </a:lnTo>
                <a:lnTo>
                  <a:pt x="9824" y="373"/>
                </a:lnTo>
                <a:lnTo>
                  <a:pt x="9936" y="144"/>
                </a:lnTo>
                <a:lnTo>
                  <a:pt x="10131" y="3"/>
                </a:lnTo>
                <a:lnTo>
                  <a:pt x="10342" y="0"/>
                </a:lnTo>
                <a:lnTo>
                  <a:pt x="10564" y="0"/>
                </a:lnTo>
                <a:lnTo>
                  <a:pt x="10758" y="126"/>
                </a:lnTo>
                <a:lnTo>
                  <a:pt x="14295" y="6819"/>
                </a:lnTo>
                <a:lnTo>
                  <a:pt x="10421" y="6819"/>
                </a:lnTo>
                <a:lnTo>
                  <a:pt x="10152" y="6853"/>
                </a:lnTo>
                <a:lnTo>
                  <a:pt x="9169" y="7957"/>
                </a:lnTo>
                <a:lnTo>
                  <a:pt x="9197" y="8322"/>
                </a:lnTo>
                <a:lnTo>
                  <a:pt x="9626" y="14488"/>
                </a:lnTo>
                <a:lnTo>
                  <a:pt x="9855" y="14747"/>
                </a:lnTo>
                <a:lnTo>
                  <a:pt x="18488" y="14747"/>
                </a:lnTo>
                <a:lnTo>
                  <a:pt x="18994" y="15704"/>
                </a:lnTo>
                <a:lnTo>
                  <a:pt x="10421" y="15704"/>
                </a:lnTo>
                <a:lnTo>
                  <a:pt x="9953" y="15823"/>
                </a:lnTo>
                <a:lnTo>
                  <a:pt x="9567" y="16144"/>
                </a:lnTo>
                <a:lnTo>
                  <a:pt x="9304" y="16615"/>
                </a:lnTo>
                <a:lnTo>
                  <a:pt x="9207" y="17185"/>
                </a:lnTo>
                <a:lnTo>
                  <a:pt x="9302" y="17763"/>
                </a:lnTo>
                <a:lnTo>
                  <a:pt x="9563" y="18235"/>
                </a:lnTo>
                <a:lnTo>
                  <a:pt x="9949" y="18554"/>
                </a:lnTo>
                <a:lnTo>
                  <a:pt x="10421" y="18671"/>
                </a:lnTo>
                <a:lnTo>
                  <a:pt x="20562" y="18671"/>
                </a:lnTo>
                <a:lnTo>
                  <a:pt x="21589" y="20613"/>
                </a:lnTo>
                <a:lnTo>
                  <a:pt x="21599" y="20918"/>
                </a:lnTo>
                <a:lnTo>
                  <a:pt x="21490" y="21165"/>
                </a:lnTo>
                <a:lnTo>
                  <a:pt x="21381" y="21415"/>
                </a:lnTo>
                <a:lnTo>
                  <a:pt x="21173" y="21573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74" name="矩形"/>
          <p:cNvSpPr/>
          <p:nvPr/>
        </p:nvSpPr>
        <p:spPr>
          <a:xfrm>
            <a:off x="8333244" y="2793491"/>
            <a:ext cx="228370" cy="17994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75" name="曲线"/>
          <p:cNvSpPr/>
          <p:nvPr/>
        </p:nvSpPr>
        <p:spPr>
          <a:xfrm>
            <a:off x="8333244" y="2995155"/>
            <a:ext cx="287654" cy="6794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58" y="21406"/>
                </a:moveTo>
                <a:lnTo>
                  <a:pt x="0" y="21406"/>
                </a:lnTo>
                <a:lnTo>
                  <a:pt x="1006" y="20562"/>
                </a:lnTo>
                <a:lnTo>
                  <a:pt x="1826" y="18261"/>
                </a:lnTo>
                <a:lnTo>
                  <a:pt x="2379" y="14853"/>
                </a:lnTo>
                <a:lnTo>
                  <a:pt x="2581" y="10686"/>
                </a:lnTo>
                <a:lnTo>
                  <a:pt x="2374" y="6572"/>
                </a:lnTo>
                <a:lnTo>
                  <a:pt x="1815" y="3173"/>
                </a:lnTo>
                <a:lnTo>
                  <a:pt x="993" y="855"/>
                </a:lnTo>
                <a:lnTo>
                  <a:pt x="0" y="0"/>
                </a:lnTo>
                <a:lnTo>
                  <a:pt x="18224" y="0"/>
                </a:lnTo>
                <a:lnTo>
                  <a:pt x="21558" y="21406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76" name="矩形"/>
          <p:cNvSpPr/>
          <p:nvPr/>
        </p:nvSpPr>
        <p:spPr>
          <a:xfrm>
            <a:off x="3072382" y="3344544"/>
            <a:ext cx="1736088" cy="275590"/>
          </a:xfrm>
          <a:prstGeom prst="rect">
            <a:avLst/>
          </a:pr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vert="horz" wrap="square" lIns="0" tIns="37465" rIns="0" bIns="0" anchor="t" anchorCtr="0">
            <a:spAutoFit/>
          </a:bodyPr>
          <a:lstStyle/>
          <a:p>
            <a:pPr marL="156210" indent="0" algn="l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人的不安全行</a:t>
            </a:r>
            <a:r>
              <a:rPr lang="zh-CN" altLang="en-US" sz="1600" b="1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为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377" name="矩形"/>
          <p:cNvSpPr/>
          <p:nvPr/>
        </p:nvSpPr>
        <p:spPr>
          <a:xfrm>
            <a:off x="5237988" y="3344544"/>
            <a:ext cx="1734820" cy="275590"/>
          </a:xfrm>
          <a:prstGeom prst="rect">
            <a:avLst/>
          </a:pr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vert="horz" wrap="square" lIns="0" tIns="37465" rIns="0" bIns="0" anchor="t" anchorCtr="0">
            <a:spAutoFit/>
          </a:bodyPr>
          <a:lstStyle/>
          <a:p>
            <a:pPr marL="156210" indent="0" algn="l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物的不安全状</a:t>
            </a:r>
            <a:r>
              <a:rPr lang="zh-CN" altLang="en-US" sz="1600" b="1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态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378" name="矩形"/>
          <p:cNvSpPr/>
          <p:nvPr/>
        </p:nvSpPr>
        <p:spPr>
          <a:xfrm>
            <a:off x="7423404" y="3344544"/>
            <a:ext cx="1841499" cy="275590"/>
          </a:xfrm>
          <a:prstGeom prst="rect">
            <a:avLst/>
          </a:pr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vert="horz" wrap="square" lIns="0" tIns="37465" rIns="0" bIns="0" anchor="t" anchorCtr="0">
            <a:spAutoFit/>
          </a:bodyPr>
          <a:lstStyle/>
          <a:p>
            <a:pPr marL="107315" indent="0" algn="l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环境的不安全因</a:t>
            </a:r>
            <a:r>
              <a:rPr lang="zh-CN" altLang="en-US" sz="1600" b="1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素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379" name="曲线"/>
          <p:cNvSpPr/>
          <p:nvPr/>
        </p:nvSpPr>
        <p:spPr>
          <a:xfrm>
            <a:off x="1066126" y="2638322"/>
            <a:ext cx="610235" cy="4445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606" y="21569"/>
                </a:moveTo>
                <a:lnTo>
                  <a:pt x="974" y="21569"/>
                </a:lnTo>
                <a:lnTo>
                  <a:pt x="595" y="21464"/>
                </a:lnTo>
                <a:lnTo>
                  <a:pt x="285" y="21177"/>
                </a:lnTo>
                <a:lnTo>
                  <a:pt x="76" y="20752"/>
                </a:lnTo>
                <a:lnTo>
                  <a:pt x="0" y="20234"/>
                </a:lnTo>
                <a:lnTo>
                  <a:pt x="0" y="1336"/>
                </a:lnTo>
                <a:lnTo>
                  <a:pt x="76" y="817"/>
                </a:lnTo>
                <a:lnTo>
                  <a:pt x="285" y="392"/>
                </a:lnTo>
                <a:lnTo>
                  <a:pt x="595" y="105"/>
                </a:lnTo>
                <a:lnTo>
                  <a:pt x="974" y="0"/>
                </a:lnTo>
                <a:lnTo>
                  <a:pt x="20606" y="0"/>
                </a:lnTo>
                <a:lnTo>
                  <a:pt x="20984" y="105"/>
                </a:lnTo>
                <a:lnTo>
                  <a:pt x="21293" y="392"/>
                </a:lnTo>
                <a:lnTo>
                  <a:pt x="21503" y="817"/>
                </a:lnTo>
                <a:lnTo>
                  <a:pt x="21580" y="1336"/>
                </a:lnTo>
                <a:lnTo>
                  <a:pt x="21580" y="2671"/>
                </a:lnTo>
                <a:lnTo>
                  <a:pt x="1948" y="2671"/>
                </a:lnTo>
                <a:lnTo>
                  <a:pt x="1948" y="18898"/>
                </a:lnTo>
                <a:lnTo>
                  <a:pt x="21580" y="18898"/>
                </a:lnTo>
                <a:lnTo>
                  <a:pt x="21580" y="20234"/>
                </a:lnTo>
                <a:lnTo>
                  <a:pt x="21503" y="20752"/>
                </a:lnTo>
                <a:lnTo>
                  <a:pt x="21293" y="21177"/>
                </a:lnTo>
                <a:lnTo>
                  <a:pt x="20984" y="21464"/>
                </a:lnTo>
                <a:lnTo>
                  <a:pt x="20606" y="21569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0" name="曲线"/>
          <p:cNvSpPr/>
          <p:nvPr/>
        </p:nvSpPr>
        <p:spPr>
          <a:xfrm>
            <a:off x="1648282" y="2693301"/>
            <a:ext cx="0" cy="33401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55041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1" name="矩形"/>
          <p:cNvSpPr/>
          <p:nvPr/>
        </p:nvSpPr>
        <p:spPr>
          <a:xfrm>
            <a:off x="1150073" y="2727655"/>
            <a:ext cx="441782" cy="26522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2" name="曲线"/>
          <p:cNvSpPr/>
          <p:nvPr/>
        </p:nvSpPr>
        <p:spPr>
          <a:xfrm>
            <a:off x="1247787" y="3110369"/>
            <a:ext cx="24637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56337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3" name="曲线"/>
          <p:cNvSpPr/>
          <p:nvPr/>
        </p:nvSpPr>
        <p:spPr>
          <a:xfrm>
            <a:off x="1158328" y="3138538"/>
            <a:ext cx="426720" cy="5524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03" y="21495"/>
                </a:moveTo>
                <a:lnTo>
                  <a:pt x="1393" y="21495"/>
                </a:lnTo>
                <a:lnTo>
                  <a:pt x="852" y="20646"/>
                </a:lnTo>
                <a:lnTo>
                  <a:pt x="409" y="18337"/>
                </a:lnTo>
                <a:lnTo>
                  <a:pt x="109" y="14921"/>
                </a:lnTo>
                <a:lnTo>
                  <a:pt x="0" y="10745"/>
                </a:lnTo>
                <a:lnTo>
                  <a:pt x="109" y="6574"/>
                </a:lnTo>
                <a:lnTo>
                  <a:pt x="409" y="3157"/>
                </a:lnTo>
                <a:lnTo>
                  <a:pt x="852" y="848"/>
                </a:lnTo>
                <a:lnTo>
                  <a:pt x="1393" y="0"/>
                </a:lnTo>
                <a:lnTo>
                  <a:pt x="20203" y="0"/>
                </a:lnTo>
                <a:lnTo>
                  <a:pt x="20743" y="848"/>
                </a:lnTo>
                <a:lnTo>
                  <a:pt x="21186" y="3157"/>
                </a:lnTo>
                <a:lnTo>
                  <a:pt x="21486" y="6574"/>
                </a:lnTo>
                <a:lnTo>
                  <a:pt x="21596" y="10745"/>
                </a:lnTo>
                <a:lnTo>
                  <a:pt x="21486" y="14921"/>
                </a:lnTo>
                <a:lnTo>
                  <a:pt x="21186" y="18337"/>
                </a:lnTo>
                <a:lnTo>
                  <a:pt x="20743" y="20646"/>
                </a:lnTo>
                <a:lnTo>
                  <a:pt x="20203" y="21495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4" name="曲线"/>
          <p:cNvSpPr/>
          <p:nvPr/>
        </p:nvSpPr>
        <p:spPr>
          <a:xfrm>
            <a:off x="10540695" y="2611081"/>
            <a:ext cx="502283" cy="52958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8" y="21592"/>
                </a:moveTo>
                <a:lnTo>
                  <a:pt x="0" y="21592"/>
                </a:lnTo>
                <a:lnTo>
                  <a:pt x="0" y="7284"/>
                </a:lnTo>
                <a:lnTo>
                  <a:pt x="4177" y="7284"/>
                </a:lnTo>
                <a:lnTo>
                  <a:pt x="4178" y="6978"/>
                </a:lnTo>
                <a:lnTo>
                  <a:pt x="4561" y="4380"/>
                </a:lnTo>
                <a:lnTo>
                  <a:pt x="5696" y="2221"/>
                </a:lnTo>
                <a:lnTo>
                  <a:pt x="7873" y="565"/>
                </a:lnTo>
                <a:lnTo>
                  <a:pt x="10797" y="0"/>
                </a:lnTo>
                <a:lnTo>
                  <a:pt x="12345" y="142"/>
                </a:lnTo>
                <a:lnTo>
                  <a:pt x="13723" y="565"/>
                </a:lnTo>
                <a:lnTo>
                  <a:pt x="14914" y="1261"/>
                </a:lnTo>
                <a:lnTo>
                  <a:pt x="15340" y="1675"/>
                </a:lnTo>
                <a:lnTo>
                  <a:pt x="9943" y="1675"/>
                </a:lnTo>
                <a:lnTo>
                  <a:pt x="9623" y="1724"/>
                </a:lnTo>
                <a:lnTo>
                  <a:pt x="9315" y="1792"/>
                </a:lnTo>
                <a:lnTo>
                  <a:pt x="9020" y="1876"/>
                </a:lnTo>
                <a:lnTo>
                  <a:pt x="8739" y="1977"/>
                </a:lnTo>
                <a:lnTo>
                  <a:pt x="9122" y="2942"/>
                </a:lnTo>
                <a:lnTo>
                  <a:pt x="7293" y="2942"/>
                </a:lnTo>
                <a:lnTo>
                  <a:pt x="6869" y="3460"/>
                </a:lnTo>
                <a:lnTo>
                  <a:pt x="7697" y="5543"/>
                </a:lnTo>
                <a:lnTo>
                  <a:pt x="6894" y="5827"/>
                </a:lnTo>
                <a:lnTo>
                  <a:pt x="5981" y="5827"/>
                </a:lnTo>
                <a:lnTo>
                  <a:pt x="5940" y="6125"/>
                </a:lnTo>
                <a:lnTo>
                  <a:pt x="5910" y="6428"/>
                </a:lnTo>
                <a:lnTo>
                  <a:pt x="5891" y="6737"/>
                </a:lnTo>
                <a:lnTo>
                  <a:pt x="5885" y="7051"/>
                </a:lnTo>
                <a:lnTo>
                  <a:pt x="5985" y="8386"/>
                </a:lnTo>
                <a:lnTo>
                  <a:pt x="6099" y="8905"/>
                </a:lnTo>
                <a:lnTo>
                  <a:pt x="1711" y="8905"/>
                </a:lnTo>
                <a:lnTo>
                  <a:pt x="1711" y="17071"/>
                </a:lnTo>
                <a:lnTo>
                  <a:pt x="21598" y="17071"/>
                </a:lnTo>
                <a:lnTo>
                  <a:pt x="21598" y="18692"/>
                </a:lnTo>
                <a:lnTo>
                  <a:pt x="1711" y="18692"/>
                </a:lnTo>
                <a:lnTo>
                  <a:pt x="1711" y="19970"/>
                </a:lnTo>
                <a:lnTo>
                  <a:pt x="21598" y="19970"/>
                </a:lnTo>
                <a:lnTo>
                  <a:pt x="21598" y="21592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5" name="矩形"/>
          <p:cNvSpPr/>
          <p:nvPr/>
        </p:nvSpPr>
        <p:spPr>
          <a:xfrm>
            <a:off x="10641507" y="2652153"/>
            <a:ext cx="401447" cy="377493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6" name="曲线"/>
          <p:cNvSpPr/>
          <p:nvPr/>
        </p:nvSpPr>
        <p:spPr>
          <a:xfrm>
            <a:off x="11003153" y="3069386"/>
            <a:ext cx="40005" cy="317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490" y="0"/>
                </a:lnTo>
                <a:lnTo>
                  <a:pt x="21490" y="21323"/>
                </a:lnTo>
                <a:lnTo>
                  <a:pt x="0" y="21323"/>
                </a:lnTo>
                <a:lnTo>
                  <a:pt x="0" y="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7" name="曲线"/>
          <p:cNvSpPr/>
          <p:nvPr/>
        </p:nvSpPr>
        <p:spPr>
          <a:xfrm>
            <a:off x="10781297" y="3072701"/>
            <a:ext cx="21590" cy="2095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351" y="21351"/>
                </a:moveTo>
                <a:lnTo>
                  <a:pt x="4713" y="21351"/>
                </a:lnTo>
                <a:lnTo>
                  <a:pt x="0" y="16573"/>
                </a:lnTo>
                <a:lnTo>
                  <a:pt x="0" y="4778"/>
                </a:lnTo>
                <a:lnTo>
                  <a:pt x="4713" y="0"/>
                </a:lnTo>
                <a:lnTo>
                  <a:pt x="16351" y="0"/>
                </a:lnTo>
                <a:lnTo>
                  <a:pt x="21066" y="4778"/>
                </a:lnTo>
                <a:lnTo>
                  <a:pt x="21066" y="16573"/>
                </a:lnTo>
                <a:lnTo>
                  <a:pt x="16351" y="21351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8" name="曲线"/>
          <p:cNvSpPr/>
          <p:nvPr/>
        </p:nvSpPr>
        <p:spPr>
          <a:xfrm>
            <a:off x="10739627" y="3140480"/>
            <a:ext cx="40005" cy="4063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497" y="0"/>
                </a:lnTo>
                <a:lnTo>
                  <a:pt x="21497" y="21498"/>
                </a:lnTo>
                <a:lnTo>
                  <a:pt x="0" y="21498"/>
                </a:lnTo>
                <a:lnTo>
                  <a:pt x="0" y="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89" name="曲线"/>
          <p:cNvSpPr/>
          <p:nvPr/>
        </p:nvSpPr>
        <p:spPr>
          <a:xfrm>
            <a:off x="10804118" y="3140480"/>
            <a:ext cx="40005" cy="4063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45" y="0"/>
                </a:lnTo>
                <a:lnTo>
                  <a:pt x="21545" y="21498"/>
                </a:lnTo>
                <a:lnTo>
                  <a:pt x="0" y="21498"/>
                </a:lnTo>
                <a:lnTo>
                  <a:pt x="0" y="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90" name="曲线"/>
          <p:cNvSpPr/>
          <p:nvPr/>
        </p:nvSpPr>
        <p:spPr>
          <a:xfrm>
            <a:off x="10689006" y="3200844"/>
            <a:ext cx="20574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39827" cap="flat" cmpd="sng">
            <a:solidFill>
              <a:srgbClr val="4F81BB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91" name="矩形"/>
          <p:cNvSpPr/>
          <p:nvPr/>
        </p:nvSpPr>
        <p:spPr>
          <a:xfrm>
            <a:off x="9872472" y="3344544"/>
            <a:ext cx="1839594" cy="275590"/>
          </a:xfrm>
          <a:prstGeom prst="rect">
            <a:avLst/>
          </a:pr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vert="horz" wrap="square" lIns="0" tIns="37465" rIns="0" bIns="0" anchor="t" anchorCtr="0">
            <a:spAutoFit/>
          </a:bodyPr>
          <a:lstStyle/>
          <a:p>
            <a:pPr marL="106045" indent="0" algn="l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安全智慧执法监</a:t>
            </a:r>
            <a:r>
              <a:rPr lang="zh-CN" altLang="en-US" sz="1600" b="1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督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392" name="矩形"/>
          <p:cNvSpPr/>
          <p:nvPr/>
        </p:nvSpPr>
        <p:spPr>
          <a:xfrm>
            <a:off x="502919" y="3344544"/>
            <a:ext cx="1736089" cy="275590"/>
          </a:xfrm>
          <a:prstGeom prst="rect">
            <a:avLst/>
          </a:pr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vert="horz" wrap="square" lIns="0" tIns="37465" rIns="0" bIns="0" anchor="t" anchorCtr="0">
            <a:spAutoFit/>
          </a:bodyPr>
          <a:lstStyle/>
          <a:p>
            <a:pPr marL="258445" indent="0" algn="l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数据指挥中</a:t>
            </a:r>
            <a:r>
              <a:rPr lang="zh-CN" altLang="en-US" sz="1600" b="1" i="0" u="none" strike="noStrike" kern="1200" cap="none" spc="-5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心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393" name="矩形"/>
          <p:cNvSpPr/>
          <p:nvPr/>
        </p:nvSpPr>
        <p:spPr>
          <a:xfrm>
            <a:off x="5632703" y="3778973"/>
            <a:ext cx="944879" cy="262902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94" name="矩形"/>
          <p:cNvSpPr/>
          <p:nvPr/>
        </p:nvSpPr>
        <p:spPr>
          <a:xfrm>
            <a:off x="5527598" y="4062348"/>
            <a:ext cx="1173429" cy="266636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95" name="矩形"/>
          <p:cNvSpPr/>
          <p:nvPr/>
        </p:nvSpPr>
        <p:spPr>
          <a:xfrm>
            <a:off x="5532120" y="4372228"/>
            <a:ext cx="1175002" cy="808061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96" name="矩形"/>
          <p:cNvSpPr/>
          <p:nvPr/>
        </p:nvSpPr>
        <p:spPr>
          <a:xfrm>
            <a:off x="5532208" y="5218036"/>
            <a:ext cx="1174915" cy="267284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97" name="矩形"/>
          <p:cNvSpPr/>
          <p:nvPr/>
        </p:nvSpPr>
        <p:spPr>
          <a:xfrm>
            <a:off x="5533644" y="5502528"/>
            <a:ext cx="1173479" cy="266636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98" name="矩形"/>
          <p:cNvSpPr/>
          <p:nvPr/>
        </p:nvSpPr>
        <p:spPr>
          <a:xfrm>
            <a:off x="3465663" y="3831437"/>
            <a:ext cx="955141" cy="264438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399" name="矩形"/>
          <p:cNvSpPr/>
          <p:nvPr/>
        </p:nvSpPr>
        <p:spPr>
          <a:xfrm>
            <a:off x="3243072" y="4167746"/>
            <a:ext cx="1404987" cy="267283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0" name="矩形"/>
          <p:cNvSpPr/>
          <p:nvPr/>
        </p:nvSpPr>
        <p:spPr>
          <a:xfrm>
            <a:off x="3241929" y="4504944"/>
            <a:ext cx="1410500" cy="266065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1" name="矩形"/>
          <p:cNvSpPr/>
          <p:nvPr/>
        </p:nvSpPr>
        <p:spPr>
          <a:xfrm>
            <a:off x="7871458" y="3831437"/>
            <a:ext cx="944879" cy="264438"/>
          </a:xfrm>
          <a:prstGeom prst="rect">
            <a:avLst/>
          </a:prstGeom>
          <a:blipFill rotWithShape="1">
            <a:blip r:embed="rId1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2" name="矩形"/>
          <p:cNvSpPr/>
          <p:nvPr/>
        </p:nvSpPr>
        <p:spPr>
          <a:xfrm>
            <a:off x="7879663" y="4169028"/>
            <a:ext cx="939380" cy="266700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3" name="矩形"/>
          <p:cNvSpPr/>
          <p:nvPr/>
        </p:nvSpPr>
        <p:spPr>
          <a:xfrm>
            <a:off x="10094977" y="3830701"/>
            <a:ext cx="1407984" cy="265175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4" name="矩形"/>
          <p:cNvSpPr/>
          <p:nvPr/>
        </p:nvSpPr>
        <p:spPr>
          <a:xfrm>
            <a:off x="10206520" y="4167759"/>
            <a:ext cx="1183257" cy="266407"/>
          </a:xfrm>
          <a:prstGeom prst="rect">
            <a:avLst/>
          </a:prstGeom>
          <a:blipFill rotWithShape="1">
            <a:blip r:embed="rId2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5" name="矩形"/>
          <p:cNvSpPr/>
          <p:nvPr/>
        </p:nvSpPr>
        <p:spPr>
          <a:xfrm>
            <a:off x="10323576" y="4504944"/>
            <a:ext cx="949450" cy="266065"/>
          </a:xfrm>
          <a:prstGeom prst="rect">
            <a:avLst/>
          </a:prstGeom>
          <a:blipFill rotWithShape="1">
            <a:blip r:embed="rId2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6" name="矩形"/>
          <p:cNvSpPr/>
          <p:nvPr/>
        </p:nvSpPr>
        <p:spPr>
          <a:xfrm>
            <a:off x="10319701" y="4842636"/>
            <a:ext cx="953324" cy="265175"/>
          </a:xfrm>
          <a:prstGeom prst="rect">
            <a:avLst/>
          </a:prstGeom>
          <a:blipFill rotWithShape="1">
            <a:blip r:embed="rId2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7" name="矩形"/>
          <p:cNvSpPr/>
          <p:nvPr/>
        </p:nvSpPr>
        <p:spPr>
          <a:xfrm>
            <a:off x="786536" y="3830701"/>
            <a:ext cx="1182382" cy="266268"/>
          </a:xfrm>
          <a:prstGeom prst="rect">
            <a:avLst/>
          </a:prstGeom>
          <a:blipFill rotWithShape="1">
            <a:blip r:embed="rId2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8" name="矩形"/>
          <p:cNvSpPr/>
          <p:nvPr/>
        </p:nvSpPr>
        <p:spPr>
          <a:xfrm>
            <a:off x="902208" y="4167759"/>
            <a:ext cx="947927" cy="266407"/>
          </a:xfrm>
          <a:prstGeom prst="rect">
            <a:avLst/>
          </a:prstGeom>
          <a:blipFill rotWithShape="1">
            <a:blip r:embed="rId2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09" name="矩形"/>
          <p:cNvSpPr/>
          <p:nvPr/>
        </p:nvSpPr>
        <p:spPr>
          <a:xfrm>
            <a:off x="902347" y="4505833"/>
            <a:ext cx="949006" cy="266382"/>
          </a:xfrm>
          <a:prstGeom prst="rect">
            <a:avLst/>
          </a:prstGeom>
          <a:blipFill rotWithShape="1">
            <a:blip r:embed="rId2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0" name="矩形"/>
          <p:cNvSpPr/>
          <p:nvPr/>
        </p:nvSpPr>
        <p:spPr>
          <a:xfrm>
            <a:off x="899718" y="4844160"/>
            <a:ext cx="951636" cy="265175"/>
          </a:xfrm>
          <a:prstGeom prst="rect">
            <a:avLst/>
          </a:prstGeom>
          <a:blipFill rotWithShape="1">
            <a:blip r:embed="rId2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1" name="矩形"/>
          <p:cNvSpPr/>
          <p:nvPr/>
        </p:nvSpPr>
        <p:spPr>
          <a:xfrm>
            <a:off x="1180020" y="5336413"/>
            <a:ext cx="391222" cy="87807"/>
          </a:xfrm>
          <a:prstGeom prst="rect">
            <a:avLst/>
          </a:prstGeom>
          <a:blipFill rotWithShape="1">
            <a:blip r:embed="rId2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2" name="矩形"/>
          <p:cNvSpPr/>
          <p:nvPr/>
        </p:nvSpPr>
        <p:spPr>
          <a:xfrm>
            <a:off x="10320528" y="5180177"/>
            <a:ext cx="949450" cy="265544"/>
          </a:xfrm>
          <a:prstGeom prst="rect">
            <a:avLst/>
          </a:prstGeom>
          <a:blipFill rotWithShape="1">
            <a:blip r:embed="rId2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3" name="曲线"/>
          <p:cNvSpPr/>
          <p:nvPr/>
        </p:nvSpPr>
        <p:spPr>
          <a:xfrm>
            <a:off x="2241804" y="4074540"/>
            <a:ext cx="632459" cy="2971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499" y="21600"/>
                </a:moveTo>
                <a:lnTo>
                  <a:pt x="16499" y="16172"/>
                </a:lnTo>
                <a:lnTo>
                  <a:pt x="0" y="16172"/>
                </a:lnTo>
                <a:lnTo>
                  <a:pt x="0" y="5427"/>
                </a:lnTo>
                <a:lnTo>
                  <a:pt x="16499" y="5427"/>
                </a:lnTo>
                <a:lnTo>
                  <a:pt x="16499" y="0"/>
                </a:lnTo>
                <a:lnTo>
                  <a:pt x="21599" y="10744"/>
                </a:lnTo>
                <a:lnTo>
                  <a:pt x="16499" y="2160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4" name="矩形"/>
          <p:cNvSpPr/>
          <p:nvPr/>
        </p:nvSpPr>
        <p:spPr>
          <a:xfrm>
            <a:off x="2712720" y="4061498"/>
            <a:ext cx="170268" cy="161251"/>
          </a:xfrm>
          <a:prstGeom prst="rect">
            <a:avLst/>
          </a:prstGeom>
          <a:blipFill rotWithShape="1">
            <a:blip r:embed="rId3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5" name="曲线"/>
          <p:cNvSpPr/>
          <p:nvPr/>
        </p:nvSpPr>
        <p:spPr>
          <a:xfrm>
            <a:off x="2228850" y="4135754"/>
            <a:ext cx="483870" cy="17398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566" y="21600"/>
                </a:lnTo>
                <a:lnTo>
                  <a:pt x="456" y="21570"/>
                </a:lnTo>
                <a:lnTo>
                  <a:pt x="0" y="20023"/>
                </a:lnTo>
                <a:lnTo>
                  <a:pt x="0" y="1576"/>
                </a:lnTo>
                <a:lnTo>
                  <a:pt x="566" y="0"/>
                </a:lnTo>
                <a:lnTo>
                  <a:pt x="21600" y="0"/>
                </a:lnTo>
                <a:lnTo>
                  <a:pt x="21600" y="1576"/>
                </a:lnTo>
                <a:lnTo>
                  <a:pt x="1133" y="1576"/>
                </a:lnTo>
                <a:lnTo>
                  <a:pt x="566" y="3153"/>
                </a:lnTo>
                <a:lnTo>
                  <a:pt x="1133" y="3153"/>
                </a:lnTo>
                <a:lnTo>
                  <a:pt x="1133" y="18446"/>
                </a:lnTo>
                <a:lnTo>
                  <a:pt x="566" y="18446"/>
                </a:lnTo>
                <a:lnTo>
                  <a:pt x="1133" y="20023"/>
                </a:lnTo>
                <a:lnTo>
                  <a:pt x="21600" y="20023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6" name="曲线"/>
          <p:cNvSpPr/>
          <p:nvPr/>
        </p:nvSpPr>
        <p:spPr>
          <a:xfrm>
            <a:off x="2254250" y="4148454"/>
            <a:ext cx="48386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7" name="曲线"/>
          <p:cNvSpPr/>
          <p:nvPr/>
        </p:nvSpPr>
        <p:spPr>
          <a:xfrm>
            <a:off x="2241550" y="4148454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8" name="矩形"/>
          <p:cNvSpPr/>
          <p:nvPr/>
        </p:nvSpPr>
        <p:spPr>
          <a:xfrm>
            <a:off x="2738120" y="4213771"/>
            <a:ext cx="148590" cy="157567"/>
          </a:xfrm>
          <a:prstGeom prst="rect">
            <a:avLst/>
          </a:prstGeom>
          <a:blipFill rotWithShape="1">
            <a:blip r:embed="rId3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19" name="曲线"/>
          <p:cNvSpPr/>
          <p:nvPr/>
        </p:nvSpPr>
        <p:spPr>
          <a:xfrm>
            <a:off x="2241550" y="4284345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0" name="曲线"/>
          <p:cNvSpPr/>
          <p:nvPr/>
        </p:nvSpPr>
        <p:spPr>
          <a:xfrm>
            <a:off x="2254250" y="4297045"/>
            <a:ext cx="483869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1" name="曲线"/>
          <p:cNvSpPr/>
          <p:nvPr/>
        </p:nvSpPr>
        <p:spPr>
          <a:xfrm>
            <a:off x="2712720" y="4297045"/>
            <a:ext cx="31115" cy="869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8190" y="21590"/>
                </a:moveTo>
                <a:lnTo>
                  <a:pt x="0" y="18446"/>
                </a:lnTo>
                <a:lnTo>
                  <a:pt x="0" y="0"/>
                </a:lnTo>
                <a:lnTo>
                  <a:pt x="8816" y="3153"/>
                </a:lnTo>
                <a:lnTo>
                  <a:pt x="17633" y="3153"/>
                </a:lnTo>
                <a:lnTo>
                  <a:pt x="17633" y="10834"/>
                </a:lnTo>
                <a:lnTo>
                  <a:pt x="2583" y="16217"/>
                </a:lnTo>
                <a:lnTo>
                  <a:pt x="17633" y="18446"/>
                </a:lnTo>
                <a:lnTo>
                  <a:pt x="21282" y="18446"/>
                </a:lnTo>
                <a:lnTo>
                  <a:pt x="15049" y="20675"/>
                </a:lnTo>
                <a:lnTo>
                  <a:pt x="13586" y="21098"/>
                </a:lnTo>
                <a:lnTo>
                  <a:pt x="11893" y="21401"/>
                </a:lnTo>
                <a:lnTo>
                  <a:pt x="10068" y="21568"/>
                </a:lnTo>
                <a:lnTo>
                  <a:pt x="8190" y="2159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2" name="曲线"/>
          <p:cNvSpPr/>
          <p:nvPr/>
        </p:nvSpPr>
        <p:spPr>
          <a:xfrm>
            <a:off x="2716441" y="4340682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68" y="21282"/>
                </a:moveTo>
                <a:lnTo>
                  <a:pt x="0" y="15049"/>
                </a:lnTo>
                <a:lnTo>
                  <a:pt x="21068" y="0"/>
                </a:lnTo>
                <a:lnTo>
                  <a:pt x="21068" y="2128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3" name="曲线"/>
          <p:cNvSpPr/>
          <p:nvPr/>
        </p:nvSpPr>
        <p:spPr>
          <a:xfrm>
            <a:off x="9361931" y="4074540"/>
            <a:ext cx="632459" cy="2971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499" y="21600"/>
                </a:moveTo>
                <a:lnTo>
                  <a:pt x="16499" y="16172"/>
                </a:lnTo>
                <a:lnTo>
                  <a:pt x="0" y="16172"/>
                </a:lnTo>
                <a:lnTo>
                  <a:pt x="0" y="5427"/>
                </a:lnTo>
                <a:lnTo>
                  <a:pt x="16499" y="5427"/>
                </a:lnTo>
                <a:lnTo>
                  <a:pt x="16499" y="0"/>
                </a:lnTo>
                <a:lnTo>
                  <a:pt x="21600" y="10744"/>
                </a:lnTo>
                <a:lnTo>
                  <a:pt x="16499" y="2160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4" name="矩形"/>
          <p:cNvSpPr/>
          <p:nvPr/>
        </p:nvSpPr>
        <p:spPr>
          <a:xfrm>
            <a:off x="9832974" y="4061498"/>
            <a:ext cx="170268" cy="161251"/>
          </a:xfrm>
          <a:prstGeom prst="rect">
            <a:avLst/>
          </a:prstGeom>
          <a:blipFill rotWithShape="1">
            <a:blip r:embed="rId3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5" name="曲线"/>
          <p:cNvSpPr/>
          <p:nvPr/>
        </p:nvSpPr>
        <p:spPr>
          <a:xfrm>
            <a:off x="9349105" y="4135754"/>
            <a:ext cx="483869" cy="17398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9" y="21600"/>
                </a:moveTo>
                <a:lnTo>
                  <a:pt x="566" y="21600"/>
                </a:lnTo>
                <a:lnTo>
                  <a:pt x="456" y="21570"/>
                </a:lnTo>
                <a:lnTo>
                  <a:pt x="0" y="20023"/>
                </a:lnTo>
                <a:lnTo>
                  <a:pt x="0" y="1576"/>
                </a:lnTo>
                <a:lnTo>
                  <a:pt x="566" y="0"/>
                </a:lnTo>
                <a:lnTo>
                  <a:pt x="21599" y="0"/>
                </a:lnTo>
                <a:lnTo>
                  <a:pt x="21599" y="1576"/>
                </a:lnTo>
                <a:lnTo>
                  <a:pt x="1133" y="1576"/>
                </a:lnTo>
                <a:lnTo>
                  <a:pt x="566" y="3153"/>
                </a:lnTo>
                <a:lnTo>
                  <a:pt x="1133" y="3153"/>
                </a:lnTo>
                <a:lnTo>
                  <a:pt x="1133" y="18446"/>
                </a:lnTo>
                <a:lnTo>
                  <a:pt x="566" y="18446"/>
                </a:lnTo>
                <a:lnTo>
                  <a:pt x="1133" y="20023"/>
                </a:lnTo>
                <a:lnTo>
                  <a:pt x="21599" y="20023"/>
                </a:lnTo>
                <a:lnTo>
                  <a:pt x="21599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6" name="曲线"/>
          <p:cNvSpPr/>
          <p:nvPr/>
        </p:nvSpPr>
        <p:spPr>
          <a:xfrm>
            <a:off x="9374505" y="4148454"/>
            <a:ext cx="48387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7" name="曲线"/>
          <p:cNvSpPr/>
          <p:nvPr/>
        </p:nvSpPr>
        <p:spPr>
          <a:xfrm>
            <a:off x="9361805" y="4148454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8" name="矩形"/>
          <p:cNvSpPr/>
          <p:nvPr/>
        </p:nvSpPr>
        <p:spPr>
          <a:xfrm>
            <a:off x="9858375" y="4213771"/>
            <a:ext cx="148589" cy="157567"/>
          </a:xfrm>
          <a:prstGeom prst="rect">
            <a:avLst/>
          </a:prstGeom>
          <a:blipFill rotWithShape="1">
            <a:blip r:embed="rId3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29" name="曲线"/>
          <p:cNvSpPr/>
          <p:nvPr/>
        </p:nvSpPr>
        <p:spPr>
          <a:xfrm>
            <a:off x="9361805" y="4284345"/>
            <a:ext cx="12700" cy="126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0" name="曲线"/>
          <p:cNvSpPr/>
          <p:nvPr/>
        </p:nvSpPr>
        <p:spPr>
          <a:xfrm>
            <a:off x="9374505" y="4297045"/>
            <a:ext cx="48387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1" name="曲线"/>
          <p:cNvSpPr/>
          <p:nvPr/>
        </p:nvSpPr>
        <p:spPr>
          <a:xfrm>
            <a:off x="9832974" y="4297045"/>
            <a:ext cx="31115" cy="869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8190" y="21590"/>
                </a:moveTo>
                <a:lnTo>
                  <a:pt x="0" y="18446"/>
                </a:lnTo>
                <a:lnTo>
                  <a:pt x="0" y="0"/>
                </a:lnTo>
                <a:lnTo>
                  <a:pt x="8816" y="3153"/>
                </a:lnTo>
                <a:lnTo>
                  <a:pt x="17632" y="3153"/>
                </a:lnTo>
                <a:lnTo>
                  <a:pt x="17632" y="10834"/>
                </a:lnTo>
                <a:lnTo>
                  <a:pt x="2582" y="16217"/>
                </a:lnTo>
                <a:lnTo>
                  <a:pt x="17632" y="18446"/>
                </a:lnTo>
                <a:lnTo>
                  <a:pt x="21281" y="18446"/>
                </a:lnTo>
                <a:lnTo>
                  <a:pt x="15049" y="20675"/>
                </a:lnTo>
                <a:lnTo>
                  <a:pt x="13585" y="21098"/>
                </a:lnTo>
                <a:lnTo>
                  <a:pt x="11893" y="21401"/>
                </a:lnTo>
                <a:lnTo>
                  <a:pt x="10068" y="21568"/>
                </a:lnTo>
                <a:lnTo>
                  <a:pt x="8190" y="2159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2" name="曲线"/>
          <p:cNvSpPr/>
          <p:nvPr/>
        </p:nvSpPr>
        <p:spPr>
          <a:xfrm>
            <a:off x="9836695" y="4340682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68" y="21282"/>
                </a:moveTo>
                <a:lnTo>
                  <a:pt x="0" y="15049"/>
                </a:lnTo>
                <a:lnTo>
                  <a:pt x="21068" y="0"/>
                </a:lnTo>
                <a:lnTo>
                  <a:pt x="21068" y="2128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3" name="曲线"/>
          <p:cNvSpPr/>
          <p:nvPr/>
        </p:nvSpPr>
        <p:spPr>
          <a:xfrm>
            <a:off x="2238755" y="4575935"/>
            <a:ext cx="635634" cy="2971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5023" y="21600"/>
                </a:moveTo>
                <a:lnTo>
                  <a:pt x="0" y="10744"/>
                </a:lnTo>
                <a:lnTo>
                  <a:pt x="5023" y="0"/>
                </a:lnTo>
                <a:lnTo>
                  <a:pt x="5023" y="5316"/>
                </a:lnTo>
                <a:lnTo>
                  <a:pt x="21595" y="5316"/>
                </a:lnTo>
                <a:lnTo>
                  <a:pt x="21595" y="16172"/>
                </a:lnTo>
                <a:lnTo>
                  <a:pt x="5023" y="16172"/>
                </a:lnTo>
                <a:lnTo>
                  <a:pt x="5023" y="2160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4" name="曲线"/>
          <p:cNvSpPr/>
          <p:nvPr/>
        </p:nvSpPr>
        <p:spPr>
          <a:xfrm>
            <a:off x="2225675" y="4562512"/>
            <a:ext cx="173990" cy="3225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46" y="20719"/>
                </a:moveTo>
                <a:lnTo>
                  <a:pt x="461" y="11398"/>
                </a:lnTo>
                <a:lnTo>
                  <a:pt x="0" y="10797"/>
                </a:lnTo>
                <a:lnTo>
                  <a:pt x="29" y="10631"/>
                </a:lnTo>
                <a:lnTo>
                  <a:pt x="18908" y="246"/>
                </a:lnTo>
                <a:lnTo>
                  <a:pt x="20135" y="0"/>
                </a:lnTo>
                <a:lnTo>
                  <a:pt x="20468" y="31"/>
                </a:lnTo>
                <a:lnTo>
                  <a:pt x="21600" y="847"/>
                </a:lnTo>
                <a:lnTo>
                  <a:pt x="18446" y="847"/>
                </a:lnTo>
                <a:lnTo>
                  <a:pt x="18446" y="2900"/>
                </a:lnTo>
                <a:lnTo>
                  <a:pt x="4920" y="10196"/>
                </a:lnTo>
                <a:lnTo>
                  <a:pt x="2691" y="10196"/>
                </a:lnTo>
                <a:lnTo>
                  <a:pt x="2691" y="11398"/>
                </a:lnTo>
                <a:lnTo>
                  <a:pt x="4920" y="11398"/>
                </a:lnTo>
                <a:lnTo>
                  <a:pt x="18446" y="18694"/>
                </a:lnTo>
                <a:lnTo>
                  <a:pt x="18446" y="20719"/>
                </a:lnTo>
                <a:lnTo>
                  <a:pt x="18446" y="20719"/>
                </a:lnTo>
                <a:close/>
                <a:moveTo>
                  <a:pt x="18499" y="20747"/>
                </a:moveTo>
                <a:lnTo>
                  <a:pt x="18446" y="20747"/>
                </a:lnTo>
                <a:lnTo>
                  <a:pt x="18446" y="20719"/>
                </a:lnTo>
                <a:lnTo>
                  <a:pt x="18499" y="20747"/>
                </a:lnTo>
                <a:lnTo>
                  <a:pt x="18499" y="20747"/>
                </a:lnTo>
                <a:close/>
                <a:moveTo>
                  <a:pt x="20135" y="21594"/>
                </a:moveTo>
                <a:lnTo>
                  <a:pt x="18499" y="20747"/>
                </a:lnTo>
                <a:lnTo>
                  <a:pt x="21600" y="20747"/>
                </a:lnTo>
                <a:lnTo>
                  <a:pt x="20468" y="21562"/>
                </a:lnTo>
                <a:lnTo>
                  <a:pt x="20135" y="21594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5" name="曲线"/>
          <p:cNvSpPr/>
          <p:nvPr/>
        </p:nvSpPr>
        <p:spPr>
          <a:xfrm>
            <a:off x="2374264" y="4575175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282"/>
                </a:moveTo>
                <a:lnTo>
                  <a:pt x="0" y="0"/>
                </a:lnTo>
                <a:lnTo>
                  <a:pt x="21068" y="6232"/>
                </a:lnTo>
                <a:lnTo>
                  <a:pt x="0" y="2128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6" name="曲线"/>
          <p:cNvSpPr/>
          <p:nvPr/>
        </p:nvSpPr>
        <p:spPr>
          <a:xfrm>
            <a:off x="2374264" y="4575175"/>
            <a:ext cx="487045" cy="869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563" y="21600"/>
                </a:lnTo>
                <a:lnTo>
                  <a:pt x="453" y="21539"/>
                </a:lnTo>
                <a:lnTo>
                  <a:pt x="0" y="18446"/>
                </a:lnTo>
                <a:lnTo>
                  <a:pt x="0" y="7611"/>
                </a:lnTo>
                <a:lnTo>
                  <a:pt x="961" y="2229"/>
                </a:lnTo>
                <a:lnTo>
                  <a:pt x="0" y="0"/>
                </a:lnTo>
                <a:lnTo>
                  <a:pt x="1126" y="0"/>
                </a:lnTo>
                <a:lnTo>
                  <a:pt x="1126" y="15293"/>
                </a:lnTo>
                <a:lnTo>
                  <a:pt x="563" y="15293"/>
                </a:lnTo>
                <a:lnTo>
                  <a:pt x="1126" y="18446"/>
                </a:lnTo>
                <a:lnTo>
                  <a:pt x="21600" y="1844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7" name="曲线"/>
          <p:cNvSpPr/>
          <p:nvPr/>
        </p:nvSpPr>
        <p:spPr>
          <a:xfrm>
            <a:off x="2386964" y="4636770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8" name="曲线"/>
          <p:cNvSpPr/>
          <p:nvPr/>
        </p:nvSpPr>
        <p:spPr>
          <a:xfrm>
            <a:off x="2399664" y="4649470"/>
            <a:ext cx="48704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39" name="曲线"/>
          <p:cNvSpPr/>
          <p:nvPr/>
        </p:nvSpPr>
        <p:spPr>
          <a:xfrm>
            <a:off x="2874010" y="4649470"/>
            <a:ext cx="0" cy="14858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0" name="曲线"/>
          <p:cNvSpPr/>
          <p:nvPr/>
        </p:nvSpPr>
        <p:spPr>
          <a:xfrm>
            <a:off x="2247353" y="4714785"/>
            <a:ext cx="9525" cy="184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064"/>
                </a:moveTo>
                <a:lnTo>
                  <a:pt x="0" y="0"/>
                </a:lnTo>
                <a:lnTo>
                  <a:pt x="20359" y="10531"/>
                </a:lnTo>
                <a:lnTo>
                  <a:pt x="0" y="21064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1" name="曲线"/>
          <p:cNvSpPr/>
          <p:nvPr/>
        </p:nvSpPr>
        <p:spPr>
          <a:xfrm>
            <a:off x="2247353" y="4714785"/>
            <a:ext cx="18415" cy="95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531" y="20359"/>
                </a:moveTo>
                <a:lnTo>
                  <a:pt x="0" y="0"/>
                </a:lnTo>
                <a:lnTo>
                  <a:pt x="21064" y="0"/>
                </a:lnTo>
                <a:lnTo>
                  <a:pt x="10531" y="2035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2" name="曲线"/>
          <p:cNvSpPr/>
          <p:nvPr/>
        </p:nvSpPr>
        <p:spPr>
          <a:xfrm>
            <a:off x="2247353" y="4723765"/>
            <a:ext cx="18415" cy="95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64" y="20359"/>
                </a:moveTo>
                <a:lnTo>
                  <a:pt x="0" y="20359"/>
                </a:lnTo>
                <a:lnTo>
                  <a:pt x="10531" y="0"/>
                </a:lnTo>
                <a:lnTo>
                  <a:pt x="21064" y="2035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3" name="曲线"/>
          <p:cNvSpPr/>
          <p:nvPr/>
        </p:nvSpPr>
        <p:spPr>
          <a:xfrm>
            <a:off x="2374264" y="4785359"/>
            <a:ext cx="487045" cy="869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26" y="21599"/>
                </a:moveTo>
                <a:lnTo>
                  <a:pt x="0" y="21599"/>
                </a:lnTo>
                <a:lnTo>
                  <a:pt x="961" y="19370"/>
                </a:lnTo>
                <a:lnTo>
                  <a:pt x="0" y="13987"/>
                </a:lnTo>
                <a:lnTo>
                  <a:pt x="0" y="3153"/>
                </a:lnTo>
                <a:lnTo>
                  <a:pt x="10" y="2538"/>
                </a:lnTo>
                <a:lnTo>
                  <a:pt x="563" y="0"/>
                </a:lnTo>
                <a:lnTo>
                  <a:pt x="21600" y="0"/>
                </a:lnTo>
                <a:lnTo>
                  <a:pt x="21600" y="3153"/>
                </a:lnTo>
                <a:lnTo>
                  <a:pt x="1126" y="3153"/>
                </a:lnTo>
                <a:lnTo>
                  <a:pt x="563" y="6306"/>
                </a:lnTo>
                <a:lnTo>
                  <a:pt x="1126" y="6306"/>
                </a:lnTo>
                <a:lnTo>
                  <a:pt x="1126" y="2159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4" name="曲线"/>
          <p:cNvSpPr/>
          <p:nvPr/>
        </p:nvSpPr>
        <p:spPr>
          <a:xfrm>
            <a:off x="2399664" y="4798059"/>
            <a:ext cx="48704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5" name="曲线"/>
          <p:cNvSpPr/>
          <p:nvPr/>
        </p:nvSpPr>
        <p:spPr>
          <a:xfrm>
            <a:off x="2386964" y="4798059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6" name="曲线"/>
          <p:cNvSpPr/>
          <p:nvPr/>
        </p:nvSpPr>
        <p:spPr>
          <a:xfrm>
            <a:off x="2374264" y="4841697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282"/>
                </a:moveTo>
                <a:lnTo>
                  <a:pt x="0" y="0"/>
                </a:lnTo>
                <a:lnTo>
                  <a:pt x="21068" y="15049"/>
                </a:lnTo>
                <a:lnTo>
                  <a:pt x="0" y="2128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7" name="曲线"/>
          <p:cNvSpPr/>
          <p:nvPr/>
        </p:nvSpPr>
        <p:spPr>
          <a:xfrm>
            <a:off x="9358883" y="4575935"/>
            <a:ext cx="635634" cy="2971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5023" y="21600"/>
                </a:moveTo>
                <a:lnTo>
                  <a:pt x="0" y="10744"/>
                </a:lnTo>
                <a:lnTo>
                  <a:pt x="5023" y="0"/>
                </a:lnTo>
                <a:lnTo>
                  <a:pt x="5023" y="5316"/>
                </a:lnTo>
                <a:lnTo>
                  <a:pt x="21595" y="5316"/>
                </a:lnTo>
                <a:lnTo>
                  <a:pt x="21595" y="16172"/>
                </a:lnTo>
                <a:lnTo>
                  <a:pt x="5023" y="16172"/>
                </a:lnTo>
                <a:lnTo>
                  <a:pt x="5023" y="21600"/>
                </a:lnTo>
                <a:close/>
              </a:path>
            </a:pathLst>
          </a:custGeom>
          <a:solidFill>
            <a:srgbClr val="4F81BB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8" name="曲线"/>
          <p:cNvSpPr/>
          <p:nvPr/>
        </p:nvSpPr>
        <p:spPr>
          <a:xfrm>
            <a:off x="9345930" y="4562512"/>
            <a:ext cx="173990" cy="32258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8446" y="20719"/>
                </a:moveTo>
                <a:lnTo>
                  <a:pt x="461" y="11398"/>
                </a:lnTo>
                <a:lnTo>
                  <a:pt x="0" y="10797"/>
                </a:lnTo>
                <a:lnTo>
                  <a:pt x="29" y="10631"/>
                </a:lnTo>
                <a:lnTo>
                  <a:pt x="18908" y="246"/>
                </a:lnTo>
                <a:lnTo>
                  <a:pt x="20135" y="0"/>
                </a:lnTo>
                <a:lnTo>
                  <a:pt x="20467" y="31"/>
                </a:lnTo>
                <a:lnTo>
                  <a:pt x="21600" y="847"/>
                </a:lnTo>
                <a:lnTo>
                  <a:pt x="18446" y="847"/>
                </a:lnTo>
                <a:lnTo>
                  <a:pt x="18446" y="2900"/>
                </a:lnTo>
                <a:lnTo>
                  <a:pt x="4920" y="10196"/>
                </a:lnTo>
                <a:lnTo>
                  <a:pt x="2691" y="10196"/>
                </a:lnTo>
                <a:lnTo>
                  <a:pt x="2691" y="11398"/>
                </a:lnTo>
                <a:lnTo>
                  <a:pt x="4920" y="11398"/>
                </a:lnTo>
                <a:lnTo>
                  <a:pt x="18446" y="18694"/>
                </a:lnTo>
                <a:lnTo>
                  <a:pt x="18446" y="20719"/>
                </a:lnTo>
                <a:lnTo>
                  <a:pt x="18446" y="20719"/>
                </a:lnTo>
                <a:close/>
                <a:moveTo>
                  <a:pt x="18499" y="20747"/>
                </a:moveTo>
                <a:lnTo>
                  <a:pt x="18446" y="20747"/>
                </a:lnTo>
                <a:lnTo>
                  <a:pt x="18446" y="20719"/>
                </a:lnTo>
                <a:lnTo>
                  <a:pt x="18499" y="20747"/>
                </a:lnTo>
                <a:lnTo>
                  <a:pt x="18499" y="20747"/>
                </a:lnTo>
                <a:close/>
                <a:moveTo>
                  <a:pt x="20135" y="21594"/>
                </a:moveTo>
                <a:lnTo>
                  <a:pt x="18499" y="20747"/>
                </a:lnTo>
                <a:lnTo>
                  <a:pt x="21600" y="20747"/>
                </a:lnTo>
                <a:lnTo>
                  <a:pt x="20467" y="21562"/>
                </a:lnTo>
                <a:lnTo>
                  <a:pt x="20135" y="21594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49" name="曲线"/>
          <p:cNvSpPr/>
          <p:nvPr/>
        </p:nvSpPr>
        <p:spPr>
          <a:xfrm>
            <a:off x="9494519" y="4575175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282"/>
                </a:moveTo>
                <a:lnTo>
                  <a:pt x="0" y="0"/>
                </a:lnTo>
                <a:lnTo>
                  <a:pt x="21068" y="6232"/>
                </a:lnTo>
                <a:lnTo>
                  <a:pt x="0" y="2128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0" name="曲线"/>
          <p:cNvSpPr/>
          <p:nvPr/>
        </p:nvSpPr>
        <p:spPr>
          <a:xfrm>
            <a:off x="9494519" y="4575175"/>
            <a:ext cx="487045" cy="869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563" y="21600"/>
                </a:lnTo>
                <a:lnTo>
                  <a:pt x="453" y="21539"/>
                </a:lnTo>
                <a:lnTo>
                  <a:pt x="0" y="18446"/>
                </a:lnTo>
                <a:lnTo>
                  <a:pt x="0" y="7611"/>
                </a:lnTo>
                <a:lnTo>
                  <a:pt x="961" y="2229"/>
                </a:lnTo>
                <a:lnTo>
                  <a:pt x="0" y="0"/>
                </a:lnTo>
                <a:lnTo>
                  <a:pt x="1126" y="0"/>
                </a:lnTo>
                <a:lnTo>
                  <a:pt x="1126" y="15293"/>
                </a:lnTo>
                <a:lnTo>
                  <a:pt x="563" y="15293"/>
                </a:lnTo>
                <a:lnTo>
                  <a:pt x="1126" y="18446"/>
                </a:lnTo>
                <a:lnTo>
                  <a:pt x="21600" y="1844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1" name="曲线"/>
          <p:cNvSpPr/>
          <p:nvPr/>
        </p:nvSpPr>
        <p:spPr>
          <a:xfrm>
            <a:off x="9507219" y="4636770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2" name="曲线"/>
          <p:cNvSpPr/>
          <p:nvPr/>
        </p:nvSpPr>
        <p:spPr>
          <a:xfrm>
            <a:off x="9519919" y="4649470"/>
            <a:ext cx="48704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3" name="曲线"/>
          <p:cNvSpPr/>
          <p:nvPr/>
        </p:nvSpPr>
        <p:spPr>
          <a:xfrm>
            <a:off x="9994265" y="4649470"/>
            <a:ext cx="0" cy="14858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4" name="曲线"/>
          <p:cNvSpPr/>
          <p:nvPr/>
        </p:nvSpPr>
        <p:spPr>
          <a:xfrm>
            <a:off x="9367608" y="4714785"/>
            <a:ext cx="9524" cy="1841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064"/>
                </a:moveTo>
                <a:lnTo>
                  <a:pt x="0" y="0"/>
                </a:lnTo>
                <a:lnTo>
                  <a:pt x="20359" y="10531"/>
                </a:lnTo>
                <a:lnTo>
                  <a:pt x="0" y="21064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5" name="曲线"/>
          <p:cNvSpPr/>
          <p:nvPr/>
        </p:nvSpPr>
        <p:spPr>
          <a:xfrm>
            <a:off x="9367608" y="4714785"/>
            <a:ext cx="18414" cy="95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530" y="20359"/>
                </a:moveTo>
                <a:lnTo>
                  <a:pt x="0" y="0"/>
                </a:lnTo>
                <a:lnTo>
                  <a:pt x="21062" y="0"/>
                </a:lnTo>
                <a:lnTo>
                  <a:pt x="10530" y="2035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6" name="曲线"/>
          <p:cNvSpPr/>
          <p:nvPr/>
        </p:nvSpPr>
        <p:spPr>
          <a:xfrm>
            <a:off x="9367608" y="4723765"/>
            <a:ext cx="18414" cy="95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062" y="20359"/>
                </a:moveTo>
                <a:lnTo>
                  <a:pt x="0" y="20359"/>
                </a:lnTo>
                <a:lnTo>
                  <a:pt x="10530" y="0"/>
                </a:lnTo>
                <a:lnTo>
                  <a:pt x="21062" y="2035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7" name="曲线"/>
          <p:cNvSpPr/>
          <p:nvPr/>
        </p:nvSpPr>
        <p:spPr>
          <a:xfrm>
            <a:off x="9494519" y="4785359"/>
            <a:ext cx="487045" cy="8699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26" y="21599"/>
                </a:moveTo>
                <a:lnTo>
                  <a:pt x="0" y="21599"/>
                </a:lnTo>
                <a:lnTo>
                  <a:pt x="961" y="19370"/>
                </a:lnTo>
                <a:lnTo>
                  <a:pt x="0" y="13987"/>
                </a:lnTo>
                <a:lnTo>
                  <a:pt x="0" y="3153"/>
                </a:lnTo>
                <a:lnTo>
                  <a:pt x="10" y="2538"/>
                </a:lnTo>
                <a:lnTo>
                  <a:pt x="563" y="0"/>
                </a:lnTo>
                <a:lnTo>
                  <a:pt x="21600" y="0"/>
                </a:lnTo>
                <a:lnTo>
                  <a:pt x="21600" y="3153"/>
                </a:lnTo>
                <a:lnTo>
                  <a:pt x="1126" y="3153"/>
                </a:lnTo>
                <a:lnTo>
                  <a:pt x="563" y="6306"/>
                </a:lnTo>
                <a:lnTo>
                  <a:pt x="1126" y="6306"/>
                </a:lnTo>
                <a:lnTo>
                  <a:pt x="1126" y="21599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8" name="曲线"/>
          <p:cNvSpPr/>
          <p:nvPr/>
        </p:nvSpPr>
        <p:spPr>
          <a:xfrm>
            <a:off x="9519919" y="4798059"/>
            <a:ext cx="48704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25400" cap="flat" cmpd="sng">
            <a:solidFill>
              <a:srgbClr val="385D88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59" name="曲线"/>
          <p:cNvSpPr/>
          <p:nvPr/>
        </p:nvSpPr>
        <p:spPr>
          <a:xfrm>
            <a:off x="9507219" y="4798059"/>
            <a:ext cx="12700" cy="12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60" name="曲线"/>
          <p:cNvSpPr/>
          <p:nvPr/>
        </p:nvSpPr>
        <p:spPr>
          <a:xfrm>
            <a:off x="9494519" y="4841697"/>
            <a:ext cx="22225" cy="311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282"/>
                </a:moveTo>
                <a:lnTo>
                  <a:pt x="0" y="0"/>
                </a:lnTo>
                <a:lnTo>
                  <a:pt x="21068" y="15049"/>
                </a:lnTo>
                <a:lnTo>
                  <a:pt x="0" y="21282"/>
                </a:lnTo>
                <a:close/>
              </a:path>
            </a:pathLst>
          </a:custGeom>
          <a:solidFill>
            <a:srgbClr val="385D88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61" name="矩形"/>
          <p:cNvSpPr/>
          <p:nvPr/>
        </p:nvSpPr>
        <p:spPr>
          <a:xfrm>
            <a:off x="4809744" y="1865071"/>
            <a:ext cx="1066799" cy="5334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62" name="矩形"/>
          <p:cNvSpPr/>
          <p:nvPr/>
        </p:nvSpPr>
        <p:spPr>
          <a:xfrm>
            <a:off x="5100688" y="2009216"/>
            <a:ext cx="4825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科技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463" name="矩形"/>
          <p:cNvSpPr/>
          <p:nvPr/>
        </p:nvSpPr>
        <p:spPr>
          <a:xfrm>
            <a:off x="6411214" y="1865071"/>
            <a:ext cx="1066800" cy="5334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64" name="矩形"/>
          <p:cNvSpPr/>
          <p:nvPr/>
        </p:nvSpPr>
        <p:spPr>
          <a:xfrm>
            <a:off x="6700887" y="2009216"/>
            <a:ext cx="48133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</a:t>
            </a: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慧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465" name="矩形"/>
          <p:cNvSpPr/>
          <p:nvPr/>
        </p:nvSpPr>
        <p:spPr>
          <a:xfrm>
            <a:off x="8019288" y="1865071"/>
            <a:ext cx="1066800" cy="533400"/>
          </a:xfrm>
          <a:prstGeom prst="rect">
            <a:avLst/>
          </a:prstGeom>
          <a:blipFill rotWithShape="1">
            <a:blip r:embed="rId3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66" name="矩形"/>
          <p:cNvSpPr/>
          <p:nvPr/>
        </p:nvSpPr>
        <p:spPr>
          <a:xfrm>
            <a:off x="8310613" y="2009216"/>
            <a:ext cx="48133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环</a:t>
            </a: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保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467" name="曲线"/>
          <p:cNvSpPr/>
          <p:nvPr/>
        </p:nvSpPr>
        <p:spPr>
          <a:xfrm>
            <a:off x="6105525" y="1433195"/>
            <a:ext cx="0" cy="21081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68" name="曲线"/>
          <p:cNvSpPr/>
          <p:nvPr/>
        </p:nvSpPr>
        <p:spPr>
          <a:xfrm>
            <a:off x="6100762" y="1644014"/>
            <a:ext cx="3174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19436" y="0"/>
                </a:lnTo>
                <a:lnTo>
                  <a:pt x="19436" y="21595"/>
                </a:lnTo>
                <a:lnTo>
                  <a:pt x="0" y="21595"/>
                </a:lnTo>
                <a:lnTo>
                  <a:pt x="0" y="0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69" name="曲线"/>
          <p:cNvSpPr/>
          <p:nvPr/>
        </p:nvSpPr>
        <p:spPr>
          <a:xfrm>
            <a:off x="3741420" y="1646554"/>
            <a:ext cx="235966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5079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0" name="曲线"/>
          <p:cNvSpPr/>
          <p:nvPr/>
        </p:nvSpPr>
        <p:spPr>
          <a:xfrm>
            <a:off x="3743325" y="1649095"/>
            <a:ext cx="0" cy="21589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1" name="曲线"/>
          <p:cNvSpPr/>
          <p:nvPr/>
        </p:nvSpPr>
        <p:spPr>
          <a:xfrm>
            <a:off x="3748087" y="1649412"/>
            <a:ext cx="23622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2" name="曲线"/>
          <p:cNvSpPr/>
          <p:nvPr/>
        </p:nvSpPr>
        <p:spPr>
          <a:xfrm>
            <a:off x="3743325" y="1649412"/>
            <a:ext cx="5080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1" y="20247"/>
                </a:moveTo>
                <a:lnTo>
                  <a:pt x="0" y="20247"/>
                </a:lnTo>
                <a:lnTo>
                  <a:pt x="20251" y="0"/>
                </a:lnTo>
                <a:lnTo>
                  <a:pt x="20251" y="20247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3" name="曲线"/>
          <p:cNvSpPr/>
          <p:nvPr/>
        </p:nvSpPr>
        <p:spPr>
          <a:xfrm>
            <a:off x="6105525" y="1433195"/>
            <a:ext cx="0" cy="21081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4" name="曲线"/>
          <p:cNvSpPr/>
          <p:nvPr/>
        </p:nvSpPr>
        <p:spPr>
          <a:xfrm>
            <a:off x="6100762" y="1644014"/>
            <a:ext cx="3174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19436" y="0"/>
                </a:lnTo>
                <a:lnTo>
                  <a:pt x="19436" y="21595"/>
                </a:lnTo>
                <a:lnTo>
                  <a:pt x="0" y="21595"/>
                </a:lnTo>
                <a:lnTo>
                  <a:pt x="0" y="0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5" name="曲线"/>
          <p:cNvSpPr/>
          <p:nvPr/>
        </p:nvSpPr>
        <p:spPr>
          <a:xfrm>
            <a:off x="5341620" y="1646554"/>
            <a:ext cx="75946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5079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6" name="曲线"/>
          <p:cNvSpPr/>
          <p:nvPr/>
        </p:nvSpPr>
        <p:spPr>
          <a:xfrm>
            <a:off x="5343525" y="1649095"/>
            <a:ext cx="0" cy="21589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7" name="曲线"/>
          <p:cNvSpPr/>
          <p:nvPr/>
        </p:nvSpPr>
        <p:spPr>
          <a:xfrm>
            <a:off x="5348286" y="1649412"/>
            <a:ext cx="7620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8" name="曲线"/>
          <p:cNvSpPr/>
          <p:nvPr/>
        </p:nvSpPr>
        <p:spPr>
          <a:xfrm>
            <a:off x="5343525" y="1649412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47"/>
                </a:moveTo>
                <a:lnTo>
                  <a:pt x="0" y="20247"/>
                </a:lnTo>
                <a:lnTo>
                  <a:pt x="20252" y="0"/>
                </a:lnTo>
                <a:lnTo>
                  <a:pt x="20252" y="20247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79" name="曲线"/>
          <p:cNvSpPr/>
          <p:nvPr/>
        </p:nvSpPr>
        <p:spPr>
          <a:xfrm>
            <a:off x="6100762" y="1433829"/>
            <a:ext cx="838200" cy="22034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600"/>
                </a:moveTo>
                <a:lnTo>
                  <a:pt x="122" y="21600"/>
                </a:lnTo>
                <a:lnTo>
                  <a:pt x="84" y="21577"/>
                </a:lnTo>
                <a:lnTo>
                  <a:pt x="50" y="21510"/>
                </a:lnTo>
                <a:lnTo>
                  <a:pt x="23" y="21407"/>
                </a:lnTo>
                <a:lnTo>
                  <a:pt x="5" y="21277"/>
                </a:lnTo>
                <a:lnTo>
                  <a:pt x="0" y="21133"/>
                </a:lnTo>
                <a:lnTo>
                  <a:pt x="0" y="0"/>
                </a:lnTo>
                <a:lnTo>
                  <a:pt x="245" y="0"/>
                </a:lnTo>
                <a:lnTo>
                  <a:pt x="245" y="20666"/>
                </a:lnTo>
                <a:lnTo>
                  <a:pt x="122" y="20666"/>
                </a:lnTo>
                <a:lnTo>
                  <a:pt x="245" y="21133"/>
                </a:lnTo>
                <a:lnTo>
                  <a:pt x="21600" y="21133"/>
                </a:lnTo>
                <a:lnTo>
                  <a:pt x="21600" y="21600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80" name="曲线"/>
          <p:cNvSpPr/>
          <p:nvPr/>
        </p:nvSpPr>
        <p:spPr>
          <a:xfrm>
            <a:off x="6105525" y="1644650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47"/>
                </a:moveTo>
                <a:lnTo>
                  <a:pt x="0" y="0"/>
                </a:lnTo>
                <a:lnTo>
                  <a:pt x="20252" y="0"/>
                </a:lnTo>
                <a:lnTo>
                  <a:pt x="20252" y="20247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81" name="曲线"/>
          <p:cNvSpPr/>
          <p:nvPr/>
        </p:nvSpPr>
        <p:spPr>
          <a:xfrm>
            <a:off x="6110286" y="1649412"/>
            <a:ext cx="8382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82" name="曲线"/>
          <p:cNvSpPr/>
          <p:nvPr/>
        </p:nvSpPr>
        <p:spPr>
          <a:xfrm>
            <a:off x="6938962" y="1649095"/>
            <a:ext cx="253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18895" y="0"/>
                </a:lnTo>
                <a:lnTo>
                  <a:pt x="18895" y="21595"/>
                </a:lnTo>
                <a:lnTo>
                  <a:pt x="0" y="21595"/>
                </a:lnTo>
                <a:lnTo>
                  <a:pt x="0" y="0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83" name="曲线"/>
          <p:cNvSpPr/>
          <p:nvPr/>
        </p:nvSpPr>
        <p:spPr>
          <a:xfrm>
            <a:off x="6943725" y="1654175"/>
            <a:ext cx="0" cy="21081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84" name="曲线"/>
          <p:cNvSpPr/>
          <p:nvPr/>
        </p:nvSpPr>
        <p:spPr>
          <a:xfrm>
            <a:off x="6100762" y="1433829"/>
            <a:ext cx="2447924" cy="2209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21568"/>
                </a:moveTo>
                <a:lnTo>
                  <a:pt x="42" y="21568"/>
                </a:lnTo>
                <a:lnTo>
                  <a:pt x="29" y="21546"/>
                </a:lnTo>
                <a:lnTo>
                  <a:pt x="17" y="21479"/>
                </a:lnTo>
                <a:lnTo>
                  <a:pt x="8" y="21377"/>
                </a:lnTo>
                <a:lnTo>
                  <a:pt x="2" y="21247"/>
                </a:lnTo>
                <a:lnTo>
                  <a:pt x="0" y="21103"/>
                </a:lnTo>
                <a:lnTo>
                  <a:pt x="0" y="0"/>
                </a:lnTo>
                <a:lnTo>
                  <a:pt x="84" y="0"/>
                </a:lnTo>
                <a:lnTo>
                  <a:pt x="84" y="20637"/>
                </a:lnTo>
                <a:lnTo>
                  <a:pt x="42" y="20637"/>
                </a:lnTo>
                <a:lnTo>
                  <a:pt x="84" y="21103"/>
                </a:lnTo>
                <a:lnTo>
                  <a:pt x="21600" y="21103"/>
                </a:lnTo>
                <a:lnTo>
                  <a:pt x="21600" y="21568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85" name="曲线"/>
          <p:cNvSpPr/>
          <p:nvPr/>
        </p:nvSpPr>
        <p:spPr>
          <a:xfrm>
            <a:off x="6105525" y="1644967"/>
            <a:ext cx="5079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252" y="20247"/>
                </a:moveTo>
                <a:lnTo>
                  <a:pt x="0" y="0"/>
                </a:lnTo>
                <a:lnTo>
                  <a:pt x="20252" y="0"/>
                </a:lnTo>
                <a:lnTo>
                  <a:pt x="20252" y="20247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86" name="曲线"/>
          <p:cNvSpPr/>
          <p:nvPr/>
        </p:nvSpPr>
        <p:spPr>
          <a:xfrm>
            <a:off x="6110286" y="1649728"/>
            <a:ext cx="2447924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87" name="曲线"/>
          <p:cNvSpPr/>
          <p:nvPr/>
        </p:nvSpPr>
        <p:spPr>
          <a:xfrm>
            <a:off x="8548687" y="1649095"/>
            <a:ext cx="1905" cy="507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5"/>
                </a:lnTo>
                <a:lnTo>
                  <a:pt x="0" y="21595"/>
                </a:lnTo>
                <a:lnTo>
                  <a:pt x="0" y="0"/>
                </a:lnTo>
                <a:close/>
              </a:path>
            </a:pathLst>
          </a:custGeom>
          <a:solidFill>
            <a:srgbClr val="487CB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88" name="曲线"/>
          <p:cNvSpPr/>
          <p:nvPr/>
        </p:nvSpPr>
        <p:spPr>
          <a:xfrm>
            <a:off x="8553450" y="1654175"/>
            <a:ext cx="0" cy="210819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noFill/>
          <a:ln w="9525" cap="flat" cmpd="sng">
            <a:solidFill>
              <a:srgbClr val="487CB9"/>
            </a:solidFill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90" name="矩形"/>
          <p:cNvSpPr/>
          <p:nvPr/>
        </p:nvSpPr>
        <p:spPr>
          <a:xfrm>
            <a:off x="5605779" y="5796915"/>
            <a:ext cx="9397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车辆管理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491" name="矩形"/>
          <p:cNvSpPr/>
          <p:nvPr/>
        </p:nvSpPr>
        <p:spPr>
          <a:xfrm>
            <a:off x="3338829" y="4820284"/>
            <a:ext cx="11683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智能安全帽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1447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技术分</a:t>
            </a:r>
            <a:r>
              <a:rPr lang="zh-CN" altLang="en-US" sz="2800" spc="-5">
                <a:ea typeface="微软雅黑" panose="020B0503020204020204" charset="-122"/>
              </a:rPr>
              <a:t>析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493" name="矩形"/>
          <p:cNvSpPr/>
          <p:nvPr/>
        </p:nvSpPr>
        <p:spPr>
          <a:xfrm>
            <a:off x="11345544" y="6034722"/>
            <a:ext cx="95884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94" name="曲线"/>
          <p:cNvSpPr/>
          <p:nvPr/>
        </p:nvSpPr>
        <p:spPr>
          <a:xfrm>
            <a:off x="10244328" y="1360551"/>
            <a:ext cx="1565274" cy="51498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8"/>
                </a:lnTo>
                <a:lnTo>
                  <a:pt x="0" y="21598"/>
                </a:lnTo>
                <a:lnTo>
                  <a:pt x="0" y="0"/>
                </a:lnTo>
                <a:close/>
              </a:path>
            </a:pathLst>
          </a:custGeom>
          <a:solidFill>
            <a:srgbClr val="297DD4">
              <a:alpha val="20000"/>
            </a:srgbClr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95" name="曲线"/>
          <p:cNvSpPr/>
          <p:nvPr/>
        </p:nvSpPr>
        <p:spPr>
          <a:xfrm>
            <a:off x="466344" y="886587"/>
            <a:ext cx="9733915" cy="42672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619DD1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96" name="矩形"/>
          <p:cNvSpPr/>
          <p:nvPr/>
        </p:nvSpPr>
        <p:spPr>
          <a:xfrm>
            <a:off x="4171949" y="929640"/>
            <a:ext cx="2322195" cy="30861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zh-CN" altLang="en-US" sz="2000" b="1" i="0" u="none" strike="noStrike" kern="1200" cap="none" spc="0" baseline="0">
                <a:solidFill>
                  <a:srgbClr val="FBFBF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一个平台、三个中</a:t>
            </a:r>
            <a:r>
              <a:rPr lang="zh-CN" altLang="en-US" sz="2000" b="1" i="0" u="none" strike="noStrike" kern="1200" cap="none" spc="-5" baseline="0">
                <a:solidFill>
                  <a:srgbClr val="FBFBF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心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97" name="曲线"/>
          <p:cNvSpPr/>
          <p:nvPr/>
        </p:nvSpPr>
        <p:spPr>
          <a:xfrm>
            <a:off x="464819" y="1313307"/>
            <a:ext cx="9735820" cy="254063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8"/>
                </a:lnTo>
                <a:lnTo>
                  <a:pt x="0" y="21598"/>
                </a:lnTo>
                <a:lnTo>
                  <a:pt x="0" y="0"/>
                </a:lnTo>
                <a:close/>
              </a:path>
            </a:pathLst>
          </a:custGeom>
          <a:solidFill>
            <a:srgbClr val="5AA1AD">
              <a:alpha val="20000"/>
            </a:srgbClr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498" name="矩形"/>
          <p:cNvSpPr/>
          <p:nvPr/>
        </p:nvSpPr>
        <p:spPr>
          <a:xfrm>
            <a:off x="762634" y="2067052"/>
            <a:ext cx="381635" cy="64071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应</a:t>
            </a:r>
            <a:r>
              <a:rPr lang="zh-CN" altLang="en-US" sz="14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用 </a:t>
            </a:r>
            <a:r>
              <a:rPr lang="zh-CN" altLang="en-US" sz="14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</a:t>
            </a:r>
            <a:r>
              <a:rPr lang="zh-CN" altLang="en-US" sz="1400" b="0" i="0" u="none" strike="noStrike" kern="1200" cap="none" spc="5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心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499" name="曲线"/>
          <p:cNvSpPr/>
          <p:nvPr/>
        </p:nvSpPr>
        <p:spPr>
          <a:xfrm>
            <a:off x="1559052" y="3477387"/>
            <a:ext cx="1562100" cy="31242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AA1A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00" name="矩形"/>
          <p:cNvSpPr/>
          <p:nvPr/>
        </p:nvSpPr>
        <p:spPr>
          <a:xfrm>
            <a:off x="1793875" y="3538219"/>
            <a:ext cx="1092200" cy="1936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第三方应用商店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01" name="曲线"/>
          <p:cNvSpPr/>
          <p:nvPr/>
        </p:nvSpPr>
        <p:spPr>
          <a:xfrm>
            <a:off x="1572766" y="2256662"/>
            <a:ext cx="1557655" cy="105346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2"/>
                </a:lnTo>
                <a:lnTo>
                  <a:pt x="0" y="21592"/>
                </a:lnTo>
                <a:lnTo>
                  <a:pt x="0" y="0"/>
                </a:lnTo>
                <a:close/>
              </a:path>
            </a:pathLst>
          </a:custGeom>
          <a:solidFill>
            <a:srgbClr val="5AA1A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02" name="矩形"/>
          <p:cNvSpPr/>
          <p:nvPr/>
        </p:nvSpPr>
        <p:spPr>
          <a:xfrm>
            <a:off x="3217164" y="3477387"/>
            <a:ext cx="6832600" cy="254634"/>
          </a:xfrm>
          <a:prstGeom prst="rect">
            <a:avLst/>
          </a:prstGeom>
          <a:solidFill>
            <a:srgbClr val="FFFFFF"/>
          </a:solidFill>
          <a:ln w="9525" cap="flat" cmpd="sng">
            <a:noFill/>
            <a:prstDash val="solid"/>
            <a:miter/>
          </a:ln>
        </p:spPr>
        <p:txBody>
          <a:bodyPr vert="horz" wrap="square" lIns="0" tIns="7366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开放平台接口，供各类软硬件服务商入驻应用商店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03" name="矩形"/>
          <p:cNvSpPr/>
          <p:nvPr/>
        </p:nvSpPr>
        <p:spPr>
          <a:xfrm>
            <a:off x="1873250" y="2512694"/>
            <a:ext cx="939800" cy="1936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智能硬件监测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04" name="曲线"/>
          <p:cNvSpPr/>
          <p:nvPr/>
        </p:nvSpPr>
        <p:spPr>
          <a:xfrm>
            <a:off x="464819" y="3933062"/>
            <a:ext cx="9735820" cy="175005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3"/>
                </a:lnTo>
                <a:lnTo>
                  <a:pt x="0" y="21593"/>
                </a:lnTo>
                <a:lnTo>
                  <a:pt x="0" y="0"/>
                </a:lnTo>
                <a:close/>
              </a:path>
            </a:pathLst>
          </a:custGeom>
          <a:solidFill>
            <a:srgbClr val="9D909F">
              <a:alpha val="20000"/>
            </a:srgbClr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05" name="矩形"/>
          <p:cNvSpPr/>
          <p:nvPr/>
        </p:nvSpPr>
        <p:spPr>
          <a:xfrm>
            <a:off x="639444" y="4287011"/>
            <a:ext cx="737235" cy="9556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065" indent="-635" algn="ctr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1400" b="0" i="0" u="none" strike="noStrike" kern="1200" cap="none" spc="-3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IOT</a:t>
            </a:r>
            <a:r>
              <a:rPr lang="zh-CN" altLang="en-US" sz="14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物</a:t>
            </a:r>
            <a:r>
              <a:rPr lang="zh-CN" altLang="en-US" sz="1400" b="0" i="0" u="none" strike="noStrike" kern="1200" cap="none" spc="5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联 </a:t>
            </a:r>
            <a:r>
              <a:rPr lang="zh-CN" altLang="en-US" sz="14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网监测</a:t>
            </a:r>
            <a:r>
              <a:rPr lang="zh-CN" altLang="en-US" sz="14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 </a:t>
            </a:r>
            <a:r>
              <a:rPr lang="zh-CN" altLang="en-US" sz="1400" b="0" i="0" u="none" strike="noStrike" kern="1200" cap="none" spc="5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心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06" name="曲线"/>
          <p:cNvSpPr/>
          <p:nvPr/>
        </p:nvSpPr>
        <p:spPr>
          <a:xfrm>
            <a:off x="1562100" y="4071746"/>
            <a:ext cx="1559560" cy="71818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2" y="0"/>
                </a:lnTo>
                <a:lnTo>
                  <a:pt x="21592" y="21588"/>
                </a:lnTo>
                <a:lnTo>
                  <a:pt x="0" y="21588"/>
                </a:lnTo>
                <a:lnTo>
                  <a:pt x="0" y="0"/>
                </a:lnTo>
                <a:close/>
              </a:path>
            </a:pathLst>
          </a:custGeom>
          <a:solidFill>
            <a:srgbClr val="9D909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graphicFrame>
        <p:nvGraphicFramePr>
          <p:cNvPr id="2507" name="表格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212591" y="4071746"/>
          <a:ext cx="6878319" cy="731519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2266924"/>
                <a:gridCol w="2301227"/>
                <a:gridCol w="2262505"/>
              </a:tblGrid>
              <a:tr h="365759">
                <a:tc gridSpan="3">
                  <a:txBody>
                    <a:bodyPr/>
                    <a:lstStyle/>
                    <a:p>
                      <a:pPr marL="10160" indent="0" algn="ctr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网关通过</a:t>
                      </a:r>
                      <a:r>
                        <a:rPr lang="en-US" altLang="zh-CN" sz="1200" b="1" i="0" u="none" strike="noStrike" kern="0" cap="none" spc="-5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4G/ZigBee/ NB-IoT</a:t>
                      </a:r>
                      <a:r>
                        <a:rPr lang="zh-CN" altLang="en-US" sz="12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等技术实现设备的智能化</a:t>
                      </a:r>
                      <a:endParaRPr lang="zh-CN" altLang="en-US" sz="12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302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cPr marL="68580" marR="6858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 marL="68580" marR="68580" marT="0" marB="0" vert="horz">
                    <a:lnL>
                      <a:noFill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b="0" i="0" u="none" strike="noStrike" kern="0" cap="none" spc="-2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IOT</a:t>
                      </a:r>
                      <a:r>
                        <a:rPr lang="en-US" altLang="zh-CN" sz="1200" b="0" i="0" u="none" strike="noStrike" kern="0" cap="none" spc="-5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 sdk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0795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715" indent="0" algn="ctr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边缘计算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0795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766445" indent="0" algn="l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嵌入式系统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0795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</a:tr>
            </a:tbl>
          </a:graphicData>
        </a:graphic>
      </p:graphicFrame>
      <p:sp>
        <p:nvSpPr>
          <p:cNvPr id="2508" name="矩形"/>
          <p:cNvSpPr/>
          <p:nvPr/>
        </p:nvSpPr>
        <p:spPr>
          <a:xfrm>
            <a:off x="1880235" y="4131944"/>
            <a:ext cx="939799" cy="1936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工地智能网关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09" name="矩形"/>
          <p:cNvSpPr/>
          <p:nvPr/>
        </p:nvSpPr>
        <p:spPr>
          <a:xfrm>
            <a:off x="1562100" y="4852035"/>
            <a:ext cx="8481060" cy="253364"/>
          </a:xfrm>
          <a:prstGeom prst="rect">
            <a:avLst/>
          </a:prstGeom>
          <a:solidFill>
            <a:srgbClr val="FFFFFF"/>
          </a:solidFill>
          <a:ln w="9525" cap="flat" cmpd="sng">
            <a:noFill/>
            <a:prstDash val="solid"/>
            <a:miter/>
          </a:ln>
        </p:spPr>
        <p:txBody>
          <a:bodyPr vert="horz" wrap="square" lIns="0" tIns="72390" rIns="0" bIns="0" anchor="t" anchorCtr="0">
            <a:spAutoFit/>
          </a:bodyPr>
          <a:lstStyle/>
          <a:p>
            <a:pPr marL="659130" indent="0" algn="l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设备可直联智能网关或通过云对云方式接入物联网平台，从而实现不同设备之间的互联互通，数据实时交互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10" name="曲线"/>
          <p:cNvSpPr/>
          <p:nvPr/>
        </p:nvSpPr>
        <p:spPr>
          <a:xfrm>
            <a:off x="1562100" y="5260467"/>
            <a:ext cx="2065020" cy="311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9D909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11" name="曲线"/>
          <p:cNvSpPr/>
          <p:nvPr/>
        </p:nvSpPr>
        <p:spPr>
          <a:xfrm>
            <a:off x="3649979" y="5260467"/>
            <a:ext cx="2065019" cy="311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9D909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12" name="曲线"/>
          <p:cNvSpPr/>
          <p:nvPr/>
        </p:nvSpPr>
        <p:spPr>
          <a:xfrm>
            <a:off x="5838444" y="5260467"/>
            <a:ext cx="2065020" cy="311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9D909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13" name="曲线"/>
          <p:cNvSpPr/>
          <p:nvPr/>
        </p:nvSpPr>
        <p:spPr>
          <a:xfrm>
            <a:off x="7985759" y="5260467"/>
            <a:ext cx="2063750" cy="311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9D909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14" name="矩形"/>
          <p:cNvSpPr/>
          <p:nvPr/>
        </p:nvSpPr>
        <p:spPr>
          <a:xfrm>
            <a:off x="2277110" y="5320664"/>
            <a:ext cx="7057390" cy="1936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>
                <a:tab pos="2099945" algn="l"/>
                <a:tab pos="4135120" algn="l"/>
                <a:tab pos="6434455" algn="l"/>
              </a:tabLst>
            </a:pPr>
            <a:r>
              <a:rPr lang="zh-CN" altLang="en-US" sz="12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设备管理	监控规则	预警规则配置	数据建模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15" name="曲线"/>
          <p:cNvSpPr/>
          <p:nvPr/>
        </p:nvSpPr>
        <p:spPr>
          <a:xfrm>
            <a:off x="464819" y="5745099"/>
            <a:ext cx="9735820" cy="7683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2"/>
                </a:lnTo>
                <a:lnTo>
                  <a:pt x="0" y="21592"/>
                </a:lnTo>
                <a:lnTo>
                  <a:pt x="0" y="0"/>
                </a:lnTo>
                <a:close/>
              </a:path>
            </a:pathLst>
          </a:custGeom>
          <a:solidFill>
            <a:srgbClr val="4966AC">
              <a:alpha val="20000"/>
            </a:srgbClr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16" name="矩形"/>
          <p:cNvSpPr/>
          <p:nvPr/>
        </p:nvSpPr>
        <p:spPr>
          <a:xfrm>
            <a:off x="5294629" y="6001449"/>
            <a:ext cx="76200" cy="25273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l">
              <a:lnSpc>
                <a:spcPts val="1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·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17" name="矩形"/>
          <p:cNvSpPr/>
          <p:nvPr/>
        </p:nvSpPr>
        <p:spPr>
          <a:xfrm>
            <a:off x="639444" y="5719571"/>
            <a:ext cx="737235" cy="6407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88900" algn="l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大数</a:t>
            </a:r>
            <a:r>
              <a:rPr lang="zh-CN" altLang="en-US" sz="1400" b="0" i="0" u="none" strike="noStrike" kern="1200" cap="none" spc="5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据 </a:t>
            </a:r>
            <a:r>
              <a:rPr lang="zh-CN" altLang="en-US" sz="1400" b="0" i="0" u="none" strike="noStrike" kern="1200" cap="none" spc="0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决策中</a:t>
            </a:r>
            <a:r>
              <a:rPr lang="zh-CN" altLang="en-US" sz="1400" b="0" i="0" u="none" strike="noStrike" kern="1200" cap="none" spc="5" baseline="0">
                <a:solidFill>
                  <a:srgbClr val="252525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心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18" name="曲线"/>
          <p:cNvSpPr/>
          <p:nvPr/>
        </p:nvSpPr>
        <p:spPr>
          <a:xfrm>
            <a:off x="1569719" y="6025514"/>
            <a:ext cx="1344294" cy="311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4966A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19" name="矩形"/>
          <p:cNvSpPr/>
          <p:nvPr/>
        </p:nvSpPr>
        <p:spPr>
          <a:xfrm>
            <a:off x="1924050" y="6085839"/>
            <a:ext cx="634999" cy="1936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数据规则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20" name="曲线"/>
          <p:cNvSpPr/>
          <p:nvPr/>
        </p:nvSpPr>
        <p:spPr>
          <a:xfrm>
            <a:off x="3078479" y="6025514"/>
            <a:ext cx="1343024" cy="311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3" y="0"/>
                </a:lnTo>
                <a:lnTo>
                  <a:pt x="21593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4966A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21" name="矩形"/>
          <p:cNvSpPr/>
          <p:nvPr/>
        </p:nvSpPr>
        <p:spPr>
          <a:xfrm>
            <a:off x="3432175" y="6085839"/>
            <a:ext cx="634999" cy="1936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数据建模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22" name="曲线"/>
          <p:cNvSpPr/>
          <p:nvPr/>
        </p:nvSpPr>
        <p:spPr>
          <a:xfrm>
            <a:off x="4570476" y="6025514"/>
            <a:ext cx="1344294" cy="311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4966A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23" name="矩形"/>
          <p:cNvSpPr/>
          <p:nvPr/>
        </p:nvSpPr>
        <p:spPr>
          <a:xfrm>
            <a:off x="4925059" y="6085839"/>
            <a:ext cx="634999" cy="1936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数据分析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24" name="曲线"/>
          <p:cNvSpPr/>
          <p:nvPr/>
        </p:nvSpPr>
        <p:spPr>
          <a:xfrm>
            <a:off x="6089903" y="6025514"/>
            <a:ext cx="1344295" cy="311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7" y="0"/>
                </a:lnTo>
                <a:lnTo>
                  <a:pt x="21597" y="21582"/>
                </a:lnTo>
                <a:lnTo>
                  <a:pt x="0" y="21582"/>
                </a:lnTo>
                <a:lnTo>
                  <a:pt x="0" y="0"/>
                </a:lnTo>
                <a:close/>
              </a:path>
            </a:pathLst>
          </a:custGeom>
          <a:solidFill>
            <a:srgbClr val="4966AC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25" name="矩形"/>
          <p:cNvSpPr/>
          <p:nvPr/>
        </p:nvSpPr>
        <p:spPr>
          <a:xfrm>
            <a:off x="6374129" y="6085839"/>
            <a:ext cx="775969" cy="1936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政府BI看板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26" name="曲线"/>
          <p:cNvSpPr/>
          <p:nvPr/>
        </p:nvSpPr>
        <p:spPr>
          <a:xfrm>
            <a:off x="10244328" y="885062"/>
            <a:ext cx="1565274" cy="4286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80"/>
                </a:lnTo>
                <a:lnTo>
                  <a:pt x="0" y="21580"/>
                </a:lnTo>
                <a:lnTo>
                  <a:pt x="0" y="0"/>
                </a:lnTo>
                <a:close/>
              </a:path>
            </a:pathLst>
          </a:custGeom>
          <a:solidFill>
            <a:srgbClr val="334B82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27" name="矩形"/>
          <p:cNvSpPr/>
          <p:nvPr/>
        </p:nvSpPr>
        <p:spPr>
          <a:xfrm>
            <a:off x="10441939" y="948689"/>
            <a:ext cx="117348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三个服务</a:t>
            </a:r>
            <a:r>
              <a:rPr lang="zh-CN" altLang="en-US" sz="1800" b="1" i="0" u="none" strike="noStrike" kern="1200" cap="none" spc="-1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端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28" name="矩形"/>
          <p:cNvSpPr/>
          <p:nvPr/>
        </p:nvSpPr>
        <p:spPr>
          <a:xfrm>
            <a:off x="10783290" y="2663774"/>
            <a:ext cx="330200" cy="250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rgbClr val="297DD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Web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29" name="矩形"/>
          <p:cNvSpPr/>
          <p:nvPr/>
        </p:nvSpPr>
        <p:spPr>
          <a:xfrm>
            <a:off x="10666476" y="4852035"/>
            <a:ext cx="719326" cy="71932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30" name="矩形"/>
          <p:cNvSpPr/>
          <p:nvPr/>
        </p:nvSpPr>
        <p:spPr>
          <a:xfrm>
            <a:off x="10666476" y="3369182"/>
            <a:ext cx="719326" cy="719327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31" name="矩形"/>
          <p:cNvSpPr/>
          <p:nvPr/>
        </p:nvSpPr>
        <p:spPr>
          <a:xfrm>
            <a:off x="10666476" y="1884807"/>
            <a:ext cx="719326" cy="719326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32" name="矩形"/>
          <p:cNvSpPr/>
          <p:nvPr/>
        </p:nvSpPr>
        <p:spPr>
          <a:xfrm>
            <a:off x="10654361" y="4138930"/>
            <a:ext cx="736599" cy="250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rgbClr val="297DD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Android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33" name="矩形"/>
          <p:cNvSpPr/>
          <p:nvPr/>
        </p:nvSpPr>
        <p:spPr>
          <a:xfrm>
            <a:off x="10733671" y="5592990"/>
            <a:ext cx="634364" cy="2501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600" b="0" i="0" u="none" strike="noStrike" kern="1200" cap="none" spc="-5" baseline="0">
                <a:solidFill>
                  <a:srgbClr val="297DD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BI</a:t>
            </a:r>
            <a:r>
              <a:rPr lang="zh-CN" altLang="en-US" sz="1600" b="0" i="0" u="none" strike="noStrike" kern="1200" cap="none" spc="0" baseline="0">
                <a:solidFill>
                  <a:srgbClr val="297DD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</a:t>
            </a:r>
            <a:r>
              <a:rPr lang="zh-CN" altLang="en-US" sz="1600" b="0" i="0" u="none" strike="noStrike" kern="1200" cap="none" spc="-5" baseline="0">
                <a:solidFill>
                  <a:srgbClr val="297DD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屏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34" name="曲线"/>
          <p:cNvSpPr/>
          <p:nvPr/>
        </p:nvSpPr>
        <p:spPr>
          <a:xfrm>
            <a:off x="1562100" y="1473327"/>
            <a:ext cx="1559560" cy="71818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2" y="0"/>
                </a:lnTo>
                <a:lnTo>
                  <a:pt x="21592" y="21588"/>
                </a:lnTo>
                <a:lnTo>
                  <a:pt x="0" y="21588"/>
                </a:lnTo>
                <a:lnTo>
                  <a:pt x="0" y="0"/>
                </a:lnTo>
                <a:close/>
              </a:path>
            </a:pathLst>
          </a:custGeom>
          <a:solidFill>
            <a:srgbClr val="5AA1A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35" name="矩形"/>
          <p:cNvSpPr/>
          <p:nvPr/>
        </p:nvSpPr>
        <p:spPr>
          <a:xfrm>
            <a:off x="1880235" y="1737360"/>
            <a:ext cx="939799" cy="1936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管理软件应用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aphicFrame>
        <p:nvGraphicFramePr>
          <p:cNvPr id="2537" name="表格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130295" y="1432179"/>
          <a:ext cx="7018580" cy="1850339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1171054"/>
                <a:gridCol w="1168488"/>
                <a:gridCol w="206870"/>
                <a:gridCol w="960958"/>
                <a:gridCol w="355104"/>
                <a:gridCol w="812050"/>
                <a:gridCol w="459511"/>
                <a:gridCol w="707644"/>
                <a:gridCol w="1129157"/>
              </a:tblGrid>
              <a:tr h="0">
                <a:tc>
                  <a:txBody>
                    <a:bodyPr/>
                    <a:lstStyle/>
                    <a:p>
                      <a:pPr marL="2540" indent="0" algn="ctr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项目管理</a:t>
                      </a:r>
                      <a:endParaRPr lang="zh-CN" altLang="en-US" sz="12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302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劳务实名制</a:t>
                      </a:r>
                      <a:endParaRPr lang="zh-CN" altLang="en-US" sz="12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302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70510" indent="0" algn="l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安全巡检</a:t>
                      </a:r>
                      <a:endParaRPr lang="zh-CN" altLang="en-US" sz="12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302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7724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70510" indent="0" algn="l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质量巡检</a:t>
                      </a:r>
                      <a:endParaRPr lang="zh-CN" altLang="en-US" sz="12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302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7724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4310" indent="0" algn="l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危险源管理</a:t>
                      </a:r>
                      <a:endParaRPr lang="zh-CN" altLang="en-US" sz="12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302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7724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1" i="0" u="none" strike="noStrike" kern="0" cap="none" spc="0" baseline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一张图管理</a:t>
                      </a:r>
                      <a:endParaRPr lang="zh-CN" altLang="en-US" sz="1200" b="1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302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</a:tr>
              <a:tr h="319773">
                <a:tc>
                  <a:txBody>
                    <a:bodyPr/>
                    <a:lstStyle/>
                    <a:p>
                      <a:pPr marL="2540" indent="0" algn="ctr">
                        <a:lnSpc>
                          <a:spcPct val="100000"/>
                        </a:lnSpc>
                        <a:spcBef>
                          <a:spcPts val="8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协同办公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176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21615" indent="0" algn="l">
                        <a:lnSpc>
                          <a:spcPct val="100000"/>
                        </a:lnSpc>
                        <a:spcBef>
                          <a:spcPts val="8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安全预警中心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176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77724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9230" indent="0" algn="l">
                        <a:lnSpc>
                          <a:spcPct val="100000"/>
                        </a:lnSpc>
                        <a:spcBef>
                          <a:spcPts val="8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业务决策中心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176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77724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7325" indent="0" algn="l">
                        <a:lnSpc>
                          <a:spcPct val="100000"/>
                        </a:lnSpc>
                        <a:spcBef>
                          <a:spcPts val="8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数据中心看板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176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77724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hMerge="1">
                  <a:tcPr marL="68580" marR="68580" marT="0" marB="0" vert="horz">
                    <a:lnL>
                      <a:noFill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77724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5AA1AD">
                        <a:alpha val="20000"/>
                      </a:srgbClr>
                    </a:solidFill>
                  </a:tcPr>
                </a:tc>
              </a:tr>
              <a:tr h="315823">
                <a:tc>
                  <a:txBody>
                    <a:bodyPr/>
                    <a:lstStyle/>
                    <a:p>
                      <a:pPr marL="2540" indent="0" algn="ctr">
                        <a:lnSpc>
                          <a:spcPct val="100000"/>
                        </a:lnSpc>
                        <a:spcBef>
                          <a:spcPts val="89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视频监控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303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9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环境监测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303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70510" indent="0" algn="l">
                        <a:lnSpc>
                          <a:spcPct val="100000"/>
                        </a:lnSpc>
                        <a:spcBef>
                          <a:spcPts val="89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喷淋联动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303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70510" indent="0" algn="l">
                        <a:lnSpc>
                          <a:spcPct val="100000"/>
                        </a:lnSpc>
                        <a:spcBef>
                          <a:spcPts val="89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塔吊监测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303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4310" indent="0" algn="l">
                        <a:lnSpc>
                          <a:spcPct val="100000"/>
                        </a:lnSpc>
                        <a:spcBef>
                          <a:spcPts val="89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升降机监测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303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80772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8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深基坑监测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112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540" indent="0" algn="ctr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高支模监测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7429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94945" indent="0" algn="l">
                        <a:lnSpc>
                          <a:spcPct val="100000"/>
                        </a:lnSpc>
                        <a:spcBef>
                          <a:spcPts val="8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龙门吊监测</a:t>
                      </a:r>
                      <a:endParaRPr lang="en-US" altLang="zh-CN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  <a:p>
                      <a:pPr marL="271145" indent="0" algn="l">
                        <a:lnSpc>
                          <a:spcPct val="100000"/>
                        </a:lnSpc>
                        <a:spcBef>
                          <a:spcPts val="13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车辆管理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0858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4310" indent="0" algn="l">
                        <a:lnSpc>
                          <a:spcPct val="10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盾构机监测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0477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4945" indent="0" algn="l">
                        <a:lnSpc>
                          <a:spcPct val="100000"/>
                        </a:lnSpc>
                        <a:spcBef>
                          <a:spcPts val="8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架桥机监测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0858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4310" indent="0" algn="l">
                        <a:lnSpc>
                          <a:spcPct val="100000"/>
                        </a:lnSpc>
                        <a:spcBef>
                          <a:spcPts val="86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混凝土监测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0985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D5EA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8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混凝土监测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08585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540" indent="0" algn="ctr">
                        <a:lnSpc>
                          <a:spcPct val="100000"/>
                        </a:lnSpc>
                        <a:spcBef>
                          <a:spcPts val="89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i="0" u="none" strike="noStrike" kern="0" cap="none" spc="0" baseline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宋体" panose="02010600030101010101" pitchFamily="2" charset="-122"/>
                          <a:cs typeface="微软雅黑" panose="020B0503020204020204" charset="-122"/>
                        </a:rPr>
                        <a:t>智能安全帽</a:t>
                      </a: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宋体" panose="02010600030101010101" pitchFamily="2" charset="-122"/>
                        <a:cs typeface="微软雅黑" panose="020B0503020204020204" charset="-122"/>
                      </a:endParaRPr>
                    </a:p>
                  </a:txBody>
                  <a:tcPr marL="0" marR="0" marT="113652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cPr marL="68580" marR="68580" marT="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200" b="0" i="0" u="none" strike="noStrike" kern="0" cap="none" spc="0" baseline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>
                    <a:lnL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AA1AD">
                        <a:alpha val="20000"/>
                      </a:srgbClr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AA1AD">
                        <a:alpha val="20000"/>
                      </a:srgbClr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AA1AD">
                        <a:alpha val="20000"/>
                      </a:srgbClr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AA1AD">
                        <a:alpha val="20000"/>
                      </a:srgbClr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AA1AD">
                        <a:alpha val="20000"/>
                      </a:srgbClr>
                    </a:solidFill>
                  </a:tcPr>
                </a:tc>
                <a:tc hMerge="1">
                  <a:tcPr marL="68580" marR="68580" marT="0" marB="0" vert="horz">
                    <a:lnL w="762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AA1AD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14471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用户分</a:t>
            </a:r>
            <a:r>
              <a:rPr lang="zh-CN" altLang="en-US" sz="2800" spc="-5">
                <a:ea typeface="微软雅黑" panose="020B0503020204020204" charset="-122"/>
              </a:rPr>
              <a:t>析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539" name="矩形"/>
          <p:cNvSpPr/>
          <p:nvPr/>
        </p:nvSpPr>
        <p:spPr>
          <a:xfrm>
            <a:off x="11275059" y="6249987"/>
            <a:ext cx="166369" cy="1549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10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40" name="曲线"/>
          <p:cNvSpPr/>
          <p:nvPr/>
        </p:nvSpPr>
        <p:spPr>
          <a:xfrm>
            <a:off x="3439667" y="1783078"/>
            <a:ext cx="3032760" cy="482980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8"/>
                </a:lnTo>
                <a:lnTo>
                  <a:pt x="0" y="21598"/>
                </a:lnTo>
                <a:lnTo>
                  <a:pt x="0" y="0"/>
                </a:lnTo>
                <a:close/>
              </a:path>
            </a:pathLst>
          </a:custGeom>
          <a:solidFill>
            <a:srgbClr val="9D909F">
              <a:alpha val="20000"/>
            </a:srgbClr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41" name="曲线"/>
          <p:cNvSpPr/>
          <p:nvPr/>
        </p:nvSpPr>
        <p:spPr>
          <a:xfrm>
            <a:off x="595883" y="1783078"/>
            <a:ext cx="2763520" cy="482980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6" y="0"/>
                </a:lnTo>
                <a:lnTo>
                  <a:pt x="21596" y="21598"/>
                </a:lnTo>
                <a:lnTo>
                  <a:pt x="0" y="21598"/>
                </a:lnTo>
                <a:lnTo>
                  <a:pt x="0" y="0"/>
                </a:lnTo>
                <a:close/>
              </a:path>
            </a:pathLst>
          </a:custGeom>
          <a:solidFill>
            <a:srgbClr val="297DD4">
              <a:alpha val="20000"/>
            </a:srgbClr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43" name="矩形"/>
          <p:cNvSpPr/>
          <p:nvPr/>
        </p:nvSpPr>
        <p:spPr>
          <a:xfrm>
            <a:off x="960373" y="4272660"/>
            <a:ext cx="576072" cy="57607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44" name="矩形"/>
          <p:cNvSpPr/>
          <p:nvPr/>
        </p:nvSpPr>
        <p:spPr>
          <a:xfrm>
            <a:off x="960373" y="5211444"/>
            <a:ext cx="576072" cy="576071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45" name="矩形"/>
          <p:cNvSpPr/>
          <p:nvPr/>
        </p:nvSpPr>
        <p:spPr>
          <a:xfrm>
            <a:off x="960247" y="2777616"/>
            <a:ext cx="630936" cy="57607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47" name="矩形"/>
          <p:cNvSpPr/>
          <p:nvPr/>
        </p:nvSpPr>
        <p:spPr>
          <a:xfrm>
            <a:off x="1756410" y="2287270"/>
            <a:ext cx="1490980" cy="3628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5890" rIns="0" bIns="0" anchor="t" anchorCtr="0">
            <a:spAutoFit/>
          </a:bodyPr>
          <a:lstStyle/>
          <a:p>
            <a:pPr marL="101600" indent="-88900" algn="l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zh-CN" sz="1600" b="1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集团总公司</a:t>
            </a:r>
            <a:endParaRPr lang="zh-CN" sz="1600" b="1" i="0" u="none" strike="noStrike" kern="1200" cap="none" spc="0" baseline="0">
              <a:solidFill>
                <a:srgbClr val="1A78C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01600" indent="-88900" algn="l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建设单位</a:t>
            </a:r>
            <a:endParaRPr lang="zh-CN" altLang="en-US" sz="1400" b="0" i="0" u="none" strike="noStrike" kern="1200" cap="none" spc="0" baseline="0">
              <a:solidFill>
                <a:srgbClr val="1A78C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01600" indent="-88900" algn="l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400" b="0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施工单位</a:t>
            </a:r>
            <a:endParaRPr lang="zh-CN" altLang="en-US" sz="1400" b="0" i="0" u="none" strike="noStrike" kern="1200" cap="none" spc="5" baseline="0">
              <a:solidFill>
                <a:srgbClr val="1A78C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01600" indent="-88900" algn="l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5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400" b="0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监理单位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38735" indent="0" algn="l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项目现场管理</a:t>
            </a:r>
            <a:r>
              <a:rPr lang="zh-CN" altLang="en-US" sz="1600" b="1" i="0" u="none" strike="noStrike" kern="1200" cap="none" spc="-5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者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02235" indent="-88900" algn="l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建设单位</a:t>
            </a:r>
            <a:endParaRPr lang="zh-CN" altLang="en-US" sz="1400" b="0" i="0" u="none" strike="noStrike" kern="1200" cap="none" spc="0" baseline="0">
              <a:solidFill>
                <a:srgbClr val="1A78C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02235" indent="-88900" algn="l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400" b="0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施工单位</a:t>
            </a:r>
            <a:endParaRPr lang="zh-CN" altLang="en-US" sz="1400" b="0" i="0" u="none" strike="noStrike" kern="1200" cap="none" spc="5" baseline="0">
              <a:solidFill>
                <a:srgbClr val="1A78C0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02235" indent="-88900" algn="l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5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 </a:t>
            </a:r>
            <a:r>
              <a:rPr lang="zh-CN" altLang="en-US" sz="1400" b="0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监理单位</a:t>
            </a:r>
            <a:endParaRPr lang="en-US" altLang="zh-CN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38100" indent="0" algn="l">
              <a:lnSpc>
                <a:spcPct val="100000"/>
              </a:lnSpc>
              <a:spcBef>
                <a:spcPts val="1405"/>
              </a:spcBef>
              <a:spcAft>
                <a:spcPts val="0"/>
              </a:spcAft>
              <a:buNone/>
            </a:pPr>
            <a:r>
              <a:rPr lang="zh-CN" altLang="en-US" sz="1600" b="1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主要参与</a:t>
            </a:r>
            <a:r>
              <a:rPr lang="zh-CN" altLang="en-US" sz="1600" b="1" i="0" u="none" strike="noStrike" kern="1200" cap="none" spc="-5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者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indent="0" algn="l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（劳务工人</a:t>
            </a:r>
            <a:r>
              <a:rPr lang="zh-CN" altLang="en-US" sz="1400" b="0" i="0" u="none" strike="noStrike" kern="1200" cap="none" spc="5" baseline="0">
                <a:solidFill>
                  <a:srgbClr val="1A78C0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）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48" name="曲线"/>
          <p:cNvSpPr/>
          <p:nvPr/>
        </p:nvSpPr>
        <p:spPr>
          <a:xfrm>
            <a:off x="595883" y="1229867"/>
            <a:ext cx="2763520" cy="4756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6" y="0"/>
                </a:lnTo>
                <a:lnTo>
                  <a:pt x="21596" y="21594"/>
                </a:lnTo>
                <a:lnTo>
                  <a:pt x="0" y="21594"/>
                </a:lnTo>
                <a:lnTo>
                  <a:pt x="0" y="0"/>
                </a:lnTo>
                <a:close/>
              </a:path>
            </a:pathLst>
          </a:custGeom>
          <a:solidFill>
            <a:srgbClr val="297DD4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49" name="矩形"/>
          <p:cNvSpPr/>
          <p:nvPr/>
        </p:nvSpPr>
        <p:spPr>
          <a:xfrm>
            <a:off x="1507489" y="1304925"/>
            <a:ext cx="9397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用户群体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50" name="曲线"/>
          <p:cNvSpPr/>
          <p:nvPr/>
        </p:nvSpPr>
        <p:spPr>
          <a:xfrm>
            <a:off x="3441191" y="1229867"/>
            <a:ext cx="3032760" cy="4756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594"/>
                </a:lnTo>
                <a:lnTo>
                  <a:pt x="0" y="0"/>
                </a:lnTo>
                <a:close/>
              </a:path>
            </a:pathLst>
          </a:custGeom>
          <a:solidFill>
            <a:srgbClr val="9D909F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51" name="矩形"/>
          <p:cNvSpPr/>
          <p:nvPr/>
        </p:nvSpPr>
        <p:spPr>
          <a:xfrm>
            <a:off x="3858093" y="1304925"/>
            <a:ext cx="23113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整合项目现场关键要素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52" name="曲线"/>
          <p:cNvSpPr/>
          <p:nvPr/>
        </p:nvSpPr>
        <p:spPr>
          <a:xfrm>
            <a:off x="6554723" y="1229867"/>
            <a:ext cx="2624454" cy="47561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8" y="0"/>
                </a:lnTo>
                <a:lnTo>
                  <a:pt x="21598" y="21594"/>
                </a:lnTo>
                <a:lnTo>
                  <a:pt x="0" y="21594"/>
                </a:lnTo>
                <a:lnTo>
                  <a:pt x="0" y="0"/>
                </a:lnTo>
                <a:close/>
              </a:path>
            </a:pathLst>
          </a:custGeom>
          <a:solidFill>
            <a:srgbClr val="5AA1AD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53" name="矩形"/>
          <p:cNvSpPr/>
          <p:nvPr/>
        </p:nvSpPr>
        <p:spPr>
          <a:xfrm>
            <a:off x="7396403" y="1304925"/>
            <a:ext cx="9397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运用技术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54" name="曲线"/>
          <p:cNvSpPr/>
          <p:nvPr/>
        </p:nvSpPr>
        <p:spPr>
          <a:xfrm>
            <a:off x="6551676" y="1783078"/>
            <a:ext cx="2623184" cy="482853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6" y="0"/>
                </a:lnTo>
                <a:lnTo>
                  <a:pt x="21596" y="21597"/>
                </a:lnTo>
                <a:lnTo>
                  <a:pt x="0" y="21597"/>
                </a:lnTo>
                <a:lnTo>
                  <a:pt x="0" y="0"/>
                </a:lnTo>
                <a:close/>
              </a:path>
            </a:pathLst>
          </a:custGeom>
          <a:solidFill>
            <a:srgbClr val="5AA1AD">
              <a:alpha val="20000"/>
            </a:srgbClr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55" name="矩形"/>
          <p:cNvSpPr/>
          <p:nvPr/>
        </p:nvSpPr>
        <p:spPr>
          <a:xfrm>
            <a:off x="6972300" y="2150364"/>
            <a:ext cx="720850" cy="53339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56" name="矩形"/>
          <p:cNvSpPr/>
          <p:nvPr/>
        </p:nvSpPr>
        <p:spPr>
          <a:xfrm>
            <a:off x="6961631" y="3182111"/>
            <a:ext cx="739140" cy="719326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57" name="矩形"/>
          <p:cNvSpPr/>
          <p:nvPr/>
        </p:nvSpPr>
        <p:spPr>
          <a:xfrm>
            <a:off x="6972300" y="4399788"/>
            <a:ext cx="720850" cy="719326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58" name="矩形"/>
          <p:cNvSpPr/>
          <p:nvPr/>
        </p:nvSpPr>
        <p:spPr>
          <a:xfrm>
            <a:off x="6957059" y="5617464"/>
            <a:ext cx="748283" cy="719328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59" name="矩形"/>
          <p:cNvSpPr/>
          <p:nvPr/>
        </p:nvSpPr>
        <p:spPr>
          <a:xfrm>
            <a:off x="7874634" y="2287270"/>
            <a:ext cx="711199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5AA1AD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云计算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60" name="矩形"/>
          <p:cNvSpPr/>
          <p:nvPr/>
        </p:nvSpPr>
        <p:spPr>
          <a:xfrm>
            <a:off x="7874634" y="3433445"/>
            <a:ext cx="711199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5AA1AD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大数据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61" name="矩形"/>
          <p:cNvSpPr/>
          <p:nvPr/>
        </p:nvSpPr>
        <p:spPr>
          <a:xfrm>
            <a:off x="7874634" y="4650104"/>
            <a:ext cx="7111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5AA1AD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物联网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62" name="矩形"/>
          <p:cNvSpPr/>
          <p:nvPr/>
        </p:nvSpPr>
        <p:spPr>
          <a:xfrm>
            <a:off x="7760334" y="5867400"/>
            <a:ext cx="9397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5AA1AD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人工智能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63" name="矩形"/>
          <p:cNvSpPr/>
          <p:nvPr/>
        </p:nvSpPr>
        <p:spPr>
          <a:xfrm>
            <a:off x="10319005" y="3032760"/>
            <a:ext cx="900683" cy="900683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64" name="矩形"/>
          <p:cNvSpPr/>
          <p:nvPr/>
        </p:nvSpPr>
        <p:spPr>
          <a:xfrm>
            <a:off x="9512300" y="4105275"/>
            <a:ext cx="2515234" cy="66230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3334" rIns="0" bIns="0" anchor="t" anchorCtr="0">
            <a:spAutoFit/>
          </a:bodyPr>
          <a:lstStyle/>
          <a:p>
            <a:pPr marL="43815" indent="0" algn="l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en-US" altLang="zh-CN" sz="2000" b="1" i="0" u="none" strike="noStrike" kern="1200" cap="none" spc="-5" baseline="0">
                <a:solidFill>
                  <a:srgbClr val="3A86F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000" b="1" i="0" u="none" strike="noStrike" kern="1200" cap="none" spc="0" baseline="0">
                <a:solidFill>
                  <a:srgbClr val="3A86F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安全智慧工地平</a:t>
            </a:r>
            <a:r>
              <a:rPr lang="zh-CN" altLang="en-US" sz="2000" b="1" i="0" u="none" strike="noStrike" kern="1200" cap="none" spc="-5" baseline="0">
                <a:solidFill>
                  <a:srgbClr val="3A86F6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台</a:t>
            </a:r>
            <a:endParaRPr lang="en-US" altLang="zh-CN" sz="2000" b="0" i="0" u="none" strike="noStrike" kern="1200" cap="none" spc="0" baseline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indent="0" algn="l">
              <a:lnSpc>
                <a:spcPct val="100000"/>
              </a:lnSpc>
              <a:spcBef>
                <a:spcPts val="1135"/>
              </a:spcBef>
              <a:spcAft>
                <a:spcPts val="0"/>
              </a:spcAft>
              <a:buNone/>
            </a:pPr>
            <a:r>
              <a:rPr lang="zh-CN" altLang="en-US" sz="1400" b="0" i="0" u="none" strike="noStrike" kern="1200" cap="none" spc="0" baseline="0">
                <a:solidFill>
                  <a:srgbClr val="3A86F6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（覆盖项目安全建造生命周期</a:t>
            </a:r>
            <a:r>
              <a:rPr lang="zh-CN" altLang="en-US" sz="1400" b="0" i="0" u="none" strike="noStrike" kern="1200" cap="none" spc="5" baseline="0">
                <a:solidFill>
                  <a:srgbClr val="3A86F6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）</a:t>
            </a:r>
            <a:endParaRPr lang="zh-CN" altLang="en-US" sz="14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65" name="曲线"/>
          <p:cNvSpPr/>
          <p:nvPr/>
        </p:nvSpPr>
        <p:spPr>
          <a:xfrm>
            <a:off x="9392411" y="3567684"/>
            <a:ext cx="687705" cy="47878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4025" y="21588"/>
                </a:moveTo>
                <a:lnTo>
                  <a:pt x="14025" y="16225"/>
                </a:lnTo>
                <a:lnTo>
                  <a:pt x="0" y="16225"/>
                </a:lnTo>
                <a:lnTo>
                  <a:pt x="0" y="5431"/>
                </a:lnTo>
                <a:lnTo>
                  <a:pt x="14025" y="5431"/>
                </a:lnTo>
                <a:lnTo>
                  <a:pt x="14025" y="0"/>
                </a:lnTo>
                <a:lnTo>
                  <a:pt x="21588" y="10794"/>
                </a:lnTo>
                <a:lnTo>
                  <a:pt x="14025" y="21588"/>
                </a:lnTo>
                <a:close/>
              </a:path>
            </a:pathLst>
          </a:custGeom>
          <a:solidFill>
            <a:srgbClr val="D9D9D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66" name="矩形"/>
          <p:cNvSpPr/>
          <p:nvPr/>
        </p:nvSpPr>
        <p:spPr>
          <a:xfrm>
            <a:off x="5783972" y="3267873"/>
            <a:ext cx="253999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9D909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料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67" name="矩形"/>
          <p:cNvSpPr/>
          <p:nvPr/>
        </p:nvSpPr>
        <p:spPr>
          <a:xfrm>
            <a:off x="4805502" y="2464968"/>
            <a:ext cx="254000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9D909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人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68" name="矩形"/>
          <p:cNvSpPr/>
          <p:nvPr/>
        </p:nvSpPr>
        <p:spPr>
          <a:xfrm>
            <a:off x="3873500" y="3267873"/>
            <a:ext cx="254000" cy="2793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9D909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机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69" name="矩形"/>
          <p:cNvSpPr/>
          <p:nvPr/>
        </p:nvSpPr>
        <p:spPr>
          <a:xfrm>
            <a:off x="4254779" y="5429223"/>
            <a:ext cx="254000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9D909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法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70" name="矩形"/>
          <p:cNvSpPr/>
          <p:nvPr/>
        </p:nvSpPr>
        <p:spPr>
          <a:xfrm>
            <a:off x="5332310" y="5429223"/>
            <a:ext cx="253999" cy="2794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9D909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环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71" name="曲线"/>
          <p:cNvSpPr/>
          <p:nvPr/>
        </p:nvSpPr>
        <p:spPr>
          <a:xfrm>
            <a:off x="4038879" y="3271469"/>
            <a:ext cx="1790699" cy="17780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2708" y="154"/>
                </a:moveTo>
                <a:lnTo>
                  <a:pt x="8885" y="154"/>
                </a:lnTo>
                <a:lnTo>
                  <a:pt x="9018" y="0"/>
                </a:lnTo>
                <a:lnTo>
                  <a:pt x="12574" y="0"/>
                </a:lnTo>
                <a:lnTo>
                  <a:pt x="12708" y="154"/>
                </a:lnTo>
                <a:lnTo>
                  <a:pt x="12708" y="154"/>
                </a:lnTo>
                <a:close/>
                <a:moveTo>
                  <a:pt x="13495" y="308"/>
                </a:moveTo>
                <a:lnTo>
                  <a:pt x="8098" y="308"/>
                </a:lnTo>
                <a:lnTo>
                  <a:pt x="8358" y="154"/>
                </a:lnTo>
                <a:lnTo>
                  <a:pt x="13235" y="154"/>
                </a:lnTo>
                <a:lnTo>
                  <a:pt x="13495" y="308"/>
                </a:lnTo>
                <a:lnTo>
                  <a:pt x="13495" y="308"/>
                </a:lnTo>
                <a:close/>
                <a:moveTo>
                  <a:pt x="8938" y="462"/>
                </a:moveTo>
                <a:lnTo>
                  <a:pt x="7586" y="462"/>
                </a:lnTo>
                <a:lnTo>
                  <a:pt x="7840" y="308"/>
                </a:lnTo>
                <a:lnTo>
                  <a:pt x="9069" y="308"/>
                </a:lnTo>
                <a:lnTo>
                  <a:pt x="8938" y="462"/>
                </a:lnTo>
                <a:lnTo>
                  <a:pt x="8938" y="462"/>
                </a:lnTo>
                <a:close/>
                <a:moveTo>
                  <a:pt x="14007" y="462"/>
                </a:moveTo>
                <a:lnTo>
                  <a:pt x="12655" y="462"/>
                </a:lnTo>
                <a:lnTo>
                  <a:pt x="12523" y="308"/>
                </a:lnTo>
                <a:lnTo>
                  <a:pt x="13752" y="308"/>
                </a:lnTo>
                <a:lnTo>
                  <a:pt x="14007" y="462"/>
                </a:lnTo>
                <a:lnTo>
                  <a:pt x="14007" y="462"/>
                </a:lnTo>
                <a:close/>
                <a:moveTo>
                  <a:pt x="8172" y="617"/>
                </a:moveTo>
                <a:lnTo>
                  <a:pt x="7084" y="617"/>
                </a:lnTo>
                <a:lnTo>
                  <a:pt x="7333" y="462"/>
                </a:lnTo>
                <a:lnTo>
                  <a:pt x="8429" y="462"/>
                </a:lnTo>
                <a:lnTo>
                  <a:pt x="8172" y="617"/>
                </a:lnTo>
                <a:lnTo>
                  <a:pt x="8172" y="617"/>
                </a:lnTo>
                <a:close/>
                <a:moveTo>
                  <a:pt x="14509" y="617"/>
                </a:moveTo>
                <a:lnTo>
                  <a:pt x="13420" y="617"/>
                </a:lnTo>
                <a:lnTo>
                  <a:pt x="13164" y="462"/>
                </a:lnTo>
                <a:lnTo>
                  <a:pt x="14259" y="462"/>
                </a:lnTo>
                <a:lnTo>
                  <a:pt x="14509" y="617"/>
                </a:lnTo>
                <a:lnTo>
                  <a:pt x="14509" y="617"/>
                </a:lnTo>
                <a:close/>
                <a:moveTo>
                  <a:pt x="7187" y="925"/>
                </a:moveTo>
                <a:lnTo>
                  <a:pt x="6353" y="925"/>
                </a:lnTo>
                <a:lnTo>
                  <a:pt x="6837" y="617"/>
                </a:lnTo>
                <a:lnTo>
                  <a:pt x="7926" y="617"/>
                </a:lnTo>
                <a:lnTo>
                  <a:pt x="7675" y="771"/>
                </a:lnTo>
                <a:lnTo>
                  <a:pt x="7433" y="771"/>
                </a:lnTo>
                <a:lnTo>
                  <a:pt x="7187" y="925"/>
                </a:lnTo>
                <a:lnTo>
                  <a:pt x="7187" y="925"/>
                </a:lnTo>
                <a:close/>
                <a:moveTo>
                  <a:pt x="15240" y="925"/>
                </a:moveTo>
                <a:lnTo>
                  <a:pt x="14405" y="925"/>
                </a:lnTo>
                <a:lnTo>
                  <a:pt x="14159" y="771"/>
                </a:lnTo>
                <a:lnTo>
                  <a:pt x="13918" y="771"/>
                </a:lnTo>
                <a:lnTo>
                  <a:pt x="13667" y="617"/>
                </a:lnTo>
                <a:lnTo>
                  <a:pt x="14756" y="617"/>
                </a:lnTo>
                <a:lnTo>
                  <a:pt x="15240" y="925"/>
                </a:lnTo>
                <a:lnTo>
                  <a:pt x="15240" y="925"/>
                </a:lnTo>
                <a:close/>
                <a:moveTo>
                  <a:pt x="468" y="8948"/>
                </a:moveTo>
                <a:lnTo>
                  <a:pt x="167" y="8948"/>
                </a:lnTo>
                <a:lnTo>
                  <a:pt x="218" y="8640"/>
                </a:lnTo>
                <a:lnTo>
                  <a:pt x="275" y="8331"/>
                </a:lnTo>
                <a:lnTo>
                  <a:pt x="339" y="8022"/>
                </a:lnTo>
                <a:lnTo>
                  <a:pt x="408" y="7868"/>
                </a:lnTo>
                <a:lnTo>
                  <a:pt x="484" y="7559"/>
                </a:lnTo>
                <a:lnTo>
                  <a:pt x="566" y="7251"/>
                </a:lnTo>
                <a:lnTo>
                  <a:pt x="654" y="7097"/>
                </a:lnTo>
                <a:lnTo>
                  <a:pt x="748" y="6788"/>
                </a:lnTo>
                <a:lnTo>
                  <a:pt x="847" y="6634"/>
                </a:lnTo>
                <a:lnTo>
                  <a:pt x="952" y="6325"/>
                </a:lnTo>
                <a:lnTo>
                  <a:pt x="1063" y="6017"/>
                </a:lnTo>
                <a:lnTo>
                  <a:pt x="1180" y="5862"/>
                </a:lnTo>
                <a:lnTo>
                  <a:pt x="1302" y="5554"/>
                </a:lnTo>
                <a:lnTo>
                  <a:pt x="1429" y="5400"/>
                </a:lnTo>
                <a:lnTo>
                  <a:pt x="1562" y="5091"/>
                </a:lnTo>
                <a:lnTo>
                  <a:pt x="1700" y="4937"/>
                </a:lnTo>
                <a:lnTo>
                  <a:pt x="1843" y="4782"/>
                </a:lnTo>
                <a:lnTo>
                  <a:pt x="1991" y="4474"/>
                </a:lnTo>
                <a:lnTo>
                  <a:pt x="2144" y="4319"/>
                </a:lnTo>
                <a:lnTo>
                  <a:pt x="2302" y="4011"/>
                </a:lnTo>
                <a:lnTo>
                  <a:pt x="2464" y="3857"/>
                </a:lnTo>
                <a:lnTo>
                  <a:pt x="2632" y="3702"/>
                </a:lnTo>
                <a:lnTo>
                  <a:pt x="2804" y="3548"/>
                </a:lnTo>
                <a:lnTo>
                  <a:pt x="2980" y="3240"/>
                </a:lnTo>
                <a:lnTo>
                  <a:pt x="3347" y="2931"/>
                </a:lnTo>
                <a:lnTo>
                  <a:pt x="3730" y="2622"/>
                </a:lnTo>
                <a:lnTo>
                  <a:pt x="4130" y="2314"/>
                </a:lnTo>
                <a:lnTo>
                  <a:pt x="4546" y="2005"/>
                </a:lnTo>
                <a:lnTo>
                  <a:pt x="4976" y="1697"/>
                </a:lnTo>
                <a:lnTo>
                  <a:pt x="5422" y="1388"/>
                </a:lnTo>
                <a:lnTo>
                  <a:pt x="6115" y="925"/>
                </a:lnTo>
                <a:lnTo>
                  <a:pt x="6951" y="925"/>
                </a:lnTo>
                <a:lnTo>
                  <a:pt x="6711" y="1079"/>
                </a:lnTo>
                <a:lnTo>
                  <a:pt x="6714" y="1079"/>
                </a:lnTo>
                <a:lnTo>
                  <a:pt x="6477" y="1234"/>
                </a:lnTo>
                <a:lnTo>
                  <a:pt x="6250" y="1234"/>
                </a:lnTo>
                <a:lnTo>
                  <a:pt x="6019" y="1388"/>
                </a:lnTo>
                <a:lnTo>
                  <a:pt x="6022" y="1388"/>
                </a:lnTo>
                <a:lnTo>
                  <a:pt x="5794" y="1542"/>
                </a:lnTo>
                <a:lnTo>
                  <a:pt x="5797" y="1542"/>
                </a:lnTo>
                <a:lnTo>
                  <a:pt x="5573" y="1697"/>
                </a:lnTo>
                <a:lnTo>
                  <a:pt x="5358" y="1697"/>
                </a:lnTo>
                <a:lnTo>
                  <a:pt x="5140" y="1851"/>
                </a:lnTo>
                <a:lnTo>
                  <a:pt x="5143" y="1851"/>
                </a:lnTo>
                <a:lnTo>
                  <a:pt x="4929" y="2005"/>
                </a:lnTo>
                <a:lnTo>
                  <a:pt x="4932" y="2005"/>
                </a:lnTo>
                <a:lnTo>
                  <a:pt x="4722" y="2160"/>
                </a:lnTo>
                <a:lnTo>
                  <a:pt x="4725" y="2160"/>
                </a:lnTo>
                <a:lnTo>
                  <a:pt x="4518" y="2314"/>
                </a:lnTo>
                <a:lnTo>
                  <a:pt x="4521" y="2314"/>
                </a:lnTo>
                <a:lnTo>
                  <a:pt x="4318" y="2468"/>
                </a:lnTo>
                <a:lnTo>
                  <a:pt x="4321" y="2468"/>
                </a:lnTo>
                <a:lnTo>
                  <a:pt x="4122" y="2622"/>
                </a:lnTo>
                <a:lnTo>
                  <a:pt x="4124" y="2622"/>
                </a:lnTo>
                <a:lnTo>
                  <a:pt x="3929" y="2777"/>
                </a:lnTo>
                <a:lnTo>
                  <a:pt x="3932" y="2777"/>
                </a:lnTo>
                <a:lnTo>
                  <a:pt x="3741" y="2931"/>
                </a:lnTo>
                <a:lnTo>
                  <a:pt x="3744" y="2931"/>
                </a:lnTo>
                <a:lnTo>
                  <a:pt x="3557" y="3085"/>
                </a:lnTo>
                <a:lnTo>
                  <a:pt x="3559" y="3085"/>
                </a:lnTo>
                <a:lnTo>
                  <a:pt x="3376" y="3394"/>
                </a:lnTo>
                <a:lnTo>
                  <a:pt x="3379" y="3394"/>
                </a:lnTo>
                <a:lnTo>
                  <a:pt x="3201" y="3548"/>
                </a:lnTo>
                <a:lnTo>
                  <a:pt x="3203" y="3548"/>
                </a:lnTo>
                <a:lnTo>
                  <a:pt x="3029" y="3702"/>
                </a:lnTo>
                <a:lnTo>
                  <a:pt x="3032" y="3702"/>
                </a:lnTo>
                <a:lnTo>
                  <a:pt x="2862" y="3857"/>
                </a:lnTo>
                <a:lnTo>
                  <a:pt x="2864" y="3857"/>
                </a:lnTo>
                <a:lnTo>
                  <a:pt x="2699" y="4011"/>
                </a:lnTo>
                <a:lnTo>
                  <a:pt x="2702" y="4011"/>
                </a:lnTo>
                <a:lnTo>
                  <a:pt x="2541" y="4319"/>
                </a:lnTo>
                <a:lnTo>
                  <a:pt x="2544" y="4319"/>
                </a:lnTo>
                <a:lnTo>
                  <a:pt x="2388" y="4474"/>
                </a:lnTo>
                <a:lnTo>
                  <a:pt x="2390" y="4474"/>
                </a:lnTo>
                <a:lnTo>
                  <a:pt x="2239" y="4628"/>
                </a:lnTo>
                <a:lnTo>
                  <a:pt x="2242" y="4628"/>
                </a:lnTo>
                <a:lnTo>
                  <a:pt x="2096" y="4937"/>
                </a:lnTo>
                <a:lnTo>
                  <a:pt x="2098" y="4937"/>
                </a:lnTo>
                <a:lnTo>
                  <a:pt x="1957" y="5091"/>
                </a:lnTo>
                <a:lnTo>
                  <a:pt x="1959" y="5091"/>
                </a:lnTo>
                <a:lnTo>
                  <a:pt x="1823" y="5245"/>
                </a:lnTo>
                <a:lnTo>
                  <a:pt x="1825" y="5245"/>
                </a:lnTo>
                <a:lnTo>
                  <a:pt x="1694" y="5554"/>
                </a:lnTo>
                <a:lnTo>
                  <a:pt x="1696" y="5554"/>
                </a:lnTo>
                <a:lnTo>
                  <a:pt x="1570" y="5708"/>
                </a:lnTo>
                <a:lnTo>
                  <a:pt x="1572" y="5708"/>
                </a:lnTo>
                <a:lnTo>
                  <a:pt x="1452" y="6017"/>
                </a:lnTo>
                <a:lnTo>
                  <a:pt x="1453" y="6017"/>
                </a:lnTo>
                <a:lnTo>
                  <a:pt x="1339" y="6171"/>
                </a:lnTo>
                <a:lnTo>
                  <a:pt x="1231" y="6480"/>
                </a:lnTo>
                <a:lnTo>
                  <a:pt x="1129" y="6634"/>
                </a:lnTo>
                <a:lnTo>
                  <a:pt x="1032" y="6942"/>
                </a:lnTo>
                <a:lnTo>
                  <a:pt x="941" y="7097"/>
                </a:lnTo>
                <a:lnTo>
                  <a:pt x="856" y="7405"/>
                </a:lnTo>
                <a:lnTo>
                  <a:pt x="776" y="7714"/>
                </a:lnTo>
                <a:lnTo>
                  <a:pt x="702" y="7868"/>
                </a:lnTo>
                <a:lnTo>
                  <a:pt x="635" y="8177"/>
                </a:lnTo>
                <a:lnTo>
                  <a:pt x="573" y="8485"/>
                </a:lnTo>
                <a:lnTo>
                  <a:pt x="518" y="8640"/>
                </a:lnTo>
                <a:lnTo>
                  <a:pt x="468" y="8948"/>
                </a:lnTo>
                <a:lnTo>
                  <a:pt x="468" y="8948"/>
                </a:lnTo>
                <a:close/>
                <a:moveTo>
                  <a:pt x="21425" y="8948"/>
                </a:moveTo>
                <a:lnTo>
                  <a:pt x="21124" y="8948"/>
                </a:lnTo>
                <a:lnTo>
                  <a:pt x="21074" y="8640"/>
                </a:lnTo>
                <a:lnTo>
                  <a:pt x="21019" y="8485"/>
                </a:lnTo>
                <a:lnTo>
                  <a:pt x="20957" y="8177"/>
                </a:lnTo>
                <a:lnTo>
                  <a:pt x="20889" y="7868"/>
                </a:lnTo>
                <a:lnTo>
                  <a:pt x="20815" y="7714"/>
                </a:lnTo>
                <a:lnTo>
                  <a:pt x="20736" y="7405"/>
                </a:lnTo>
                <a:lnTo>
                  <a:pt x="20650" y="7097"/>
                </a:lnTo>
                <a:lnTo>
                  <a:pt x="20559" y="6942"/>
                </a:lnTo>
                <a:lnTo>
                  <a:pt x="20463" y="6634"/>
                </a:lnTo>
                <a:lnTo>
                  <a:pt x="20360" y="6480"/>
                </a:lnTo>
                <a:lnTo>
                  <a:pt x="20252" y="6171"/>
                </a:lnTo>
                <a:lnTo>
                  <a:pt x="20139" y="6017"/>
                </a:lnTo>
                <a:lnTo>
                  <a:pt x="20141" y="6017"/>
                </a:lnTo>
                <a:lnTo>
                  <a:pt x="20021" y="5708"/>
                </a:lnTo>
                <a:lnTo>
                  <a:pt x="20022" y="5708"/>
                </a:lnTo>
                <a:lnTo>
                  <a:pt x="19897" y="5554"/>
                </a:lnTo>
                <a:lnTo>
                  <a:pt x="19899" y="5554"/>
                </a:lnTo>
                <a:lnTo>
                  <a:pt x="19768" y="5245"/>
                </a:lnTo>
                <a:lnTo>
                  <a:pt x="19770" y="5245"/>
                </a:lnTo>
                <a:lnTo>
                  <a:pt x="19634" y="5091"/>
                </a:lnTo>
                <a:lnTo>
                  <a:pt x="19636" y="5091"/>
                </a:lnTo>
                <a:lnTo>
                  <a:pt x="19495" y="4937"/>
                </a:lnTo>
                <a:lnTo>
                  <a:pt x="19497" y="4937"/>
                </a:lnTo>
                <a:lnTo>
                  <a:pt x="19351" y="4628"/>
                </a:lnTo>
                <a:lnTo>
                  <a:pt x="19353" y="4628"/>
                </a:lnTo>
                <a:lnTo>
                  <a:pt x="19203" y="4474"/>
                </a:lnTo>
                <a:lnTo>
                  <a:pt x="19205" y="4474"/>
                </a:lnTo>
                <a:lnTo>
                  <a:pt x="19049" y="4319"/>
                </a:lnTo>
                <a:lnTo>
                  <a:pt x="19051" y="4319"/>
                </a:lnTo>
                <a:lnTo>
                  <a:pt x="18891" y="4011"/>
                </a:lnTo>
                <a:lnTo>
                  <a:pt x="18893" y="4011"/>
                </a:lnTo>
                <a:lnTo>
                  <a:pt x="18728" y="3857"/>
                </a:lnTo>
                <a:lnTo>
                  <a:pt x="18731" y="3857"/>
                </a:lnTo>
                <a:lnTo>
                  <a:pt x="18561" y="3702"/>
                </a:lnTo>
                <a:lnTo>
                  <a:pt x="18564" y="3702"/>
                </a:lnTo>
                <a:lnTo>
                  <a:pt x="18390" y="3548"/>
                </a:lnTo>
                <a:lnTo>
                  <a:pt x="18392" y="3548"/>
                </a:lnTo>
                <a:lnTo>
                  <a:pt x="18214" y="3394"/>
                </a:lnTo>
                <a:lnTo>
                  <a:pt x="18216" y="3394"/>
                </a:lnTo>
                <a:lnTo>
                  <a:pt x="18034" y="3085"/>
                </a:lnTo>
                <a:lnTo>
                  <a:pt x="18036" y="3085"/>
                </a:lnTo>
                <a:lnTo>
                  <a:pt x="17849" y="2931"/>
                </a:lnTo>
                <a:lnTo>
                  <a:pt x="17852" y="2931"/>
                </a:lnTo>
                <a:lnTo>
                  <a:pt x="17661" y="2777"/>
                </a:lnTo>
                <a:lnTo>
                  <a:pt x="17664" y="2777"/>
                </a:lnTo>
                <a:lnTo>
                  <a:pt x="17468" y="2622"/>
                </a:lnTo>
                <a:lnTo>
                  <a:pt x="17471" y="2622"/>
                </a:lnTo>
                <a:lnTo>
                  <a:pt x="17272" y="2468"/>
                </a:lnTo>
                <a:lnTo>
                  <a:pt x="17275" y="2468"/>
                </a:lnTo>
                <a:lnTo>
                  <a:pt x="17072" y="2314"/>
                </a:lnTo>
                <a:lnTo>
                  <a:pt x="17075" y="2314"/>
                </a:lnTo>
                <a:lnTo>
                  <a:pt x="16868" y="2160"/>
                </a:lnTo>
                <a:lnTo>
                  <a:pt x="16871" y="2160"/>
                </a:lnTo>
                <a:lnTo>
                  <a:pt x="16661" y="2005"/>
                </a:lnTo>
                <a:lnTo>
                  <a:pt x="16664" y="2005"/>
                </a:lnTo>
                <a:lnTo>
                  <a:pt x="16450" y="1851"/>
                </a:lnTo>
                <a:lnTo>
                  <a:pt x="16453" y="1851"/>
                </a:lnTo>
                <a:lnTo>
                  <a:pt x="16235" y="1697"/>
                </a:lnTo>
                <a:lnTo>
                  <a:pt x="16020" y="1697"/>
                </a:lnTo>
                <a:lnTo>
                  <a:pt x="15795" y="1542"/>
                </a:lnTo>
                <a:lnTo>
                  <a:pt x="15799" y="1542"/>
                </a:lnTo>
                <a:lnTo>
                  <a:pt x="15571" y="1388"/>
                </a:lnTo>
                <a:lnTo>
                  <a:pt x="15574" y="1388"/>
                </a:lnTo>
                <a:lnTo>
                  <a:pt x="15343" y="1234"/>
                </a:lnTo>
                <a:lnTo>
                  <a:pt x="15116" y="1234"/>
                </a:lnTo>
                <a:lnTo>
                  <a:pt x="14878" y="1079"/>
                </a:lnTo>
                <a:lnTo>
                  <a:pt x="14882" y="1079"/>
                </a:lnTo>
                <a:lnTo>
                  <a:pt x="14642" y="925"/>
                </a:lnTo>
                <a:lnTo>
                  <a:pt x="15478" y="925"/>
                </a:lnTo>
                <a:lnTo>
                  <a:pt x="15943" y="1234"/>
                </a:lnTo>
                <a:lnTo>
                  <a:pt x="16395" y="1542"/>
                </a:lnTo>
                <a:lnTo>
                  <a:pt x="16834" y="1851"/>
                </a:lnTo>
                <a:lnTo>
                  <a:pt x="17257" y="2160"/>
                </a:lnTo>
                <a:lnTo>
                  <a:pt x="17665" y="2468"/>
                </a:lnTo>
                <a:lnTo>
                  <a:pt x="18057" y="2777"/>
                </a:lnTo>
                <a:lnTo>
                  <a:pt x="18432" y="3085"/>
                </a:lnTo>
                <a:lnTo>
                  <a:pt x="18789" y="3548"/>
                </a:lnTo>
                <a:lnTo>
                  <a:pt x="18961" y="3702"/>
                </a:lnTo>
                <a:lnTo>
                  <a:pt x="19128" y="3857"/>
                </a:lnTo>
                <a:lnTo>
                  <a:pt x="19291" y="4011"/>
                </a:lnTo>
                <a:lnTo>
                  <a:pt x="19449" y="4319"/>
                </a:lnTo>
                <a:lnTo>
                  <a:pt x="19602" y="4474"/>
                </a:lnTo>
                <a:lnTo>
                  <a:pt x="19750" y="4782"/>
                </a:lnTo>
                <a:lnTo>
                  <a:pt x="19893" y="4937"/>
                </a:lnTo>
                <a:lnTo>
                  <a:pt x="20031" y="5091"/>
                </a:lnTo>
                <a:lnTo>
                  <a:pt x="20163" y="5400"/>
                </a:lnTo>
                <a:lnTo>
                  <a:pt x="20291" y="5554"/>
                </a:lnTo>
                <a:lnTo>
                  <a:pt x="20413" y="5862"/>
                </a:lnTo>
                <a:lnTo>
                  <a:pt x="20529" y="6017"/>
                </a:lnTo>
                <a:lnTo>
                  <a:pt x="20640" y="6325"/>
                </a:lnTo>
                <a:lnTo>
                  <a:pt x="20745" y="6634"/>
                </a:lnTo>
                <a:lnTo>
                  <a:pt x="20845" y="6788"/>
                </a:lnTo>
                <a:lnTo>
                  <a:pt x="20939" y="7097"/>
                </a:lnTo>
                <a:lnTo>
                  <a:pt x="21027" y="7251"/>
                </a:lnTo>
                <a:lnTo>
                  <a:pt x="21109" y="7559"/>
                </a:lnTo>
                <a:lnTo>
                  <a:pt x="21184" y="7868"/>
                </a:lnTo>
                <a:lnTo>
                  <a:pt x="21254" y="8022"/>
                </a:lnTo>
                <a:lnTo>
                  <a:pt x="21318" y="8331"/>
                </a:lnTo>
                <a:lnTo>
                  <a:pt x="21375" y="8640"/>
                </a:lnTo>
                <a:lnTo>
                  <a:pt x="21425" y="8948"/>
                </a:lnTo>
                <a:lnTo>
                  <a:pt x="21425" y="8948"/>
                </a:lnTo>
                <a:close/>
                <a:moveTo>
                  <a:pt x="335" y="10028"/>
                </a:moveTo>
                <a:lnTo>
                  <a:pt x="30" y="10028"/>
                </a:lnTo>
                <a:lnTo>
                  <a:pt x="41" y="9874"/>
                </a:lnTo>
                <a:lnTo>
                  <a:pt x="85" y="9411"/>
                </a:lnTo>
                <a:lnTo>
                  <a:pt x="144" y="8948"/>
                </a:lnTo>
                <a:lnTo>
                  <a:pt x="469" y="8948"/>
                </a:lnTo>
                <a:lnTo>
                  <a:pt x="446" y="9102"/>
                </a:lnTo>
                <a:lnTo>
                  <a:pt x="426" y="9257"/>
                </a:lnTo>
                <a:lnTo>
                  <a:pt x="407" y="9257"/>
                </a:lnTo>
                <a:lnTo>
                  <a:pt x="389" y="9411"/>
                </a:lnTo>
                <a:lnTo>
                  <a:pt x="373" y="9565"/>
                </a:lnTo>
                <a:lnTo>
                  <a:pt x="359" y="9719"/>
                </a:lnTo>
                <a:lnTo>
                  <a:pt x="346" y="9874"/>
                </a:lnTo>
                <a:lnTo>
                  <a:pt x="335" y="10028"/>
                </a:lnTo>
                <a:lnTo>
                  <a:pt x="335" y="10028"/>
                </a:lnTo>
                <a:close/>
                <a:moveTo>
                  <a:pt x="21563" y="10028"/>
                </a:moveTo>
                <a:lnTo>
                  <a:pt x="21257" y="10028"/>
                </a:lnTo>
                <a:lnTo>
                  <a:pt x="21246" y="9874"/>
                </a:lnTo>
                <a:lnTo>
                  <a:pt x="21234" y="9719"/>
                </a:lnTo>
                <a:lnTo>
                  <a:pt x="21219" y="9565"/>
                </a:lnTo>
                <a:lnTo>
                  <a:pt x="21203" y="9411"/>
                </a:lnTo>
                <a:lnTo>
                  <a:pt x="21186" y="9257"/>
                </a:lnTo>
                <a:lnTo>
                  <a:pt x="21167" y="9257"/>
                </a:lnTo>
                <a:lnTo>
                  <a:pt x="21146" y="9102"/>
                </a:lnTo>
                <a:lnTo>
                  <a:pt x="21124" y="8948"/>
                </a:lnTo>
                <a:lnTo>
                  <a:pt x="21448" y="8948"/>
                </a:lnTo>
                <a:lnTo>
                  <a:pt x="21470" y="9102"/>
                </a:lnTo>
                <a:lnTo>
                  <a:pt x="21524" y="9565"/>
                </a:lnTo>
                <a:lnTo>
                  <a:pt x="21551" y="9874"/>
                </a:lnTo>
                <a:lnTo>
                  <a:pt x="21563" y="10028"/>
                </a:lnTo>
                <a:lnTo>
                  <a:pt x="21563" y="10028"/>
                </a:lnTo>
                <a:close/>
                <a:moveTo>
                  <a:pt x="336" y="11571"/>
                </a:moveTo>
                <a:lnTo>
                  <a:pt x="20" y="11571"/>
                </a:lnTo>
                <a:lnTo>
                  <a:pt x="13" y="11417"/>
                </a:lnTo>
                <a:lnTo>
                  <a:pt x="7" y="11262"/>
                </a:lnTo>
                <a:lnTo>
                  <a:pt x="2" y="11108"/>
                </a:lnTo>
                <a:lnTo>
                  <a:pt x="0" y="10954"/>
                </a:lnTo>
                <a:lnTo>
                  <a:pt x="0" y="10645"/>
                </a:lnTo>
                <a:lnTo>
                  <a:pt x="2" y="10491"/>
                </a:lnTo>
                <a:lnTo>
                  <a:pt x="7" y="10337"/>
                </a:lnTo>
                <a:lnTo>
                  <a:pt x="13" y="10182"/>
                </a:lnTo>
                <a:lnTo>
                  <a:pt x="20" y="10028"/>
                </a:lnTo>
                <a:lnTo>
                  <a:pt x="336" y="10028"/>
                </a:lnTo>
                <a:lnTo>
                  <a:pt x="326" y="10182"/>
                </a:lnTo>
                <a:lnTo>
                  <a:pt x="319" y="10182"/>
                </a:lnTo>
                <a:lnTo>
                  <a:pt x="313" y="10337"/>
                </a:lnTo>
                <a:lnTo>
                  <a:pt x="308" y="10491"/>
                </a:lnTo>
                <a:lnTo>
                  <a:pt x="306" y="10645"/>
                </a:lnTo>
                <a:lnTo>
                  <a:pt x="306" y="10954"/>
                </a:lnTo>
                <a:lnTo>
                  <a:pt x="308" y="11108"/>
                </a:lnTo>
                <a:lnTo>
                  <a:pt x="313" y="11262"/>
                </a:lnTo>
                <a:lnTo>
                  <a:pt x="319" y="11417"/>
                </a:lnTo>
                <a:lnTo>
                  <a:pt x="326" y="11417"/>
                </a:lnTo>
                <a:lnTo>
                  <a:pt x="336" y="11571"/>
                </a:lnTo>
                <a:lnTo>
                  <a:pt x="336" y="11571"/>
                </a:lnTo>
                <a:close/>
                <a:moveTo>
                  <a:pt x="21572" y="11571"/>
                </a:moveTo>
                <a:lnTo>
                  <a:pt x="21257" y="11571"/>
                </a:lnTo>
                <a:lnTo>
                  <a:pt x="21266" y="11417"/>
                </a:lnTo>
                <a:lnTo>
                  <a:pt x="21274" y="11417"/>
                </a:lnTo>
                <a:lnTo>
                  <a:pt x="21280" y="11262"/>
                </a:lnTo>
                <a:lnTo>
                  <a:pt x="21284" y="11108"/>
                </a:lnTo>
                <a:lnTo>
                  <a:pt x="21287" y="10954"/>
                </a:lnTo>
                <a:lnTo>
                  <a:pt x="21287" y="10645"/>
                </a:lnTo>
                <a:lnTo>
                  <a:pt x="21284" y="10491"/>
                </a:lnTo>
                <a:lnTo>
                  <a:pt x="21280" y="10337"/>
                </a:lnTo>
                <a:lnTo>
                  <a:pt x="21274" y="10182"/>
                </a:lnTo>
                <a:lnTo>
                  <a:pt x="21266" y="10182"/>
                </a:lnTo>
                <a:lnTo>
                  <a:pt x="21257" y="10028"/>
                </a:lnTo>
                <a:lnTo>
                  <a:pt x="21572" y="10028"/>
                </a:lnTo>
                <a:lnTo>
                  <a:pt x="21580" y="10182"/>
                </a:lnTo>
                <a:lnTo>
                  <a:pt x="21586" y="10337"/>
                </a:lnTo>
                <a:lnTo>
                  <a:pt x="21591" y="10491"/>
                </a:lnTo>
                <a:lnTo>
                  <a:pt x="21593" y="10645"/>
                </a:lnTo>
                <a:lnTo>
                  <a:pt x="21593" y="10954"/>
                </a:lnTo>
                <a:lnTo>
                  <a:pt x="21591" y="11108"/>
                </a:lnTo>
                <a:lnTo>
                  <a:pt x="21586" y="11262"/>
                </a:lnTo>
                <a:lnTo>
                  <a:pt x="21580" y="11417"/>
                </a:lnTo>
                <a:lnTo>
                  <a:pt x="21572" y="11571"/>
                </a:lnTo>
                <a:lnTo>
                  <a:pt x="21572" y="11571"/>
                </a:lnTo>
                <a:close/>
                <a:moveTo>
                  <a:pt x="469" y="12651"/>
                </a:moveTo>
                <a:lnTo>
                  <a:pt x="144" y="12651"/>
                </a:lnTo>
                <a:lnTo>
                  <a:pt x="123" y="12497"/>
                </a:lnTo>
                <a:lnTo>
                  <a:pt x="69" y="12034"/>
                </a:lnTo>
                <a:lnTo>
                  <a:pt x="30" y="11571"/>
                </a:lnTo>
                <a:lnTo>
                  <a:pt x="335" y="11571"/>
                </a:lnTo>
                <a:lnTo>
                  <a:pt x="347" y="11725"/>
                </a:lnTo>
                <a:lnTo>
                  <a:pt x="359" y="11880"/>
                </a:lnTo>
                <a:lnTo>
                  <a:pt x="373" y="12034"/>
                </a:lnTo>
                <a:lnTo>
                  <a:pt x="389" y="12188"/>
                </a:lnTo>
                <a:lnTo>
                  <a:pt x="407" y="12342"/>
                </a:lnTo>
                <a:lnTo>
                  <a:pt x="426" y="12342"/>
                </a:lnTo>
                <a:lnTo>
                  <a:pt x="447" y="12497"/>
                </a:lnTo>
                <a:lnTo>
                  <a:pt x="469" y="12651"/>
                </a:lnTo>
                <a:lnTo>
                  <a:pt x="469" y="12651"/>
                </a:lnTo>
                <a:close/>
                <a:moveTo>
                  <a:pt x="21448" y="12651"/>
                </a:moveTo>
                <a:lnTo>
                  <a:pt x="21124" y="12651"/>
                </a:lnTo>
                <a:lnTo>
                  <a:pt x="21146" y="12497"/>
                </a:lnTo>
                <a:lnTo>
                  <a:pt x="21167" y="12342"/>
                </a:lnTo>
                <a:lnTo>
                  <a:pt x="21186" y="12342"/>
                </a:lnTo>
                <a:lnTo>
                  <a:pt x="21203" y="12188"/>
                </a:lnTo>
                <a:lnTo>
                  <a:pt x="21219" y="12034"/>
                </a:lnTo>
                <a:lnTo>
                  <a:pt x="21234" y="11880"/>
                </a:lnTo>
                <a:lnTo>
                  <a:pt x="21246" y="11725"/>
                </a:lnTo>
                <a:lnTo>
                  <a:pt x="21257" y="11571"/>
                </a:lnTo>
                <a:lnTo>
                  <a:pt x="21563" y="11571"/>
                </a:lnTo>
                <a:lnTo>
                  <a:pt x="21524" y="12034"/>
                </a:lnTo>
                <a:lnTo>
                  <a:pt x="21470" y="12497"/>
                </a:lnTo>
                <a:lnTo>
                  <a:pt x="21448" y="12651"/>
                </a:lnTo>
                <a:lnTo>
                  <a:pt x="21448" y="12651"/>
                </a:lnTo>
                <a:close/>
                <a:moveTo>
                  <a:pt x="6951" y="20674"/>
                </a:moveTo>
                <a:lnTo>
                  <a:pt x="6115" y="20674"/>
                </a:lnTo>
                <a:lnTo>
                  <a:pt x="5881" y="20519"/>
                </a:lnTo>
                <a:lnTo>
                  <a:pt x="5422" y="20211"/>
                </a:lnTo>
                <a:lnTo>
                  <a:pt x="4976" y="19902"/>
                </a:lnTo>
                <a:lnTo>
                  <a:pt x="4546" y="19594"/>
                </a:lnTo>
                <a:lnTo>
                  <a:pt x="4130" y="19285"/>
                </a:lnTo>
                <a:lnTo>
                  <a:pt x="3730" y="18977"/>
                </a:lnTo>
                <a:lnTo>
                  <a:pt x="3347" y="18668"/>
                </a:lnTo>
                <a:lnTo>
                  <a:pt x="2980" y="18360"/>
                </a:lnTo>
                <a:lnTo>
                  <a:pt x="2804" y="18051"/>
                </a:lnTo>
                <a:lnTo>
                  <a:pt x="2632" y="17897"/>
                </a:lnTo>
                <a:lnTo>
                  <a:pt x="2464" y="17742"/>
                </a:lnTo>
                <a:lnTo>
                  <a:pt x="2302" y="17588"/>
                </a:lnTo>
                <a:lnTo>
                  <a:pt x="2144" y="17279"/>
                </a:lnTo>
                <a:lnTo>
                  <a:pt x="1991" y="17125"/>
                </a:lnTo>
                <a:lnTo>
                  <a:pt x="1843" y="16817"/>
                </a:lnTo>
                <a:lnTo>
                  <a:pt x="1700" y="16662"/>
                </a:lnTo>
                <a:lnTo>
                  <a:pt x="1562" y="16508"/>
                </a:lnTo>
                <a:lnTo>
                  <a:pt x="1429" y="16200"/>
                </a:lnTo>
                <a:lnTo>
                  <a:pt x="1302" y="16045"/>
                </a:lnTo>
                <a:lnTo>
                  <a:pt x="1180" y="15737"/>
                </a:lnTo>
                <a:lnTo>
                  <a:pt x="1063" y="15582"/>
                </a:lnTo>
                <a:lnTo>
                  <a:pt x="952" y="15274"/>
                </a:lnTo>
                <a:lnTo>
                  <a:pt x="847" y="14965"/>
                </a:lnTo>
                <a:lnTo>
                  <a:pt x="748" y="14811"/>
                </a:lnTo>
                <a:lnTo>
                  <a:pt x="654" y="14502"/>
                </a:lnTo>
                <a:lnTo>
                  <a:pt x="566" y="14348"/>
                </a:lnTo>
                <a:lnTo>
                  <a:pt x="484" y="14039"/>
                </a:lnTo>
                <a:lnTo>
                  <a:pt x="408" y="13731"/>
                </a:lnTo>
                <a:lnTo>
                  <a:pt x="339" y="13577"/>
                </a:lnTo>
                <a:lnTo>
                  <a:pt x="275" y="13268"/>
                </a:lnTo>
                <a:lnTo>
                  <a:pt x="218" y="12960"/>
                </a:lnTo>
                <a:lnTo>
                  <a:pt x="167" y="12651"/>
                </a:lnTo>
                <a:lnTo>
                  <a:pt x="468" y="12651"/>
                </a:lnTo>
                <a:lnTo>
                  <a:pt x="519" y="12960"/>
                </a:lnTo>
                <a:lnTo>
                  <a:pt x="574" y="13114"/>
                </a:lnTo>
                <a:lnTo>
                  <a:pt x="636" y="13422"/>
                </a:lnTo>
                <a:lnTo>
                  <a:pt x="703" y="13731"/>
                </a:lnTo>
                <a:lnTo>
                  <a:pt x="777" y="13885"/>
                </a:lnTo>
                <a:lnTo>
                  <a:pt x="857" y="14194"/>
                </a:lnTo>
                <a:lnTo>
                  <a:pt x="942" y="14502"/>
                </a:lnTo>
                <a:lnTo>
                  <a:pt x="1033" y="14657"/>
                </a:lnTo>
                <a:lnTo>
                  <a:pt x="1130" y="14965"/>
                </a:lnTo>
                <a:lnTo>
                  <a:pt x="1232" y="15120"/>
                </a:lnTo>
                <a:lnTo>
                  <a:pt x="1340" y="15428"/>
                </a:lnTo>
                <a:lnTo>
                  <a:pt x="1453" y="15582"/>
                </a:lnTo>
                <a:lnTo>
                  <a:pt x="1452" y="15582"/>
                </a:lnTo>
                <a:lnTo>
                  <a:pt x="1572" y="15891"/>
                </a:lnTo>
                <a:lnTo>
                  <a:pt x="1570" y="15891"/>
                </a:lnTo>
                <a:lnTo>
                  <a:pt x="1696" y="16045"/>
                </a:lnTo>
                <a:lnTo>
                  <a:pt x="1694" y="16045"/>
                </a:lnTo>
                <a:lnTo>
                  <a:pt x="1825" y="16354"/>
                </a:lnTo>
                <a:lnTo>
                  <a:pt x="1891" y="16354"/>
                </a:lnTo>
                <a:lnTo>
                  <a:pt x="1959" y="16508"/>
                </a:lnTo>
                <a:lnTo>
                  <a:pt x="1957" y="16508"/>
                </a:lnTo>
                <a:lnTo>
                  <a:pt x="2098" y="16662"/>
                </a:lnTo>
                <a:lnTo>
                  <a:pt x="2096" y="16662"/>
                </a:lnTo>
                <a:lnTo>
                  <a:pt x="2242" y="16971"/>
                </a:lnTo>
                <a:lnTo>
                  <a:pt x="2239" y="16971"/>
                </a:lnTo>
                <a:lnTo>
                  <a:pt x="2390" y="17125"/>
                </a:lnTo>
                <a:lnTo>
                  <a:pt x="2388" y="17125"/>
                </a:lnTo>
                <a:lnTo>
                  <a:pt x="2544" y="17279"/>
                </a:lnTo>
                <a:lnTo>
                  <a:pt x="2541" y="17279"/>
                </a:lnTo>
                <a:lnTo>
                  <a:pt x="2702" y="17588"/>
                </a:lnTo>
                <a:lnTo>
                  <a:pt x="2699" y="17588"/>
                </a:lnTo>
                <a:lnTo>
                  <a:pt x="2864" y="17742"/>
                </a:lnTo>
                <a:lnTo>
                  <a:pt x="2862" y="17742"/>
                </a:lnTo>
                <a:lnTo>
                  <a:pt x="3032" y="17897"/>
                </a:lnTo>
                <a:lnTo>
                  <a:pt x="3029" y="17897"/>
                </a:lnTo>
                <a:lnTo>
                  <a:pt x="3203" y="18051"/>
                </a:lnTo>
                <a:lnTo>
                  <a:pt x="3201" y="18051"/>
                </a:lnTo>
                <a:lnTo>
                  <a:pt x="3379" y="18205"/>
                </a:lnTo>
                <a:lnTo>
                  <a:pt x="3376" y="18205"/>
                </a:lnTo>
                <a:lnTo>
                  <a:pt x="3559" y="18514"/>
                </a:lnTo>
                <a:lnTo>
                  <a:pt x="3557" y="18514"/>
                </a:lnTo>
                <a:lnTo>
                  <a:pt x="3744" y="18668"/>
                </a:lnTo>
                <a:lnTo>
                  <a:pt x="3741" y="18668"/>
                </a:lnTo>
                <a:lnTo>
                  <a:pt x="3932" y="18822"/>
                </a:lnTo>
                <a:lnTo>
                  <a:pt x="3929" y="18822"/>
                </a:lnTo>
                <a:lnTo>
                  <a:pt x="4124" y="18977"/>
                </a:lnTo>
                <a:lnTo>
                  <a:pt x="4122" y="18977"/>
                </a:lnTo>
                <a:lnTo>
                  <a:pt x="4321" y="19131"/>
                </a:lnTo>
                <a:lnTo>
                  <a:pt x="4318" y="19131"/>
                </a:lnTo>
                <a:lnTo>
                  <a:pt x="4521" y="19285"/>
                </a:lnTo>
                <a:lnTo>
                  <a:pt x="4518" y="19285"/>
                </a:lnTo>
                <a:lnTo>
                  <a:pt x="4725" y="19439"/>
                </a:lnTo>
                <a:lnTo>
                  <a:pt x="4722" y="19439"/>
                </a:lnTo>
                <a:lnTo>
                  <a:pt x="4932" y="19594"/>
                </a:lnTo>
                <a:lnTo>
                  <a:pt x="4929" y="19594"/>
                </a:lnTo>
                <a:lnTo>
                  <a:pt x="5143" y="19748"/>
                </a:lnTo>
                <a:lnTo>
                  <a:pt x="5140" y="19748"/>
                </a:lnTo>
                <a:lnTo>
                  <a:pt x="5358" y="19902"/>
                </a:lnTo>
                <a:lnTo>
                  <a:pt x="5573" y="19902"/>
                </a:lnTo>
                <a:lnTo>
                  <a:pt x="5797" y="20057"/>
                </a:lnTo>
                <a:lnTo>
                  <a:pt x="5794" y="20057"/>
                </a:lnTo>
                <a:lnTo>
                  <a:pt x="6022" y="20211"/>
                </a:lnTo>
                <a:lnTo>
                  <a:pt x="6019" y="20211"/>
                </a:lnTo>
                <a:lnTo>
                  <a:pt x="6250" y="20365"/>
                </a:lnTo>
                <a:lnTo>
                  <a:pt x="6477" y="20365"/>
                </a:lnTo>
                <a:lnTo>
                  <a:pt x="6714" y="20519"/>
                </a:lnTo>
                <a:lnTo>
                  <a:pt x="6711" y="20519"/>
                </a:lnTo>
                <a:lnTo>
                  <a:pt x="6951" y="20674"/>
                </a:lnTo>
                <a:lnTo>
                  <a:pt x="6951" y="20674"/>
                </a:lnTo>
                <a:close/>
                <a:moveTo>
                  <a:pt x="20097" y="16354"/>
                </a:moveTo>
                <a:lnTo>
                  <a:pt x="19768" y="16354"/>
                </a:lnTo>
                <a:lnTo>
                  <a:pt x="19899" y="16045"/>
                </a:lnTo>
                <a:lnTo>
                  <a:pt x="19897" y="16045"/>
                </a:lnTo>
                <a:lnTo>
                  <a:pt x="20022" y="15891"/>
                </a:lnTo>
                <a:lnTo>
                  <a:pt x="20021" y="15891"/>
                </a:lnTo>
                <a:lnTo>
                  <a:pt x="20141" y="15582"/>
                </a:lnTo>
                <a:lnTo>
                  <a:pt x="20139" y="15582"/>
                </a:lnTo>
                <a:lnTo>
                  <a:pt x="20254" y="15428"/>
                </a:lnTo>
                <a:lnTo>
                  <a:pt x="20362" y="15120"/>
                </a:lnTo>
                <a:lnTo>
                  <a:pt x="20464" y="14965"/>
                </a:lnTo>
                <a:lnTo>
                  <a:pt x="20561" y="14657"/>
                </a:lnTo>
                <a:lnTo>
                  <a:pt x="20652" y="14502"/>
                </a:lnTo>
                <a:lnTo>
                  <a:pt x="20737" y="14194"/>
                </a:lnTo>
                <a:lnTo>
                  <a:pt x="20817" y="13885"/>
                </a:lnTo>
                <a:lnTo>
                  <a:pt x="20890" y="13731"/>
                </a:lnTo>
                <a:lnTo>
                  <a:pt x="20958" y="13422"/>
                </a:lnTo>
                <a:lnTo>
                  <a:pt x="21020" y="13114"/>
                </a:lnTo>
                <a:lnTo>
                  <a:pt x="21075" y="12960"/>
                </a:lnTo>
                <a:lnTo>
                  <a:pt x="21124" y="12651"/>
                </a:lnTo>
                <a:lnTo>
                  <a:pt x="21425" y="12651"/>
                </a:lnTo>
                <a:lnTo>
                  <a:pt x="21375" y="12960"/>
                </a:lnTo>
                <a:lnTo>
                  <a:pt x="21318" y="13268"/>
                </a:lnTo>
                <a:lnTo>
                  <a:pt x="21254" y="13577"/>
                </a:lnTo>
                <a:lnTo>
                  <a:pt x="21184" y="13731"/>
                </a:lnTo>
                <a:lnTo>
                  <a:pt x="21109" y="14039"/>
                </a:lnTo>
                <a:lnTo>
                  <a:pt x="21027" y="14348"/>
                </a:lnTo>
                <a:lnTo>
                  <a:pt x="20939" y="14502"/>
                </a:lnTo>
                <a:lnTo>
                  <a:pt x="20845" y="14811"/>
                </a:lnTo>
                <a:lnTo>
                  <a:pt x="20745" y="14965"/>
                </a:lnTo>
                <a:lnTo>
                  <a:pt x="20640" y="15274"/>
                </a:lnTo>
                <a:lnTo>
                  <a:pt x="20529" y="15582"/>
                </a:lnTo>
                <a:lnTo>
                  <a:pt x="20413" y="15737"/>
                </a:lnTo>
                <a:lnTo>
                  <a:pt x="20291" y="16045"/>
                </a:lnTo>
                <a:lnTo>
                  <a:pt x="20163" y="16200"/>
                </a:lnTo>
                <a:lnTo>
                  <a:pt x="20097" y="16354"/>
                </a:lnTo>
                <a:lnTo>
                  <a:pt x="20097" y="16354"/>
                </a:lnTo>
                <a:close/>
                <a:moveTo>
                  <a:pt x="1891" y="16354"/>
                </a:moveTo>
                <a:lnTo>
                  <a:pt x="1825" y="16354"/>
                </a:lnTo>
                <a:lnTo>
                  <a:pt x="1823" y="16200"/>
                </a:lnTo>
                <a:lnTo>
                  <a:pt x="1891" y="16354"/>
                </a:lnTo>
                <a:lnTo>
                  <a:pt x="1891" y="16354"/>
                </a:lnTo>
                <a:close/>
                <a:moveTo>
                  <a:pt x="15478" y="20674"/>
                </a:moveTo>
                <a:lnTo>
                  <a:pt x="14642" y="20674"/>
                </a:lnTo>
                <a:lnTo>
                  <a:pt x="14882" y="20519"/>
                </a:lnTo>
                <a:lnTo>
                  <a:pt x="14878" y="20519"/>
                </a:lnTo>
                <a:lnTo>
                  <a:pt x="15116" y="20365"/>
                </a:lnTo>
                <a:lnTo>
                  <a:pt x="15343" y="20365"/>
                </a:lnTo>
                <a:lnTo>
                  <a:pt x="15574" y="20211"/>
                </a:lnTo>
                <a:lnTo>
                  <a:pt x="15571" y="20211"/>
                </a:lnTo>
                <a:lnTo>
                  <a:pt x="15799" y="20057"/>
                </a:lnTo>
                <a:lnTo>
                  <a:pt x="15795" y="20057"/>
                </a:lnTo>
                <a:lnTo>
                  <a:pt x="16020" y="19902"/>
                </a:lnTo>
                <a:lnTo>
                  <a:pt x="16235" y="19902"/>
                </a:lnTo>
                <a:lnTo>
                  <a:pt x="16453" y="19748"/>
                </a:lnTo>
                <a:lnTo>
                  <a:pt x="16450" y="19748"/>
                </a:lnTo>
                <a:lnTo>
                  <a:pt x="16664" y="19594"/>
                </a:lnTo>
                <a:lnTo>
                  <a:pt x="16661" y="19594"/>
                </a:lnTo>
                <a:lnTo>
                  <a:pt x="16871" y="19439"/>
                </a:lnTo>
                <a:lnTo>
                  <a:pt x="16868" y="19439"/>
                </a:lnTo>
                <a:lnTo>
                  <a:pt x="17075" y="19285"/>
                </a:lnTo>
                <a:lnTo>
                  <a:pt x="17072" y="19285"/>
                </a:lnTo>
                <a:lnTo>
                  <a:pt x="17275" y="19131"/>
                </a:lnTo>
                <a:lnTo>
                  <a:pt x="17272" y="19131"/>
                </a:lnTo>
                <a:lnTo>
                  <a:pt x="17471" y="18977"/>
                </a:lnTo>
                <a:lnTo>
                  <a:pt x="17468" y="18977"/>
                </a:lnTo>
                <a:lnTo>
                  <a:pt x="17664" y="18822"/>
                </a:lnTo>
                <a:lnTo>
                  <a:pt x="17661" y="18822"/>
                </a:lnTo>
                <a:lnTo>
                  <a:pt x="17852" y="18668"/>
                </a:lnTo>
                <a:lnTo>
                  <a:pt x="17849" y="18668"/>
                </a:lnTo>
                <a:lnTo>
                  <a:pt x="18036" y="18514"/>
                </a:lnTo>
                <a:lnTo>
                  <a:pt x="18034" y="18514"/>
                </a:lnTo>
                <a:lnTo>
                  <a:pt x="18216" y="18205"/>
                </a:lnTo>
                <a:lnTo>
                  <a:pt x="18214" y="18205"/>
                </a:lnTo>
                <a:lnTo>
                  <a:pt x="18392" y="18051"/>
                </a:lnTo>
                <a:lnTo>
                  <a:pt x="18390" y="18051"/>
                </a:lnTo>
                <a:lnTo>
                  <a:pt x="18564" y="17897"/>
                </a:lnTo>
                <a:lnTo>
                  <a:pt x="18561" y="17897"/>
                </a:lnTo>
                <a:lnTo>
                  <a:pt x="18731" y="17742"/>
                </a:lnTo>
                <a:lnTo>
                  <a:pt x="18728" y="17742"/>
                </a:lnTo>
                <a:lnTo>
                  <a:pt x="18893" y="17588"/>
                </a:lnTo>
                <a:lnTo>
                  <a:pt x="18891" y="17588"/>
                </a:lnTo>
                <a:lnTo>
                  <a:pt x="19051" y="17279"/>
                </a:lnTo>
                <a:lnTo>
                  <a:pt x="19049" y="17279"/>
                </a:lnTo>
                <a:lnTo>
                  <a:pt x="19205" y="17125"/>
                </a:lnTo>
                <a:lnTo>
                  <a:pt x="19203" y="17125"/>
                </a:lnTo>
                <a:lnTo>
                  <a:pt x="19353" y="16971"/>
                </a:lnTo>
                <a:lnTo>
                  <a:pt x="19351" y="16971"/>
                </a:lnTo>
                <a:lnTo>
                  <a:pt x="19497" y="16662"/>
                </a:lnTo>
                <a:lnTo>
                  <a:pt x="19495" y="16662"/>
                </a:lnTo>
                <a:lnTo>
                  <a:pt x="19636" y="16508"/>
                </a:lnTo>
                <a:lnTo>
                  <a:pt x="19634" y="16508"/>
                </a:lnTo>
                <a:lnTo>
                  <a:pt x="19770" y="16200"/>
                </a:lnTo>
                <a:lnTo>
                  <a:pt x="19768" y="16354"/>
                </a:lnTo>
                <a:lnTo>
                  <a:pt x="20097" y="16354"/>
                </a:lnTo>
                <a:lnTo>
                  <a:pt x="20031" y="16508"/>
                </a:lnTo>
                <a:lnTo>
                  <a:pt x="19893" y="16662"/>
                </a:lnTo>
                <a:lnTo>
                  <a:pt x="19750" y="16817"/>
                </a:lnTo>
                <a:lnTo>
                  <a:pt x="19602" y="17125"/>
                </a:lnTo>
                <a:lnTo>
                  <a:pt x="19449" y="17279"/>
                </a:lnTo>
                <a:lnTo>
                  <a:pt x="19291" y="17588"/>
                </a:lnTo>
                <a:lnTo>
                  <a:pt x="19128" y="17742"/>
                </a:lnTo>
                <a:lnTo>
                  <a:pt x="18961" y="17897"/>
                </a:lnTo>
                <a:lnTo>
                  <a:pt x="18789" y="18051"/>
                </a:lnTo>
                <a:lnTo>
                  <a:pt x="18613" y="18360"/>
                </a:lnTo>
                <a:lnTo>
                  <a:pt x="18246" y="18668"/>
                </a:lnTo>
                <a:lnTo>
                  <a:pt x="17863" y="18977"/>
                </a:lnTo>
                <a:lnTo>
                  <a:pt x="17463" y="19285"/>
                </a:lnTo>
                <a:lnTo>
                  <a:pt x="17047" y="19594"/>
                </a:lnTo>
                <a:lnTo>
                  <a:pt x="16616" y="19902"/>
                </a:lnTo>
                <a:lnTo>
                  <a:pt x="16171" y="20211"/>
                </a:lnTo>
                <a:lnTo>
                  <a:pt x="15712" y="20519"/>
                </a:lnTo>
                <a:lnTo>
                  <a:pt x="15478" y="20674"/>
                </a:lnTo>
                <a:lnTo>
                  <a:pt x="15478" y="20674"/>
                </a:lnTo>
                <a:close/>
                <a:moveTo>
                  <a:pt x="7926" y="20982"/>
                </a:moveTo>
                <a:lnTo>
                  <a:pt x="6837" y="20982"/>
                </a:lnTo>
                <a:lnTo>
                  <a:pt x="6353" y="20674"/>
                </a:lnTo>
                <a:lnTo>
                  <a:pt x="7187" y="20674"/>
                </a:lnTo>
                <a:lnTo>
                  <a:pt x="7433" y="20828"/>
                </a:lnTo>
                <a:lnTo>
                  <a:pt x="7675" y="20828"/>
                </a:lnTo>
                <a:lnTo>
                  <a:pt x="7926" y="20982"/>
                </a:lnTo>
                <a:lnTo>
                  <a:pt x="7926" y="20982"/>
                </a:lnTo>
                <a:close/>
                <a:moveTo>
                  <a:pt x="14756" y="20982"/>
                </a:moveTo>
                <a:lnTo>
                  <a:pt x="13667" y="20982"/>
                </a:lnTo>
                <a:lnTo>
                  <a:pt x="13918" y="20828"/>
                </a:lnTo>
                <a:lnTo>
                  <a:pt x="14159" y="20828"/>
                </a:lnTo>
                <a:lnTo>
                  <a:pt x="14405" y="20674"/>
                </a:lnTo>
                <a:lnTo>
                  <a:pt x="15240" y="20674"/>
                </a:lnTo>
                <a:lnTo>
                  <a:pt x="14756" y="20982"/>
                </a:lnTo>
                <a:lnTo>
                  <a:pt x="14756" y="20982"/>
                </a:lnTo>
                <a:close/>
                <a:moveTo>
                  <a:pt x="8429" y="21137"/>
                </a:moveTo>
                <a:lnTo>
                  <a:pt x="7333" y="21137"/>
                </a:lnTo>
                <a:lnTo>
                  <a:pt x="7084" y="20982"/>
                </a:lnTo>
                <a:lnTo>
                  <a:pt x="8172" y="20982"/>
                </a:lnTo>
                <a:lnTo>
                  <a:pt x="8429" y="21137"/>
                </a:lnTo>
                <a:lnTo>
                  <a:pt x="8429" y="21137"/>
                </a:lnTo>
                <a:close/>
                <a:moveTo>
                  <a:pt x="14259" y="21137"/>
                </a:moveTo>
                <a:lnTo>
                  <a:pt x="13164" y="21137"/>
                </a:lnTo>
                <a:lnTo>
                  <a:pt x="13420" y="20982"/>
                </a:lnTo>
                <a:lnTo>
                  <a:pt x="14509" y="20982"/>
                </a:lnTo>
                <a:lnTo>
                  <a:pt x="14259" y="21137"/>
                </a:lnTo>
                <a:lnTo>
                  <a:pt x="14259" y="21137"/>
                </a:lnTo>
                <a:close/>
                <a:moveTo>
                  <a:pt x="9069" y="21291"/>
                </a:moveTo>
                <a:lnTo>
                  <a:pt x="7840" y="21291"/>
                </a:lnTo>
                <a:lnTo>
                  <a:pt x="7586" y="21137"/>
                </a:lnTo>
                <a:lnTo>
                  <a:pt x="8938" y="21137"/>
                </a:lnTo>
                <a:lnTo>
                  <a:pt x="9069" y="21291"/>
                </a:lnTo>
                <a:lnTo>
                  <a:pt x="9069" y="21291"/>
                </a:lnTo>
                <a:close/>
                <a:moveTo>
                  <a:pt x="13752" y="21291"/>
                </a:moveTo>
                <a:lnTo>
                  <a:pt x="12523" y="21291"/>
                </a:lnTo>
                <a:lnTo>
                  <a:pt x="12655" y="21137"/>
                </a:lnTo>
                <a:lnTo>
                  <a:pt x="14007" y="21137"/>
                </a:lnTo>
                <a:lnTo>
                  <a:pt x="13752" y="21291"/>
                </a:lnTo>
                <a:lnTo>
                  <a:pt x="13752" y="21291"/>
                </a:lnTo>
                <a:close/>
                <a:moveTo>
                  <a:pt x="13235" y="21445"/>
                </a:moveTo>
                <a:lnTo>
                  <a:pt x="8358" y="21445"/>
                </a:lnTo>
                <a:lnTo>
                  <a:pt x="8098" y="21291"/>
                </a:lnTo>
                <a:lnTo>
                  <a:pt x="13495" y="21291"/>
                </a:lnTo>
                <a:lnTo>
                  <a:pt x="13235" y="21445"/>
                </a:lnTo>
                <a:lnTo>
                  <a:pt x="13235" y="21445"/>
                </a:lnTo>
                <a:close/>
                <a:moveTo>
                  <a:pt x="12574" y="21600"/>
                </a:moveTo>
                <a:lnTo>
                  <a:pt x="9018" y="21600"/>
                </a:lnTo>
                <a:lnTo>
                  <a:pt x="8885" y="21445"/>
                </a:lnTo>
                <a:lnTo>
                  <a:pt x="12708" y="21445"/>
                </a:lnTo>
                <a:lnTo>
                  <a:pt x="12574" y="21600"/>
                </a:lnTo>
                <a:close/>
              </a:path>
            </a:pathLst>
          </a:custGeom>
          <a:solidFill>
            <a:srgbClr val="D9D9D9"/>
          </a:solid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72" name="矩形"/>
          <p:cNvSpPr/>
          <p:nvPr/>
        </p:nvSpPr>
        <p:spPr>
          <a:xfrm>
            <a:off x="4475213" y="3645940"/>
            <a:ext cx="939800" cy="81279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9D909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安全隐患 安全管理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73" name="矩形"/>
          <p:cNvSpPr/>
          <p:nvPr/>
        </p:nvSpPr>
        <p:spPr>
          <a:xfrm>
            <a:off x="4640579" y="2897123"/>
            <a:ext cx="580644" cy="580642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74" name="矩形"/>
          <p:cNvSpPr/>
          <p:nvPr/>
        </p:nvSpPr>
        <p:spPr>
          <a:xfrm>
            <a:off x="3710940" y="3692652"/>
            <a:ext cx="580642" cy="580644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75" name="矩形"/>
          <p:cNvSpPr/>
          <p:nvPr/>
        </p:nvSpPr>
        <p:spPr>
          <a:xfrm>
            <a:off x="5606796" y="3692652"/>
            <a:ext cx="580644" cy="580644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76" name="矩形"/>
          <p:cNvSpPr/>
          <p:nvPr/>
        </p:nvSpPr>
        <p:spPr>
          <a:xfrm>
            <a:off x="4050791" y="4620767"/>
            <a:ext cx="696466" cy="696468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77" name="矩形"/>
          <p:cNvSpPr/>
          <p:nvPr/>
        </p:nvSpPr>
        <p:spPr>
          <a:xfrm>
            <a:off x="5234940" y="4759452"/>
            <a:ext cx="580642" cy="580643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标题"/>
          <p:cNvSpPr>
            <a:spLocks noGrp="1"/>
          </p:cNvSpPr>
          <p:nvPr>
            <p:ph type="title" idx="4294967295"/>
          </p:nvPr>
        </p:nvSpPr>
        <p:spPr>
          <a:xfrm>
            <a:off x="748665" y="476884"/>
            <a:ext cx="2158365" cy="442595"/>
          </a:xfrm>
          <a:prstGeom prst="rect">
            <a:avLst/>
          </a:prstGeom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/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lang="zh-CN" altLang="en-US" sz="2800">
                <a:ea typeface="微软雅黑" panose="020B0503020204020204" charset="-122"/>
              </a:rPr>
              <a:t>数据指挥中</a:t>
            </a:r>
            <a:r>
              <a:rPr lang="zh-CN" altLang="en-US" sz="2800" spc="-5">
                <a:ea typeface="微软雅黑" panose="020B0503020204020204" charset="-122"/>
              </a:rPr>
              <a:t>心</a:t>
            </a:r>
            <a:endParaRPr lang="zh-CN" altLang="en-US" sz="2800">
              <a:ea typeface="微软雅黑" panose="020B0503020204020204" charset="-122"/>
            </a:endParaRPr>
          </a:p>
        </p:txBody>
      </p:sp>
      <p:sp>
        <p:nvSpPr>
          <p:cNvPr id="2582" name="矩形"/>
          <p:cNvSpPr/>
          <p:nvPr/>
        </p:nvSpPr>
        <p:spPr>
          <a:xfrm>
            <a:off x="1612633" y="1094892"/>
            <a:ext cx="8938260" cy="65214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464310" indent="-1451610" algn="l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对项目端收集到的资料进行多参数、多维度的统计分析，并以看板的形式清晰直观的展现出来，为建设集团监管人员的决策安排提供数据支持，真正体现数据的“智慧化”。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83" name="矩形"/>
          <p:cNvSpPr/>
          <p:nvPr/>
        </p:nvSpPr>
        <p:spPr>
          <a:xfrm>
            <a:off x="2025395" y="5088635"/>
            <a:ext cx="2263140" cy="285750"/>
          </a:xfrm>
          <a:prstGeom prst="rect">
            <a:avLst/>
          </a:pr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vert="horz" wrap="square" lIns="0" tIns="19050" rIns="0" bIns="0" anchor="t" anchorCtr="0">
            <a:spAutoFit/>
          </a:bodyPr>
          <a:lstStyle/>
          <a:p>
            <a:pPr marL="718820" indent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项目概览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84" name="矩形"/>
          <p:cNvSpPr/>
          <p:nvPr/>
        </p:nvSpPr>
        <p:spPr>
          <a:xfrm>
            <a:off x="7985759" y="5088635"/>
            <a:ext cx="2030094" cy="293368"/>
          </a:xfrm>
          <a:prstGeom prst="rect">
            <a:avLst/>
          </a:prstGeom>
          <a:solidFill>
            <a:srgbClr val="6F8EB4"/>
          </a:solidFill>
          <a:ln w="9525" cap="flat" cmpd="sng">
            <a:noFill/>
            <a:prstDash val="solid"/>
            <a:miter/>
          </a:ln>
        </p:spPr>
        <p:txBody>
          <a:bodyPr vert="horz" wrap="square" lIns="0" tIns="26669" rIns="0" bIns="0" anchor="t" anchorCtr="0">
            <a:spAutoFit/>
          </a:bodyPr>
          <a:lstStyle/>
          <a:p>
            <a:pPr marL="602615" indent="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rgbClr val="FFFFFF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视频监控</a:t>
            </a: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85" name="矩形"/>
          <p:cNvSpPr/>
          <p:nvPr/>
        </p:nvSpPr>
        <p:spPr>
          <a:xfrm>
            <a:off x="515912" y="5425135"/>
            <a:ext cx="5292090" cy="65214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127760" indent="-1115060" algn="l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对集团所有接入项目的安全、质量工作，环境监测数据、 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待办事项进度等进行统计分析和展示。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586" name="矩形"/>
          <p:cNvSpPr/>
          <p:nvPr/>
        </p:nvSpPr>
        <p:spPr>
          <a:xfrm>
            <a:off x="6375260" y="5425185"/>
            <a:ext cx="5377815" cy="99885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562610" indent="-549910" algn="l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可查询集团内所有接入项目的实时视频，同时支持单</a:t>
            </a:r>
            <a:r>
              <a:rPr lang="en-US" altLang="zh-CN" sz="1600" b="0" i="0" u="none" strike="noStrike" kern="1200" cap="none" spc="-1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/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多屏自 </a:t>
            </a:r>
            <a:r>
              <a:rPr lang="zh-CN" altLang="en-US" sz="1600" b="0" i="0" u="none" strike="noStrike" kern="1200" cap="none" spc="-5" baseline="0">
                <a:solidFill>
                  <a:schemeClr val="tx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由切换、云台远程操控、历史视频回放等功能。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0" indent="0" algn="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altLang="zh-CN" sz="1000" b="0" i="0" u="none" strike="noStrike" kern="1200" cap="none" spc="-5" baseline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12</a:t>
            </a:r>
            <a:endParaRPr lang="zh-CN" altLang="en-US" sz="10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87" name="矩形"/>
          <p:cNvSpPr/>
          <p:nvPr/>
        </p:nvSpPr>
        <p:spPr>
          <a:xfrm>
            <a:off x="515111" y="1937004"/>
            <a:ext cx="5509260" cy="305561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588" name="矩形"/>
          <p:cNvSpPr/>
          <p:nvPr/>
        </p:nvSpPr>
        <p:spPr>
          <a:xfrm>
            <a:off x="6161532" y="1937004"/>
            <a:ext cx="5591555" cy="305561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15120_1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2"/>
  <p:tag name="KSO_WM_UNIT_DEC_AREA_ID" val="0d0fdd38687b41a19122bc7a70867132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6ae8ef085fb4f1780001f1224f90b6e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04bc49d5930f48f1acc55426a38b289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e109810895a421ba4c86034a4fa15ae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commondata" val="eyJoZGlkIjoiZTQyN2NhNTE5NzU0NTUzN2YxYTlmYWRhNWNmNmQ3ZTk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58811f896b2e4620b5866bbc74ed4f3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6054cd480504a5ab3431e06f5bcda1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04bc49d5930f48f1acc55426a38b289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e109810895a421ba4c86034a4fa15ae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58811f896b2e4620b5866bbc74ed4f3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6054cd480504a5ab3431e06f5bcda1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2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3"/>
  <p:tag name="KSO_WM_UNIT_DEC_AREA_ID" val="01f586acf88c434881c1566180c555bd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47a3d368ba594cc1b01204c5ce43850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28df41e737d8487cb39e4cf99039cf7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05e9f44a1e74878916e50e58a5266b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04bc49d5930f48f1acc55426a38b289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e109810895a421ba4c86034a4fa15ae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58811f896b2e4620b5866bbc74ed4f3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6054cd480504a5ab3431e06f5bcda1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04bc49d5930f48f1acc55426a38b289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e109810895a421ba4c86034a4fa15ae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58811f896b2e4620b5866bbc74ed4f3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6054cd480504a5ab3431e06f5bcda10"/>
</p:tagLst>
</file>

<file path=ppt/tags/tag2.xml><?xml version="1.0" encoding="utf-8"?>
<p:tagLst xmlns:p="http://schemas.openxmlformats.org/presentationml/2006/main">
  <p:tag name="KSO_WM_UNIT_DEFAULT_FONT" val="44;60;4"/>
  <p:tag name="KSO_WM_UNIT_BLOCK" val="0"/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5120_1*a*1"/>
  <p:tag name="KSO_WM_TEMPLATE_CATEGORY" val="custom"/>
  <p:tag name="KSO_WM_TEMPLATE_INDEX" val="20215120"/>
  <p:tag name="KSO_WM_UNIT_LAYERLEVEL" val="1"/>
  <p:tag name="KSO_WM_TAG_VERSION" val="1.0"/>
  <p:tag name="KSO_WM_BEAUTIFY_FLAG" val="#wm#"/>
  <p:tag name="KSO_WM_UNIT_PRESET_TEXT" val="客户答谢会暨产品推介会"/>
  <p:tag name="KSO_WM_CHIP_GROUPID" val="5ebd089d0ac41c4a0a525421"/>
  <p:tag name="KSO_WM_CHIP_XID" val="5ebd089d0ac41c4a0a525422"/>
  <p:tag name="KSO_WM_UNIT_DEC_AREA_ID" val="18b247ec12e2431298bdfb1bde6e7990"/>
  <p:tag name="KSO_WM_CHIP_FILLAREA_FILL_RULE" val="{&quot;fill_align&quot;:&quot;cm&quot;,&quot;fill_mode&quot;:&quot;adaptive&quot;,&quot;sacle_strategy&quot;:&quot;smart&quot;}"/>
  <p:tag name="KSO_WM_ASSEMBLE_CHIP_INDEX" val="88f9f33a0eb9427a81be12f732bdc857"/>
  <p:tag name="KSO_WM_UNIT_TEXT_FILL_FORE_SCHEMECOLOR_INDEX_BRIGHTNESS" val="0.15"/>
  <p:tag name="KSO_WM_UNIT_TEXT_FILL_FORE_SCHEMECOLOR_INDEX" val="13"/>
  <p:tag name="KSO_WM_UNIT_TEXT_FILL_TYPE" val="1"/>
  <p:tag name="KSO_WM_TEMPLATE_ASSEMBLE_XID" val="5fac97bd0ad14824caca90d6"/>
  <p:tag name="KSO_WM_TEMPLATE_ASSEMBLE_GROUPID" val="5fab8b98b46e6ebd990b41e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04bc49d5930f48f1acc55426a38b289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e109810895a421ba4c86034a4fa15ae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58811f896b2e4620b5866bbc74ed4f3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6054cd480504a5ab3431e06f5bcda1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u"/>
  <p:tag name="KSO_WM_UNIT_TYPE" val="i"/>
  <p:tag name="KSO_WM_UNIT_INDEX" val="1"/>
  <p:tag name="KSO_WM_UNIT_ID" val="chip20215120_1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2"/>
  <p:tag name="KSO_WM_UNIT_DEC_AREA_ID" val="0d0fdd38687b41a19122bc7a70867132"/>
  <p:tag name="KSO_WM_UNIT_DECORATE_INFO" val=""/>
  <p:tag name="KSO_WM_UNIT_SM_LIMIT_TYPE" val="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6ae8ef085fb4f1780001f1224f90b6e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15120_1*b*1"/>
  <p:tag name="KSO_WM_TEMPLATE_CATEGORY" val="custom"/>
  <p:tag name="KSO_WM_TEMPLATE_INDEX" val="20215120"/>
  <p:tag name="KSO_WM_UNIT_LAYERLEVEL" val="1"/>
  <p:tag name="KSO_WM_TAG_VERSION" val="1.0"/>
  <p:tag name="KSO_WM_BEAUTIFY_FLAG" val="#wm#"/>
  <p:tag name="KSO_WM_UNIT_PRESET_TEXT" val="单击此处添加副标题内容"/>
  <p:tag name="KSO_WM_UNIT_DEFAULT_FONT" val="18;24;2"/>
  <p:tag name="KSO_WM_UNIT_BLOCK" val="0"/>
  <p:tag name="KSO_WM_UNIT_DEC_AREA_ID" val="17be19d40f0648a394f847cd7a845c89"/>
  <p:tag name="KSO_WM_CHIP_GROUPID" val="5ebe4d230ac41c4a0a525649"/>
  <p:tag name="KSO_WM_CHIP_XID" val="5ebe4d230ac41c4a0a52564a"/>
  <p:tag name="KSO_WM_CHIP_FILLAREA_FILL_RULE" val="{&quot;fill_align&quot;:&quot;cm&quot;,&quot;fill_mode&quot;:&quot;adaptive&quot;,&quot;sacle_strategy&quot;:&quot;smart&quot;}"/>
  <p:tag name="KSO_WM_ASSEMBLE_CHIP_INDEX" val="215944391b0e430685f8d76f55e7c72d"/>
  <p:tag name="KSO_WM_UNIT_TEXT_FILL_FORE_SCHEMECOLOR_INDEX_BRIGHTNESS" val="0.35"/>
  <p:tag name="KSO_WM_UNIT_TEXT_FILL_FORE_SCHEMECOLOR_INDEX" val="13"/>
  <p:tag name="KSO_WM_UNIT_TEXT_FILL_TYPE" val="1"/>
  <p:tag name="KSO_WM_TEMPLATE_ASSEMBLE_XID" val="5fac97bd0ad14824caca90e0"/>
  <p:tag name="KSO_WM_TEMPLATE_ASSEMBLE_GROUPID" val="5fab8b98b46e6ebd990b41e1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5120_1*a*1"/>
  <p:tag name="KSO_WM_TEMPLATE_CATEGORY" val="custom"/>
  <p:tag name="KSO_WM_TEMPLATE_INDEX" val="20215120"/>
  <p:tag name="KSO_WM_UNIT_LAYERLEVEL" val="1"/>
  <p:tag name="KSO_WM_TAG_VERSION" val="1.0"/>
  <p:tag name="KSO_WM_BEAUTIFY_FLAG" val="#wm#"/>
  <p:tag name="KSO_WM_UNIT_PRESET_TEXT" val="谢谢聆听"/>
  <p:tag name="KSO_WM_UNIT_DEFAULT_FONT" val="60;74;4"/>
  <p:tag name="KSO_WM_UNIT_BLOCK" val="0"/>
  <p:tag name="KSO_WM_UNIT_DEC_AREA_ID" val="293e77a29f50431a861e9b7f5d4eb774"/>
  <p:tag name="KSO_WM_CHIP_GROUPID" val="5ebe4d230ac41c4a0a525649"/>
  <p:tag name="KSO_WM_CHIP_XID" val="5ebe4d230ac41c4a0a52564a"/>
  <p:tag name="KSO_WM_CHIP_FILLAREA_FILL_RULE" val="{&quot;fill_align&quot;:&quot;cm&quot;,&quot;fill_mode&quot;:&quot;adaptive&quot;,&quot;sacle_strategy&quot;:&quot;smart&quot;}"/>
  <p:tag name="KSO_WM_ASSEMBLE_CHIP_INDEX" val="215944391b0e430685f8d76f55e7c72d"/>
  <p:tag name="KSO_WM_UNIT_TEXT_FILL_FORE_SCHEMECOLOR_INDEX_BRIGHTNESS" val="0.15"/>
  <p:tag name="KSO_WM_UNIT_TEXT_FILL_FORE_SCHEMECOLOR_INDEX" val="13"/>
  <p:tag name="KSO_WM_UNIT_TEXT_FILL_TYPE" val="1"/>
  <p:tag name="KSO_WM_TEMPLATE_ASSEMBLE_XID" val="5fac97bd0ad14824caca90e0"/>
  <p:tag name="KSO_WM_TEMPLATE_ASSEMBLE_GROUPID" val="5fab8b98b46e6ebd990b41e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04bc49d5930f48f1acc55426a38b289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e109810895a421ba4c86034a4fa15ae"/>
  <p:tag name="KSO_WM_SLIDE_BACKGROUND_TYPE" val="general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58811f896b2e4620b5866bbc74ed4f3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6054cd480504a5ab3431e06f5bcda10"/>
  <p:tag name="KSO_WM_SLIDE_BACKGROUND_TYPE" val="general"/>
</p:tagLst>
</file>

<file path=ppt/tags/tag27.xml><?xml version="1.0" encoding="utf-8"?>
<p:tagLst xmlns:p="http://schemas.openxmlformats.org/presentationml/2006/main">
  <p:tag name="KSO_WM_SLIDE_BACKGROUND_TYPE" val="general"/>
</p:tagLst>
</file>

<file path=ppt/tags/tag28.xml><?xml version="1.0" encoding="utf-8"?>
<p:tagLst xmlns:p="http://schemas.openxmlformats.org/presentationml/2006/main">
  <p:tag name="KSO_WM_SLIDE_BACKGROUND_TYPE" val="general"/>
</p:tagLst>
</file>

<file path=ppt/tags/tag29.xml><?xml version="1.0" encoding="utf-8"?>
<p:tagLst xmlns:p="http://schemas.openxmlformats.org/presentationml/2006/main">
  <p:tag name="KSO_WM_SLIDE_BACKGROUND_TYPE" val="general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04bc49d5930f48f1acc55426a38b289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ce109810895a421ba4c86034a4fa15ae"/>
</p:tagLst>
</file>

<file path=ppt/tags/tag30.xml><?xml version="1.0" encoding="utf-8"?>
<p:tagLst xmlns:p="http://schemas.openxmlformats.org/presentationml/2006/main">
  <p:tag name="KSO_WM_SLIDE_BACKGROUND_TYPE" val="general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120_5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6"/>
  <p:tag name="KSO_WM_UNIT_DEC_AREA_ID" val="430e9ae76fea4a3c8fbf8dafe201b51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552b7cbae86846ebbca30585b662fc29"/>
  <p:tag name="KSO_WM_SLIDE_BACKGROUND_TYPE" val="frame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87d99ba6e43b460f85ba62cf7a94ed99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5dabe03de42447db4ef6f33b9f84eee"/>
  <p:tag name="KSO_WM_SLIDE_BACKGROUND_TYPE" val="fram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23479d042511491c9d0ab69a52f3bbe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4675be56d2134ababdfac8f5e7e08d1b"/>
  <p:tag name="KSO_WM_SLIDE_BACKGROUND_TYPE" val="frame"/>
</p:tagLst>
</file>

<file path=ppt/tags/tag34.xml><?xml version="1.0" encoding="utf-8"?>
<p:tagLst xmlns:p="http://schemas.openxmlformats.org/presentationml/2006/main">
  <p:tag name="KSO_WM_SLIDE_BACKGROUND_TYPE" val="frame"/>
</p:tagLst>
</file>

<file path=ppt/tags/tag35.xml><?xml version="1.0" encoding="utf-8"?>
<p:tagLst xmlns:p="http://schemas.openxmlformats.org/presentationml/2006/main">
  <p:tag name="KSO_WM_SLIDE_BACKGROUND_TYPE" val="frame"/>
</p:tagLst>
</file>

<file path=ppt/tags/tag36.xml><?xml version="1.0" encoding="utf-8"?>
<p:tagLst xmlns:p="http://schemas.openxmlformats.org/presentationml/2006/main">
  <p:tag name="KSO_WM_SLIDE_BACKGROUND_TYPE" val="frame"/>
</p:tagLst>
</file>

<file path=ppt/tags/tag37.xml><?xml version="1.0" encoding="utf-8"?>
<p:tagLst xmlns:p="http://schemas.openxmlformats.org/presentationml/2006/main">
  <p:tag name="KSO_WM_SLIDE_BACKGROUND_TYPE" val="frame"/>
</p:tagLst>
</file>

<file path=ppt/tags/tag38.xml><?xml version="1.0" encoding="utf-8"?>
<p:tagLst xmlns:p="http://schemas.openxmlformats.org/presentationml/2006/main">
  <p:tag name="KSO_WM_SLIDE_BACKGROUND_TYPE" val="frame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120_5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6"/>
  <p:tag name="KSO_WM_UNIT_DEC_AREA_ID" val="936ac59551714c019967da8cedb7fae8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7591268019024222902d78f0610346f3"/>
  <p:tag name="KSO_WM_SLIDE_BACKGROUND_TYPE" val="leftRigh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58811f896b2e4620b5866bbc74ed4f3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06054cd480504a5ab3431e06f5bcda10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820cf1e8a6a34f60a49df895e6c0b0a0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e922fa1b520486eba4696c423d250a2"/>
  <p:tag name="KSO_WM_SLIDE_BACKGROUND_TYPE" val="leftRight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e120962900094c7c8428488083af503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1f778fd8def04f848aa90e1f66abd60b"/>
  <p:tag name="KSO_WM_SLIDE_BACKGROUND_TYPE" val="leftRight"/>
</p:tagLst>
</file>

<file path=ppt/tags/tag42.xml><?xml version="1.0" encoding="utf-8"?>
<p:tagLst xmlns:p="http://schemas.openxmlformats.org/presentationml/2006/main">
  <p:tag name="KSO_WM_SLIDE_BACKGROUND_TYPE" val="leftRight"/>
</p:tagLst>
</file>

<file path=ppt/tags/tag43.xml><?xml version="1.0" encoding="utf-8"?>
<p:tagLst xmlns:p="http://schemas.openxmlformats.org/presentationml/2006/main">
  <p:tag name="KSO_WM_SLIDE_BACKGROUND_TYPE" val="leftRight"/>
</p:tagLst>
</file>

<file path=ppt/tags/tag44.xml><?xml version="1.0" encoding="utf-8"?>
<p:tagLst xmlns:p="http://schemas.openxmlformats.org/presentationml/2006/main">
  <p:tag name="KSO_WM_SLIDE_BACKGROUND_TYPE" val="leftRight"/>
</p:tagLst>
</file>

<file path=ppt/tags/tag45.xml><?xml version="1.0" encoding="utf-8"?>
<p:tagLst xmlns:p="http://schemas.openxmlformats.org/presentationml/2006/main">
  <p:tag name="KSO_WM_SLIDE_BACKGROUND_TYPE" val="leftRight"/>
</p:tagLst>
</file>

<file path=ppt/tags/tag46.xml><?xml version="1.0" encoding="utf-8"?>
<p:tagLst xmlns:p="http://schemas.openxmlformats.org/presentationml/2006/main">
  <p:tag name="KSO_WM_SLIDE_BACKGROUND_TYPE" val="leftRight"/>
</p:tagLst>
</file>

<file path=ppt/tags/tag47.xml><?xml version="1.0" encoding="utf-8"?>
<p:tagLst xmlns:p="http://schemas.openxmlformats.org/presentationml/2006/main">
  <p:tag name="KSO_WM_SLIDE_BACKGROUND_TYPE" val="leftRight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120_5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6"/>
  <p:tag name="KSO_WM_UNIT_DEC_AREA_ID" val="842b7adc8ff24edead75f1e1e9e1223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601cd5be87574c5596fa9a716e0cbf47"/>
  <p:tag name="KSO_WM_SLIDE_BACKGROUND_TYPE" val="topBottom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3df0fa2ef52a46da980aa4560dad5f4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fa9fc62a99764ed9a5ddeec9dc5d8ed3"/>
  <p:tag name="KSO_WM_SLIDE_BACKGROUND_TYPE" val="topBottom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2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3"/>
  <p:tag name="KSO_WM_UNIT_DEC_AREA_ID" val="d196c072f6a74391adbeeaa775f5e4a2"/>
  <p:tag name="KSO_WM_UNIT_DECORATE_INFO" val=""/>
  <p:tag name="KSO_WM_UNIT_SM_LIMIT_TYPE" val=""/>
  <p:tag name="KSO_WM_CHIP_FILLAREA_FILL_RULE" val="{&quot;fill_align&quot;:&quot;lm&quot;,&quot;fill_effect&quot;:[],&quot;fill_mode&quot;:&quot;adaptive&quot;,&quot;sacle_strategy&quot;:&quot;stretch&quot;}"/>
  <p:tag name="KSO_WM_ASSEMBLE_CHIP_INDEX" val="ff9abc85cad14795a35a0c968078deb5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de4d3c5869d745838b76e6bdb69d25dc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50b6b33a7144886b564c36d5ba02190"/>
  <p:tag name="KSO_WM_SLIDE_BACKGROUND_TYPE" val="topBottom"/>
</p:tagLst>
</file>

<file path=ppt/tags/tag51.xml><?xml version="1.0" encoding="utf-8"?>
<p:tagLst xmlns:p="http://schemas.openxmlformats.org/presentationml/2006/main">
  <p:tag name="KSO_WM_SLIDE_BACKGROUND_TYPE" val="topBottom"/>
</p:tagLst>
</file>

<file path=ppt/tags/tag52.xml><?xml version="1.0" encoding="utf-8"?>
<p:tagLst xmlns:p="http://schemas.openxmlformats.org/presentationml/2006/main">
  <p:tag name="KSO_WM_SLIDE_BACKGROUND_TYPE" val="topBottom"/>
</p:tagLst>
</file>

<file path=ppt/tags/tag53.xml><?xml version="1.0" encoding="utf-8"?>
<p:tagLst xmlns:p="http://schemas.openxmlformats.org/presentationml/2006/main">
  <p:tag name="KSO_WM_SLIDE_BACKGROUND_TYPE" val="topBottom"/>
</p:tagLst>
</file>

<file path=ppt/tags/tag54.xml><?xml version="1.0" encoding="utf-8"?>
<p:tagLst xmlns:p="http://schemas.openxmlformats.org/presentationml/2006/main">
  <p:tag name="KSO_WM_SLIDE_BACKGROUND_TYPE" val="topBottom"/>
</p:tagLst>
</file>

<file path=ppt/tags/tag55.xml><?xml version="1.0" encoding="utf-8"?>
<p:tagLst xmlns:p="http://schemas.openxmlformats.org/presentationml/2006/main">
  <p:tag name="KSO_WM_SLIDE_BACKGROUND_TYPE" val="topBottom"/>
</p:tagLst>
</file>

<file path=ppt/tags/tag56.xml><?xml version="1.0" encoding="utf-8"?>
<p:tagLst xmlns:p="http://schemas.openxmlformats.org/presentationml/2006/main">
  <p:tag name="KSO_WM_SLIDE_BACKGROUND_TYPE" val="topBottom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120_5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6"/>
  <p:tag name="KSO_WM_UNIT_DEC_AREA_ID" val="0a25b9279d5343dfbde8fcc0babee992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a1490f39f634d72bc5ebb3c20da6947"/>
  <p:tag name="KSO_WM_SLIDE_BACKGROUND_TYPE" val="bottomTop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963e8e81d5df452082887da9c7d4a20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0354e2ab6a543d8aedf5090bf43ad9f"/>
  <p:tag name="KSO_WM_SLIDE_BACKGROUND_TYPE" val="bottomTop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5c8fe4c00f50441d8fcc2bcc8c444676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1f6d2558e334d35918a9b877b5255ec"/>
  <p:tag name="KSO_WM_SLIDE_BACKGROUND_TYPE" val="bottomTop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c6975a33da8241319836e372e5b6a10e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aa2f1f036607483cb41258ef2c48c72f"/>
</p:tagLst>
</file>

<file path=ppt/tags/tag60.xml><?xml version="1.0" encoding="utf-8"?>
<p:tagLst xmlns:p="http://schemas.openxmlformats.org/presentationml/2006/main">
  <p:tag name="KSO_WM_SLIDE_BACKGROUND_TYPE" val="bottomTop"/>
</p:tagLst>
</file>

<file path=ppt/tags/tag61.xml><?xml version="1.0" encoding="utf-8"?>
<p:tagLst xmlns:p="http://schemas.openxmlformats.org/presentationml/2006/main">
  <p:tag name="KSO_WM_SLIDE_BACKGROUND_TYPE" val="bottomTop"/>
</p:tagLst>
</file>

<file path=ppt/tags/tag62.xml><?xml version="1.0" encoding="utf-8"?>
<p:tagLst xmlns:p="http://schemas.openxmlformats.org/presentationml/2006/main">
  <p:tag name="KSO_WM_SLIDE_BACKGROUND_TYPE" val="bottomTop"/>
</p:tagLst>
</file>

<file path=ppt/tags/tag63.xml><?xml version="1.0" encoding="utf-8"?>
<p:tagLst xmlns:p="http://schemas.openxmlformats.org/presentationml/2006/main">
  <p:tag name="KSO_WM_SLIDE_BACKGROUND_TYPE" val="bottomTop"/>
</p:tagLst>
</file>

<file path=ppt/tags/tag64.xml><?xml version="1.0" encoding="utf-8"?>
<p:tagLst xmlns:p="http://schemas.openxmlformats.org/presentationml/2006/main">
  <p:tag name="KSO_WM_SLIDE_BACKGROUND_TYPE" val="bottomTop"/>
</p:tagLst>
</file>

<file path=ppt/tags/tag65.xml><?xml version="1.0" encoding="utf-8"?>
<p:tagLst xmlns:p="http://schemas.openxmlformats.org/presentationml/2006/main">
  <p:tag name="KSO_WM_SLIDE_BACKGROUND_TYPE" val="bottomTop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120_5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6"/>
  <p:tag name="KSO_WM_UNIT_DEC_AREA_ID" val="4f7c05a8c1634474ae306ec887b2488b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39197e48508a48c2b90a19a358f5a4d5"/>
  <p:tag name="KSO_WM_SLIDE_BACKGROUND_TYPE" val="navigation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3dbdf1fa1ad144719097aa3261ea1d9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994655c35c2346949e3551fdc487c26d"/>
  <p:tag name="KSO_WM_SLIDE_BACKGROUND_TYPE" val="navigation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77abf20bc4d54963be091f361f632031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c431ae3ef51415f8863d81d155c69db"/>
  <p:tag name="KSO_WM_SLIDE_BACKGROUND_TYPE" val="navigation"/>
</p:tagLst>
</file>

<file path=ppt/tags/tag69.xml><?xml version="1.0" encoding="utf-8"?>
<p:tagLst xmlns:p="http://schemas.openxmlformats.org/presentationml/2006/main">
  <p:tag name="KSO_WM_SLIDE_BACKGROUND_TYPE" val="navigation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826215049918446f834c82a76ea4afc3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73a34e65da14008aad3141d79ca8f67"/>
</p:tagLst>
</file>

<file path=ppt/tags/tag70.xml><?xml version="1.0" encoding="utf-8"?>
<p:tagLst xmlns:p="http://schemas.openxmlformats.org/presentationml/2006/main">
  <p:tag name="KSO_WM_SLIDE_BACKGROUND_TYPE" val="navigation"/>
</p:tagLst>
</file>

<file path=ppt/tags/tag71.xml><?xml version="1.0" encoding="utf-8"?>
<p:tagLst xmlns:p="http://schemas.openxmlformats.org/presentationml/2006/main">
  <p:tag name="KSO_WM_SLIDE_BACKGROUND_TYPE" val="navigation"/>
</p:tagLst>
</file>

<file path=ppt/tags/tag72.xml><?xml version="1.0" encoding="utf-8"?>
<p:tagLst xmlns:p="http://schemas.openxmlformats.org/presentationml/2006/main">
  <p:tag name="KSO_WM_SLIDE_BACKGROUND_TYPE" val="navigation"/>
</p:tagLst>
</file>

<file path=ppt/tags/tag73.xml><?xml version="1.0" encoding="utf-8"?>
<p:tagLst xmlns:p="http://schemas.openxmlformats.org/presentationml/2006/main">
  <p:tag name="KSO_WM_SLIDE_BACKGROUND_TYPE" val="navigation"/>
</p:tagLst>
</file>

<file path=ppt/tags/tag74.xml><?xml version="1.0" encoding="utf-8"?>
<p:tagLst xmlns:p="http://schemas.openxmlformats.org/presentationml/2006/main">
  <p:tag name="KSO_WM_SLIDE_BACKGROUND_TYPE" val="navigation"/>
</p:tagLst>
</file>

<file path=ppt/tags/tag75.xml><?xml version="1.0" encoding="utf-8"?>
<p:tagLst xmlns:p="http://schemas.openxmlformats.org/presentationml/2006/main">
  <p:tag name="KSO_WM_SLIDE_BACKGROUND_TYPE" val="navigation"/>
</p:tagLst>
</file>

<file path=ppt/tags/tag76.xml><?xml version="1.0" encoding="utf-8"?>
<p:tagLst xmlns:p="http://schemas.openxmlformats.org/presentationml/2006/main">
  <p:tag name="KSO_WM_SLIDE_BACKGROUND_TYPE" val="navigation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chip20215120_5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6"/>
  <p:tag name="KSO_WM_UNIT_DEC_AREA_ID" val="1511c82d466247edb6c5b1cb3b9c18d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29d36950d786403a9abd9766281e7506"/>
  <p:tag name="KSO_WM_SLIDE_BACKGROUND_TYPE" val="belt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3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4"/>
  <p:tag name="KSO_WM_UNIT_DEC_AREA_ID" val="86ce8b359ba0402094cd8401ae13cea5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8418e905ae784ba899ed12e0972232ac"/>
  <p:tag name="KSO_WM_SLIDE_BACKGROUND_TYPE" val="belt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t"/>
  <p:tag name="KSO_WM_UNIT_TYPE" val="i"/>
  <p:tag name="KSO_WM_UNIT_INDEX" val="1"/>
  <p:tag name="KSO_WM_UNIT_ID" val="chip20215120_4*i*1"/>
  <p:tag name="KSO_WM_TEMPLATE_CATEGORY" val="chip"/>
  <p:tag name="KSO_WM_TEMPLATE_INDEX" val="20215120"/>
  <p:tag name="KSO_WM_UNIT_LAYERLEVEL" val="1"/>
  <p:tag name="KSO_WM_TAG_VERSION" val="1.0"/>
  <p:tag name="KSO_WM_BEAUTIFY_FLAG" val="#wm#"/>
  <p:tag name="KSO_WM_CHIP_GROUPID" val="5fab8b98b46e6ebd990b41e1"/>
  <p:tag name="KSO_WM_CHIP_XID" val="5fab8b98b46e6ebd990b41e5"/>
  <p:tag name="KSO_WM_UNIT_DEC_AREA_ID" val="43fa925aa5bd4a94874e437c775fe934"/>
  <p:tag name="KSO_WM_UNIT_DECORATE_INFO" val=""/>
  <p:tag name="KSO_WM_UNIT_SM_LIMIT_TYPE" val=""/>
  <p:tag name="KSO_WM_CHIP_FILLAREA_FILL_RULE" val="{&quot;fill_align&quot;:&quot;cm&quot;,&quot;fill_effect&quot;:[],&quot;fill_mode&quot;:&quot;full&quot;,&quot;sacle_strategy&quot;:&quot;stretch&quot;}"/>
  <p:tag name="KSO_WM_ASSEMBLE_CHIP_INDEX" val="bd5fc603e66140f9a206c4485cd9f3a3"/>
  <p:tag name="KSO_WM_SLIDE_BACKGROUND_TYPE" val="belt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15120_1*b*1"/>
  <p:tag name="KSO_WM_TEMPLATE_CATEGORY" val="custom"/>
  <p:tag name="KSO_WM_TEMPLATE_INDEX" val="20215120"/>
  <p:tag name="KSO_WM_UNIT_LAYERLEVEL" val="1"/>
  <p:tag name="KSO_WM_TAG_VERSION" val="1.0"/>
  <p:tag name="KSO_WM_BEAUTIFY_FLAG" val="#wm#"/>
  <p:tag name="KSO_WM_UNIT_PRESET_TEXT" val="单击此处添加副标题内容"/>
  <p:tag name="KSO_WM_UNIT_DEFAULT_FONT" val="14;18;2"/>
  <p:tag name="KSO_WM_UNIT_BLOCK" val="0"/>
  <p:tag name="KSO_WM_UNIT_DEC_AREA_ID" val="0f87bf4e2274400e89ec8e1f908569bd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6e6ba3d2519649949932ac86197e5e92"/>
  <p:tag name="KSO_WM_UNIT_TEXT_FILL_FORE_SCHEMECOLOR_INDEX_BRIGHTNESS" val="0.35"/>
  <p:tag name="KSO_WM_UNIT_TEXT_FILL_FORE_SCHEMECOLOR_INDEX" val="13"/>
  <p:tag name="KSO_WM_UNIT_TEXT_FILL_TYPE" val="1"/>
  <p:tag name="KSO_WM_TEMPLATE_ASSEMBLE_XID" val="5fac97bd0ad14824caca90c2"/>
  <p:tag name="KSO_WM_TEMPLATE_ASSEMBLE_GROUPID" val="5fab8b98b46e6ebd990b41e1"/>
</p:tagLst>
</file>

<file path=ppt/tags/tag80.xml><?xml version="1.0" encoding="utf-8"?>
<p:tagLst xmlns:p="http://schemas.openxmlformats.org/presentationml/2006/main">
  <p:tag name="KSO_WM_SLIDE_BACKGROUND_TYPE" val="belt"/>
</p:tagLst>
</file>

<file path=ppt/tags/tag81.xml><?xml version="1.0" encoding="utf-8"?>
<p:tagLst xmlns:p="http://schemas.openxmlformats.org/presentationml/2006/main">
  <p:tag name="KSO_WM_SLIDE_BACKGROUND_TYPE" val="belt"/>
</p:tagLst>
</file>

<file path=ppt/tags/tag82.xml><?xml version="1.0" encoding="utf-8"?>
<p:tagLst xmlns:p="http://schemas.openxmlformats.org/presentationml/2006/main">
  <p:tag name="KSO_WM_SLIDE_BACKGROUND_TYPE" val="belt"/>
</p:tagLst>
</file>

<file path=ppt/tags/tag83.xml><?xml version="1.0" encoding="utf-8"?>
<p:tagLst xmlns:p="http://schemas.openxmlformats.org/presentationml/2006/main">
  <p:tag name="KSO_WM_SLIDE_BACKGROUND_TYPE" val="belt"/>
</p:tagLst>
</file>

<file path=ppt/tags/tag84.xml><?xml version="1.0" encoding="utf-8"?>
<p:tagLst xmlns:p="http://schemas.openxmlformats.org/presentationml/2006/main">
  <p:tag name="KSO_WM_SLIDE_BACKGROUND_TYPE" val="belt"/>
</p:tagLst>
</file>

<file path=ppt/tags/tag85.xml><?xml version="1.0" encoding="utf-8"?>
<p:tagLst xmlns:p="http://schemas.openxmlformats.org/presentationml/2006/main">
  <p:tag name="KSO_WM_TEMPLATE_CATEGORY" val="custom"/>
  <p:tag name="KSO_WM_TEMPLATE_INDEX" val="20215120"/>
</p:tagLst>
</file>

<file path=ppt/tags/tag86.xml><?xml version="1.0" encoding="utf-8"?>
<p:tagLst xmlns:p="http://schemas.openxmlformats.org/presentationml/2006/main">
  <p:tag name="KSO_WM_TEMPLATE_CATEGORY" val="custom"/>
  <p:tag name="KSO_WM_TEMPLATE_INDEX" val="20215120"/>
</p:tagLst>
</file>

<file path=ppt/tags/tag8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15120"/>
</p:tagLst>
</file>

<file path=ppt/tags/tag88.xml><?xml version="1.0" encoding="utf-8"?>
<p:tagLst xmlns:p="http://schemas.openxmlformats.org/presentationml/2006/main">
  <p:tag name="KSO_WM_UNIT_DEFAULT_FONT" val="44;60;4"/>
  <p:tag name="KSO_WM_UNIT_BLOCK" val="0"/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5120_1*a*1"/>
  <p:tag name="KSO_WM_TEMPLATE_CATEGORY" val="custom"/>
  <p:tag name="KSO_WM_TEMPLATE_INDEX" val="20215120"/>
  <p:tag name="KSO_WM_UNIT_LAYERLEVEL" val="1"/>
  <p:tag name="KSO_WM_TAG_VERSION" val="1.0"/>
  <p:tag name="KSO_WM_BEAUTIFY_FLAG" val="#wm#"/>
  <p:tag name="KSO_WM_UNIT_PRESET_TEXT" val="客户答谢会暨产品推介会"/>
  <p:tag name="KSO_WM_CHIP_GROUPID" val="5ebd089d0ac41c4a0a525421"/>
  <p:tag name="KSO_WM_CHIP_XID" val="5ebd089d0ac41c4a0a525422"/>
  <p:tag name="KSO_WM_UNIT_DEC_AREA_ID" val="18b247ec12e2431298bdfb1bde6e7990"/>
  <p:tag name="KSO_WM_CHIP_FILLAREA_FILL_RULE" val="{&quot;fill_align&quot;:&quot;cm&quot;,&quot;fill_mode&quot;:&quot;adaptive&quot;,&quot;sacle_strategy&quot;:&quot;smart&quot;}"/>
  <p:tag name="KSO_WM_ASSEMBLE_CHIP_INDEX" val="88f9f33a0eb9427a81be12f732bdc857"/>
  <p:tag name="KSO_WM_UNIT_TEXT_FILL_FORE_SCHEMECOLOR_INDEX_BRIGHTNESS" val="0.15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UNIT_DEFAULT_FONT" val="18;24;2"/>
  <p:tag name="KSO_WM_UNIT_BLOCK" val="0"/>
  <p:tag name="KSO_WM_UNIT_ISCONTENTSTITLE" val="0"/>
  <p:tag name="KSO_WM_UNIT_ISNUMDGMTITLE" val="0"/>
  <p:tag name="KSO_WM_UNIT_SUBTYPE" val="b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15120_1*f*1"/>
  <p:tag name="KSO_WM_TEMPLATE_CATEGORY" val="custom"/>
  <p:tag name="KSO_WM_TEMPLATE_INDEX" val="20215120"/>
  <p:tag name="KSO_WM_UNIT_LAYERLEVEL" val="1"/>
  <p:tag name="KSO_WM_TAG_VERSION" val="1.0"/>
  <p:tag name="KSO_WM_BEAUTIFY_FLAG" val="#wm#"/>
  <p:tag name="KSO_WM_UNIT_PRESET_TEXT" val="汇报人姓名"/>
  <p:tag name="KSO_WM_CHIP_GROUPID" val="5ebd089d0ac41c4a0a525421"/>
  <p:tag name="KSO_WM_CHIP_XID" val="5ebd089d0ac41c4a0a525422"/>
  <p:tag name="KSO_WM_UNIT_DEC_AREA_ID" val="473504a4746344878710ab9b4b829a1d"/>
  <p:tag name="KSO_WM_UNIT_DECORATE_INFO" val=""/>
  <p:tag name="KSO_WM_UNIT_SM_LIMIT_TYPE" val=""/>
  <p:tag name="KSO_WM_CHIP_FILLAREA_FILL_RULE" val="{&quot;fill_align&quot;:&quot;cm&quot;,&quot;fill_mode&quot;:&quot;adaptive&quot;,&quot;sacle_strategy&quot;:&quot;smart&quot;}"/>
  <p:tag name="KSO_WM_ASSEMBLE_CHIP_INDEX" val="88f9f33a0eb9427a81be12f732bdc857"/>
  <p:tag name="KSO_WM_UNIT_TEXT_FILL_FORE_SCHEMECOLOR_INDEX_BRIGHTNESS" val="0.35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15120_1*a*1"/>
  <p:tag name="KSO_WM_TEMPLATE_CATEGORY" val="custom"/>
  <p:tag name="KSO_WM_TEMPLATE_INDEX" val="20215120"/>
  <p:tag name="KSO_WM_UNIT_LAYERLEVEL" val="1"/>
  <p:tag name="KSO_WM_TAG_VERSION" val="1.0"/>
  <p:tag name="KSO_WM_BEAUTIFY_FLAG" val="#wm#"/>
  <p:tag name="KSO_WM_UNIT_PRESET_TEXT" val="单击添加大标题"/>
  <p:tag name="KSO_WM_UNIT_DEFAULT_FONT" val="40;56;4"/>
  <p:tag name="KSO_WM_UNIT_BLOCK" val="0"/>
  <p:tag name="KSO_WM_UNIT_DEC_AREA_ID" val="608d223e86d64dbca2d83957dd84160d"/>
  <p:tag name="KSO_WM_CHIP_GROUPID" val="5ebe40d00ac41c4a0a525616"/>
  <p:tag name="KSO_WM_CHIP_XID" val="5ebe40d00ac41c4a0a525617"/>
  <p:tag name="KSO_WM_CHIP_FILLAREA_FILL_RULE" val="{&quot;fill_align&quot;:&quot;cm&quot;,&quot;fill_mode&quot;:&quot;adaptive&quot;,&quot;sacle_strategy&quot;:&quot;smart&quot;}"/>
  <p:tag name="KSO_WM_ASSEMBLE_CHIP_INDEX" val="6e6ba3d2519649949932ac86197e5e92"/>
  <p:tag name="KSO_WM_UNIT_TEXT_FILL_FORE_SCHEMECOLOR_INDEX_BRIGHTNESS" val="0.15"/>
  <p:tag name="KSO_WM_UNIT_TEXT_FILL_FORE_SCHEMECOLOR_INDEX" val="13"/>
  <p:tag name="KSO_WM_UNIT_TEXT_FILL_TYPE" val="1"/>
  <p:tag name="KSO_WM_TEMPLATE_ASSEMBLE_XID" val="5fac97bd0ad14824caca90c2"/>
  <p:tag name="KSO_WM_TEMPLATE_ASSEMBLE_GROUPID" val="5fab8b98b46e6ebd990b41e1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CHIP_INFOS" val="{&quot;layout_type&quot;:&quot;forright&quot;,&quot;slide_type&quot;:[&quot;title&quot;],&quot;aspect_ratio&quot;:&quot;16:9&quot;}"/>
  <p:tag name="KSO_WM_CHIP_XID" val="5ebe041a0ac41c4a0a52557a"/>
  <p:tag name="KSO_WM_CHIP_FILLPROP" val="[[{&quot;fill_id&quot;:&quot;014cd647425143238c2ec88d4832793b&quot;,&quot;fill_align&quot;:&quot;cm&quot;,&quot;text_align&quot;:&quot;lm&quot;,&quot;text_direction&quot;:&quot;horizontal&quot;,&quot;chip_types&quot;:[&quot;text&quot;,&quot;header&quot;]}]]"/>
  <p:tag name="KSO_WM_SLIDE_ID" val="custom20215120_1"/>
  <p:tag name="KSO_WM_TEMPLATE_SUBCATEGORY" val="21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SLIDE_SIZE" val="380*460"/>
  <p:tag name="KSO_WM_SLIDE_POSITION" val="520*39"/>
  <p:tag name="KSO_WM_TAG_VERSION" val="1.0"/>
  <p:tag name="KSO_WM_BEAUTIFY_FLAG" val="#wm#"/>
  <p:tag name="KSO_WM_TEMPLATE_CATEGORY" val="custom"/>
  <p:tag name="KSO_WM_TEMPLATE_INDEX" val="20215120"/>
  <p:tag name="KSO_WM_SLIDE_LAYOUT" val="a_f"/>
  <p:tag name="KSO_WM_SLIDE_LAYOUT_CNT" val="1_1"/>
  <p:tag name="KSO_WM_CHIP_GROUPID" val="5ebf6661ddc3daf3fef3f760"/>
  <p:tag name="KSO_WM_SLIDE_LAYOUT_INFO" val="{&quot;id&quot;:&quot;2020-11-12T10:02:59&quot;,&quot;maxSize&quot;:{&quot;size1&quot;:59.402990928241628},&quot;minSize&quot;:{&quot;size1&quot;:47.80299092824162},&quot;normalSize&quot;:{&quot;size1&quot;:59.402990928241621},&quot;subLayout&quot;:[{&quot;id&quot;:&quot;2020-11-12T10:02:59&quot;,&quot;margin&quot;:{&quot;bottom&quot;:0.13102264702320099,&quot;left&quot;:17.497917175292969,&quot;right&quot;:2.9630887508392334,&quot;top&quot;:5.7316446304321289},&quot;type&quot;:0},{&quot;id&quot;:&quot;2020-11-12T10:02:59&quot;,&quot;margin&quot;:{&quot;bottom&quot;:5.7316665649414062,&quot;left&quot;:17.497917175292969,&quot;right&quot;:2.9630887508392334,&quot;top&quot;:0.1801326721906662},&quot;type&quot;:0}],&quot;type&quot;:0}"/>
  <p:tag name="KSO_WM_SLIDE_BK_DARK_LIGHT" val="2"/>
  <p:tag name="KSO_WM_SLIDE_BACKGROUND_TYPE" val="general"/>
  <p:tag name="KSO_WM_SLIDE_SUPPORT_FEATURE_TYPE" val="0"/>
  <p:tag name="KSO_WM_TEMPLATE_MASTER_THUMB_INDEX" val="13"/>
  <p:tag name="KSO_WM_TEMPLATE_ASSEMBLE_XID" val="5fac97bd0ad14824caca90d6"/>
  <p:tag name="KSO_WM_TEMPLATE_ASSEMBLE_GROUPID" val="5fab8b98b46e6ebd990b41e1"/>
  <p:tag name="KSO_WM_TEMPLATE_THUMBS_INDEX" val="1、2、3、4、7、46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UNIT_TABLE_BEAUTIFY" val="smartTable{ae6c2cc7-60d4-4753-9cf6-5a74d4e19bfa}"/>
</p:tagLst>
</file>

<file path=ppt/tags/tag95.xml><?xml version="1.0" encoding="utf-8"?>
<p:tagLst xmlns:p="http://schemas.openxmlformats.org/presentationml/2006/main">
  <p:tag name="KSO_WM_UNIT_TABLE_BEAUTIFY" val="smartTable{25153faa-7a49-4e7e-860d-f2be55131793}"/>
</p:tagLst>
</file>

<file path=ppt/tags/tag96.xml><?xml version="1.0" encoding="utf-8"?>
<p:tagLst xmlns:p="http://schemas.openxmlformats.org/presentationml/2006/main">
  <p:tag name="KSO_WM_UNIT_TABLE_BEAUTIFY" val="smartTable{b4ea729e-cd96-44c6-8ad8-f1473bfcc55d}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自定义设计方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设计方案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自定义设计方案">
      <a:fillStyleLst>
        <a:solidFill>
          <a:schemeClr val="phClr"/>
        </a:solidFill>
        <a:gradFill/>
        <a:gradFill/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EDF0F2"/>
      </a:dk2>
      <a:lt2>
        <a:srgbClr val="FFFEFE"/>
      </a:lt2>
      <a:accent1>
        <a:srgbClr val="61B3DE"/>
      </a:accent1>
      <a:accent2>
        <a:srgbClr val="51B1A5"/>
      </a:accent2>
      <a:accent3>
        <a:srgbClr val="6AA36A"/>
      </a:accent3>
      <a:accent4>
        <a:srgbClr val="9E8C4B"/>
      </a:accent4>
      <a:accent5>
        <a:srgbClr val="D2714E"/>
      </a:accent5>
      <a:accent6>
        <a:srgbClr val="DD6073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0</TotalTime>
  <Words>5863</Words>
  <Application>WPS 演示</Application>
  <PresentationFormat/>
  <Paragraphs>794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Arial</vt:lpstr>
      <vt:lpstr>宋体</vt:lpstr>
      <vt:lpstr>Wingdings</vt:lpstr>
      <vt:lpstr>Times New Roman</vt:lpstr>
      <vt:lpstr>等线</vt:lpstr>
      <vt:lpstr>Calibri</vt:lpstr>
      <vt:lpstr>微软雅黑</vt:lpstr>
      <vt:lpstr>汉仪旗黑-85S</vt:lpstr>
      <vt:lpstr>黑体</vt:lpstr>
      <vt:lpstr>Arial Unicode MS</vt:lpstr>
      <vt:lpstr>自定义设计方案</vt:lpstr>
      <vt:lpstr>1_Office 主题​​</vt:lpstr>
      <vt:lpstr>安全智慧工地管理平台 解决方案</vt:lpstr>
      <vt:lpstr>建设背景</vt:lpstr>
      <vt:lpstr>建设意义</vt:lpstr>
      <vt:lpstr>建设价值</vt:lpstr>
      <vt:lpstr>建设目标</vt:lpstr>
      <vt:lpstr>需求分析</vt:lpstr>
      <vt:lpstr>技术分析</vt:lpstr>
      <vt:lpstr>用户分析</vt:lpstr>
      <vt:lpstr>数据指挥中心</vt:lpstr>
      <vt:lpstr>数据指挥中心</vt:lpstr>
      <vt:lpstr>人的不安全行为：视频监控</vt:lpstr>
      <vt:lpstr>人的不安全行为：管理人员考勤</vt:lpstr>
      <vt:lpstr>人的不安全行为：劳务人员管理</vt:lpstr>
      <vt:lpstr>人的不安全行为：智能安全帽</vt:lpstr>
      <vt:lpstr>物的不安全状态：塔吊监测</vt:lpstr>
      <vt:lpstr>物的不安全状态：升降机监测</vt:lpstr>
      <vt:lpstr>物的不安全状态：车辆管理</vt:lpstr>
      <vt:lpstr>环境的不安全因素：环境监测/喷淋联动</vt:lpstr>
      <vt:lpstr>安全智慧执法监督：移动巡检</vt:lpstr>
      <vt:lpstr>安全智慧监督：危险源管理</vt:lpstr>
      <vt:lpstr>安全智慧执法监督：协同办公</vt:lpstr>
      <vt:lpstr>安全智慧执法监督：智慧安全预警</vt:lpstr>
      <vt:lpstr>安全智慧执法监督：智慧安全预警</vt:lpstr>
      <vt:lpstr>安全智慧执法监督：智慧安全预警</vt:lpstr>
      <vt:lpstr>安全智慧执法监督：智慧安全预警</vt:lpstr>
      <vt:lpstr>实施步骤</vt:lpstr>
      <vt:lpstr>平台建设效益</vt:lpstr>
      <vt:lpstr>平台建设效益</vt:lpstr>
      <vt:lpstr>平台建设效益</vt:lpstr>
      <vt:lpstr>平台建设效益</vt:lpstr>
      <vt:lpstr>平台建设效益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氧仕多安全智慧工地管理平台</dc:title>
  <dc:creator/>
  <cp:lastModifiedBy>风巽擎天＠</cp:lastModifiedBy>
  <cp:revision>11</cp:revision>
  <dcterms:created xsi:type="dcterms:W3CDTF">2020-05-16T01:33:00Z</dcterms:created>
  <dcterms:modified xsi:type="dcterms:W3CDTF">2024-04-29T08:44:33Z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2020-05-10T00:00:00Z</vt:filetime>
  </property>
  <property fmtid="{D5CDD505-2E9C-101B-9397-08002B2CF9AE}" pid="3" name="Creator">
    <vt:lpwstr>WPS 演示</vt:lpwstr>
  </property>
  <property fmtid="{D5CDD505-2E9C-101B-9397-08002B2CF9AE}" pid="4" name="LastSaved">
    <vt:filetime>2020-05-17T00:00:00Z</vt:filetime>
  </property>
  <property fmtid="{D5CDD505-2E9C-101B-9397-08002B2CF9AE}" pid="5" name="KSOProductBuildVer">
    <vt:lpwstr>2052-12.1.0.16894</vt:lpwstr>
  </property>
  <property fmtid="{D5CDD505-2E9C-101B-9397-08002B2CF9AE}" pid="6" name="ICV">
    <vt:lpwstr>E43BF48E5C7B4516879EEEAD6B521558</vt:lpwstr>
  </property>
</Properties>
</file>