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21" r:id="rId2"/>
    <p:sldId id="423" r:id="rId3"/>
    <p:sldId id="408" r:id="rId4"/>
    <p:sldId id="455" r:id="rId5"/>
    <p:sldId id="456" r:id="rId6"/>
    <p:sldId id="457" r:id="rId7"/>
    <p:sldId id="458" r:id="rId8"/>
    <p:sldId id="459" r:id="rId9"/>
    <p:sldId id="460" r:id="rId10"/>
    <p:sldId id="444" r:id="rId11"/>
    <p:sldId id="443" r:id="rId12"/>
    <p:sldId id="445" r:id="rId13"/>
    <p:sldId id="446" r:id="rId14"/>
    <p:sldId id="424" r:id="rId15"/>
    <p:sldId id="392" r:id="rId16"/>
    <p:sldId id="394" r:id="rId17"/>
    <p:sldId id="384" r:id="rId18"/>
    <p:sldId id="383" r:id="rId19"/>
    <p:sldId id="452" r:id="rId20"/>
    <p:sldId id="453" r:id="rId21"/>
    <p:sldId id="454" r:id="rId22"/>
    <p:sldId id="434" r:id="rId23"/>
    <p:sldId id="461" r:id="rId24"/>
    <p:sldId id="463" r:id="rId25"/>
    <p:sldId id="464" r:id="rId26"/>
    <p:sldId id="465" r:id="rId27"/>
    <p:sldId id="462" r:id="rId28"/>
    <p:sldId id="431" r:id="rId29"/>
    <p:sldId id="430" r:id="rId30"/>
    <p:sldId id="432" r:id="rId31"/>
    <p:sldId id="433" r:id="rId32"/>
    <p:sldId id="393" r:id="rId33"/>
    <p:sldId id="435" r:id="rId34"/>
    <p:sldId id="436" r:id="rId35"/>
    <p:sldId id="437" r:id="rId36"/>
    <p:sldId id="438" r:id="rId37"/>
    <p:sldId id="439" r:id="rId38"/>
    <p:sldId id="441" r:id="rId39"/>
    <p:sldId id="442" r:id="rId40"/>
    <p:sldId id="425" r:id="rId41"/>
    <p:sldId id="426" r:id="rId42"/>
    <p:sldId id="428" r:id="rId43"/>
    <p:sldId id="427" r:id="rId44"/>
    <p:sldId id="440" r:id="rId45"/>
  </p:sldIdLst>
  <p:sldSz cx="9144000" cy="5143500" type="screen16x9"/>
  <p:notesSz cx="6858000" cy="9144000"/>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42" userDrawn="1">
          <p15:clr>
            <a:srgbClr val="A4A3A4"/>
          </p15:clr>
        </p15:guide>
        <p15:guide id="3" orient="horz" pos="159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6"/>
    <a:srgbClr val="FFFFFF"/>
    <a:srgbClr val="D0CECE"/>
    <a:srgbClr val="132029"/>
    <a:srgbClr val="FF00FF"/>
    <a:srgbClr val="0D141E"/>
    <a:srgbClr val="242736"/>
    <a:srgbClr val="94D8CF"/>
    <a:srgbClr val="1A242E"/>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70" autoAdjust="0"/>
    <p:restoredTop sz="71087" autoAdjust="0"/>
  </p:normalViewPr>
  <p:slideViewPr>
    <p:cSldViewPr snapToGrid="0">
      <p:cViewPr>
        <p:scale>
          <a:sx n="90" d="100"/>
          <a:sy n="90" d="100"/>
        </p:scale>
        <p:origin x="-882" y="222"/>
      </p:cViewPr>
      <p:guideLst>
        <p:guide orient="horz" pos="2142"/>
        <p:guide orient="horz" pos="159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057FD9-580D-4EB6-A6B7-88C7CB7CA2C3}" type="doc">
      <dgm:prSet loTypeId="urn:microsoft.com/office/officeart/2005/8/layout/pList1#1" loCatId="list" qsTypeId="urn:microsoft.com/office/officeart/2005/8/quickstyle/simple4" qsCatId="simple" csTypeId="urn:microsoft.com/office/officeart/2005/8/colors/colorful5" csCatId="colorful" phldr="1"/>
      <dgm:spPr/>
      <dgm:t>
        <a:bodyPr/>
        <a:lstStyle/>
        <a:p>
          <a:endParaRPr lang="zh-CN" altLang="en-US"/>
        </a:p>
      </dgm:t>
    </dgm:pt>
    <dgm:pt modelId="{64E42801-5E57-4154-93DB-F51C880EA979}">
      <dgm:prSet phldrT="[文本]" custT="1"/>
      <dgm:spPr/>
      <dgm:t>
        <a:bodyPr/>
        <a:lstStyle/>
        <a:p>
          <a:r>
            <a:rPr lang="zh-CN" altLang="en-US" sz="1200" b="1" dirty="0" smtClean="0">
              <a:solidFill>
                <a:schemeClr val="bg1"/>
              </a:solidFill>
              <a:latin typeface="微软雅黑" panose="020B0503020204020204" pitchFamily="34" charset="-122"/>
              <a:ea typeface="微软雅黑" panose="020B0503020204020204" pitchFamily="34" charset="-122"/>
            </a:rPr>
            <a:t>基础功能免费</a:t>
          </a:r>
          <a:endParaRPr lang="zh-CN" altLang="en-US" sz="1200" b="1" dirty="0">
            <a:solidFill>
              <a:schemeClr val="bg1"/>
            </a:solidFill>
            <a:latin typeface="微软雅黑" panose="020B0503020204020204" pitchFamily="34" charset="-122"/>
            <a:ea typeface="微软雅黑" panose="020B0503020204020204" pitchFamily="34" charset="-122"/>
          </a:endParaRPr>
        </a:p>
      </dgm:t>
    </dgm:pt>
    <dgm:pt modelId="{6EE7ACB2-14B3-4875-BD2D-15DA0F0B1FE2}" type="parTrans" cxnId="{3DBC3C67-7CED-4AB5-95D6-BAF0D317C951}">
      <dgm:prSet custT="1"/>
      <dgm:spPr/>
      <dgm:t>
        <a:bodyPr/>
        <a:lstStyle/>
        <a:p>
          <a:endParaRPr lang="zh-CN" altLang="en-US" sz="1800" b="1">
            <a:solidFill>
              <a:schemeClr val="bg1"/>
            </a:solidFill>
            <a:latin typeface="微软雅黑" panose="020B0503020204020204" pitchFamily="34" charset="-122"/>
            <a:ea typeface="微软雅黑" panose="020B0503020204020204" pitchFamily="34" charset="-122"/>
          </a:endParaRPr>
        </a:p>
      </dgm:t>
    </dgm:pt>
    <dgm:pt modelId="{9619829C-7AE1-432C-BA92-755F5DDC2CE1}" type="sibTrans" cxnId="{3DBC3C67-7CED-4AB5-95D6-BAF0D317C951}">
      <dgm:prSet/>
      <dgm:spPr/>
      <dgm:t>
        <a:bodyPr/>
        <a:lstStyle/>
        <a:p>
          <a:endParaRPr lang="zh-CN" altLang="en-US" sz="1800" b="1">
            <a:solidFill>
              <a:schemeClr val="bg1"/>
            </a:solidFill>
            <a:latin typeface="微软雅黑" panose="020B0503020204020204" pitchFamily="34" charset="-122"/>
            <a:ea typeface="微软雅黑" panose="020B0503020204020204" pitchFamily="34" charset="-122"/>
          </a:endParaRPr>
        </a:p>
      </dgm:t>
    </dgm:pt>
    <dgm:pt modelId="{3DDE6BA1-5D0B-4842-BB62-274CF1A6EF52}">
      <dgm:prSet custT="1"/>
      <dgm:spPr/>
      <dgm:t>
        <a:bodyPr/>
        <a:lstStyle/>
        <a:p>
          <a:r>
            <a:rPr lang="zh-CN" altLang="en-US" sz="1200" b="1" dirty="0" smtClean="0">
              <a:solidFill>
                <a:schemeClr val="bg1"/>
              </a:solidFill>
              <a:latin typeface="微软雅黑" panose="020B0503020204020204" pitchFamily="34" charset="-122"/>
              <a:ea typeface="微软雅黑" panose="020B0503020204020204" pitchFamily="34" charset="-122"/>
            </a:rPr>
            <a:t>协助商家营销</a:t>
          </a:r>
          <a:endParaRPr lang="zh-CN" altLang="en-US" sz="1200" b="1" dirty="0">
            <a:solidFill>
              <a:schemeClr val="bg1"/>
            </a:solidFill>
            <a:latin typeface="微软雅黑" panose="020B0503020204020204" pitchFamily="34" charset="-122"/>
            <a:ea typeface="微软雅黑" panose="020B0503020204020204" pitchFamily="34" charset="-122"/>
          </a:endParaRPr>
        </a:p>
      </dgm:t>
    </dgm:pt>
    <dgm:pt modelId="{F783CE13-7DF7-49EF-B6DE-0C0A0DFCD0A2}" type="parTrans" cxnId="{58B69066-3482-4039-9C60-6BAC8197CD79}">
      <dgm:prSet custT="1"/>
      <dgm:spPr/>
      <dgm:t>
        <a:bodyPr/>
        <a:lstStyle/>
        <a:p>
          <a:endParaRPr lang="zh-CN" altLang="en-US" sz="1800" b="1">
            <a:solidFill>
              <a:schemeClr val="bg1"/>
            </a:solidFill>
            <a:latin typeface="微软雅黑" panose="020B0503020204020204" pitchFamily="34" charset="-122"/>
            <a:ea typeface="微软雅黑" panose="020B0503020204020204" pitchFamily="34" charset="-122"/>
          </a:endParaRPr>
        </a:p>
      </dgm:t>
    </dgm:pt>
    <dgm:pt modelId="{6EE5C6C8-22C9-4C8F-9273-DA992E642EAE}" type="sibTrans" cxnId="{58B69066-3482-4039-9C60-6BAC8197CD79}">
      <dgm:prSet/>
      <dgm:spPr/>
      <dgm:t>
        <a:bodyPr/>
        <a:lstStyle/>
        <a:p>
          <a:endParaRPr lang="zh-CN" altLang="en-US" sz="1800" b="1">
            <a:solidFill>
              <a:schemeClr val="bg1"/>
            </a:solidFill>
            <a:latin typeface="微软雅黑" panose="020B0503020204020204" pitchFamily="34" charset="-122"/>
            <a:ea typeface="微软雅黑" panose="020B0503020204020204" pitchFamily="34" charset="-122"/>
          </a:endParaRPr>
        </a:p>
      </dgm:t>
    </dgm:pt>
    <dgm:pt modelId="{FB3F7FCC-FC5D-4C25-8570-F0CD994D584E}">
      <dgm:prSet phldrT="[文本]" custT="1"/>
      <dgm:spPr/>
      <dgm:t>
        <a:bodyPr/>
        <a:lstStyle/>
        <a:p>
          <a:r>
            <a:rPr lang="zh-CN" altLang="en-US" sz="1200" b="1" dirty="0" smtClean="0">
              <a:solidFill>
                <a:schemeClr val="bg1"/>
              </a:solidFill>
              <a:latin typeface="微软雅黑" panose="020B0503020204020204" pitchFamily="34" charset="-122"/>
              <a:ea typeface="微软雅黑" panose="020B0503020204020204" pitchFamily="34" charset="-122"/>
            </a:rPr>
            <a:t>高品质网络</a:t>
          </a:r>
          <a:r>
            <a:rPr lang="en-US" altLang="zh-CN" sz="1200" b="1" dirty="0" smtClean="0">
              <a:solidFill>
                <a:schemeClr val="bg1"/>
              </a:solidFill>
              <a:latin typeface="微软雅黑" panose="020B0503020204020204" pitchFamily="34" charset="-122"/>
              <a:ea typeface="微软雅黑" panose="020B0503020204020204" pitchFamily="34" charset="-122"/>
            </a:rPr>
            <a:t>+</a:t>
          </a:r>
          <a:r>
            <a:rPr lang="zh-CN" altLang="en-US" sz="1200" b="1" dirty="0" smtClean="0">
              <a:solidFill>
                <a:schemeClr val="bg1"/>
              </a:solidFill>
              <a:latin typeface="微软雅黑" panose="020B0503020204020204" pitchFamily="34" charset="-122"/>
              <a:ea typeface="微软雅黑" panose="020B0503020204020204" pitchFamily="34" charset="-122"/>
            </a:rPr>
            <a:t>电信级装维服务</a:t>
          </a:r>
          <a:endParaRPr lang="zh-CN" altLang="en-US" sz="1200" b="1" dirty="0">
            <a:solidFill>
              <a:schemeClr val="bg1"/>
            </a:solidFill>
            <a:latin typeface="微软雅黑" panose="020B0503020204020204" pitchFamily="34" charset="-122"/>
            <a:ea typeface="微软雅黑" panose="020B0503020204020204" pitchFamily="34" charset="-122"/>
          </a:endParaRPr>
        </a:p>
      </dgm:t>
    </dgm:pt>
    <dgm:pt modelId="{B5E2304E-E1E9-4C64-AB4B-E8A41454547C}" type="sibTrans" cxnId="{9D01AB4B-0987-4E31-BEED-E1ED89EFB6C5}">
      <dgm:prSet/>
      <dgm:spPr/>
      <dgm:t>
        <a:bodyPr/>
        <a:lstStyle/>
        <a:p>
          <a:endParaRPr lang="zh-CN" altLang="en-US" sz="1800" b="1">
            <a:solidFill>
              <a:schemeClr val="bg1"/>
            </a:solidFill>
            <a:latin typeface="微软雅黑" panose="020B0503020204020204" pitchFamily="34" charset="-122"/>
            <a:ea typeface="微软雅黑" panose="020B0503020204020204" pitchFamily="34" charset="-122"/>
          </a:endParaRPr>
        </a:p>
      </dgm:t>
    </dgm:pt>
    <dgm:pt modelId="{72F70BA7-D17C-4C63-BC65-BCBF37DC73CB}" type="parTrans" cxnId="{9D01AB4B-0987-4E31-BEED-E1ED89EFB6C5}">
      <dgm:prSet/>
      <dgm:spPr/>
      <dgm:t>
        <a:bodyPr/>
        <a:lstStyle/>
        <a:p>
          <a:endParaRPr lang="zh-CN" altLang="en-US" sz="1800" b="1">
            <a:solidFill>
              <a:schemeClr val="bg1"/>
            </a:solidFill>
            <a:latin typeface="微软雅黑" panose="020B0503020204020204" pitchFamily="34" charset="-122"/>
            <a:ea typeface="微软雅黑" panose="020B0503020204020204" pitchFamily="34" charset="-122"/>
          </a:endParaRPr>
        </a:p>
      </dgm:t>
    </dgm:pt>
    <dgm:pt modelId="{FE32A6A8-954E-4257-B740-B9AF40F41FFF}">
      <dgm:prSet phldrT="[文本]" custT="1"/>
      <dgm:spPr/>
      <dgm:t>
        <a:bodyPr/>
        <a:lstStyle/>
        <a:p>
          <a:r>
            <a:rPr lang="zh-CN" altLang="en-US" sz="1200" b="1" dirty="0" smtClean="0">
              <a:solidFill>
                <a:schemeClr val="bg1"/>
              </a:solidFill>
              <a:latin typeface="微软雅黑" panose="020B0503020204020204" pitchFamily="34" charset="-122"/>
              <a:ea typeface="微软雅黑" panose="020B0503020204020204" pitchFamily="34" charset="-122"/>
            </a:rPr>
            <a:t>一次认证，全网漫游</a:t>
          </a:r>
          <a:endParaRPr lang="zh-CN" altLang="en-US" sz="1200" b="1" dirty="0">
            <a:solidFill>
              <a:schemeClr val="bg1"/>
            </a:solidFill>
            <a:latin typeface="微软雅黑" panose="020B0503020204020204" pitchFamily="34" charset="-122"/>
            <a:ea typeface="微软雅黑" panose="020B0503020204020204" pitchFamily="34" charset="-122"/>
          </a:endParaRPr>
        </a:p>
      </dgm:t>
    </dgm:pt>
    <dgm:pt modelId="{EAEC4EAD-CC87-42FA-80B8-6FC7D545B333}" type="sibTrans" cxnId="{9613FE92-7EB6-4858-9736-FA4120F1FD6B}">
      <dgm:prSet/>
      <dgm:spPr/>
      <dgm:t>
        <a:bodyPr/>
        <a:lstStyle/>
        <a:p>
          <a:endParaRPr lang="zh-CN" altLang="en-US" sz="1800" b="1">
            <a:solidFill>
              <a:schemeClr val="bg1"/>
            </a:solidFill>
            <a:latin typeface="微软雅黑" panose="020B0503020204020204" pitchFamily="34" charset="-122"/>
            <a:ea typeface="微软雅黑" panose="020B0503020204020204" pitchFamily="34" charset="-122"/>
          </a:endParaRPr>
        </a:p>
      </dgm:t>
    </dgm:pt>
    <dgm:pt modelId="{8E215ABC-C798-47E9-96F5-D7D1F7EB5F6A}" type="parTrans" cxnId="{9613FE92-7EB6-4858-9736-FA4120F1FD6B}">
      <dgm:prSet custT="1"/>
      <dgm:spPr/>
      <dgm:t>
        <a:bodyPr/>
        <a:lstStyle/>
        <a:p>
          <a:endParaRPr lang="zh-CN" altLang="en-US" sz="1800" b="1">
            <a:solidFill>
              <a:schemeClr val="bg1"/>
            </a:solidFill>
            <a:latin typeface="微软雅黑" panose="020B0503020204020204" pitchFamily="34" charset="-122"/>
            <a:ea typeface="微软雅黑" panose="020B0503020204020204" pitchFamily="34" charset="-122"/>
          </a:endParaRPr>
        </a:p>
      </dgm:t>
    </dgm:pt>
    <dgm:pt modelId="{39A9AAE3-E93A-4CC7-811E-41B27E452F34}" type="pres">
      <dgm:prSet presAssocID="{D2057FD9-580D-4EB6-A6B7-88C7CB7CA2C3}" presName="Name0" presStyleCnt="0">
        <dgm:presLayoutVars>
          <dgm:dir/>
          <dgm:resizeHandles val="exact"/>
        </dgm:presLayoutVars>
      </dgm:prSet>
      <dgm:spPr/>
      <dgm:t>
        <a:bodyPr/>
        <a:lstStyle/>
        <a:p>
          <a:endParaRPr lang="zh-CN" altLang="en-US"/>
        </a:p>
      </dgm:t>
    </dgm:pt>
    <dgm:pt modelId="{BAD92B9F-D408-4797-BCE7-843EB30DE305}" type="pres">
      <dgm:prSet presAssocID="{FB3F7FCC-FC5D-4C25-8570-F0CD994D584E}" presName="compNode" presStyleCnt="0"/>
      <dgm:spPr/>
      <dgm:t>
        <a:bodyPr/>
        <a:lstStyle/>
        <a:p>
          <a:endParaRPr lang="zh-CN" altLang="en-US"/>
        </a:p>
      </dgm:t>
    </dgm:pt>
    <dgm:pt modelId="{FE351A81-BB25-4E2E-9497-63B3942AE136}" type="pres">
      <dgm:prSet presAssocID="{FB3F7FCC-FC5D-4C25-8570-F0CD994D584E}" presName="pictRect" presStyleLbl="node1" presStyleIdx="0" presStyleCnt="4" custLinFactNeighborX="1057" custLinFactNeighborY="-423"/>
      <dgm:spPr>
        <a:blipFill rotWithShape="1">
          <a:blip xmlns:r="http://schemas.openxmlformats.org/officeDocument/2006/relationships" r:embed="rId1"/>
          <a:stretch>
            <a:fillRect/>
          </a:stretch>
        </a:blipFill>
      </dgm:spPr>
      <dgm:t>
        <a:bodyPr/>
        <a:lstStyle/>
        <a:p>
          <a:endParaRPr lang="zh-CN" altLang="en-US"/>
        </a:p>
      </dgm:t>
    </dgm:pt>
    <dgm:pt modelId="{9742C08F-E902-41FF-8F82-7582214CF5DF}" type="pres">
      <dgm:prSet presAssocID="{FB3F7FCC-FC5D-4C25-8570-F0CD994D584E}" presName="textRect" presStyleLbl="revTx" presStyleIdx="0" presStyleCnt="4" custScaleX="117276">
        <dgm:presLayoutVars>
          <dgm:bulletEnabled val="1"/>
        </dgm:presLayoutVars>
      </dgm:prSet>
      <dgm:spPr/>
      <dgm:t>
        <a:bodyPr/>
        <a:lstStyle/>
        <a:p>
          <a:endParaRPr lang="zh-CN" altLang="en-US"/>
        </a:p>
      </dgm:t>
    </dgm:pt>
    <dgm:pt modelId="{228F1AE6-5304-4D2A-8FC6-73DC2CA7DE1C}" type="pres">
      <dgm:prSet presAssocID="{B5E2304E-E1E9-4C64-AB4B-E8A41454547C}" presName="sibTrans" presStyleLbl="sibTrans2D1" presStyleIdx="0" presStyleCnt="0"/>
      <dgm:spPr/>
      <dgm:t>
        <a:bodyPr/>
        <a:lstStyle/>
        <a:p>
          <a:endParaRPr lang="zh-CN" altLang="en-US"/>
        </a:p>
      </dgm:t>
    </dgm:pt>
    <dgm:pt modelId="{0C839A87-51FB-4A0F-86CD-3080E8FC3709}" type="pres">
      <dgm:prSet presAssocID="{FE32A6A8-954E-4257-B740-B9AF40F41FFF}" presName="compNode" presStyleCnt="0"/>
      <dgm:spPr/>
      <dgm:t>
        <a:bodyPr/>
        <a:lstStyle/>
        <a:p>
          <a:endParaRPr lang="zh-CN" altLang="en-US"/>
        </a:p>
      </dgm:t>
    </dgm:pt>
    <dgm:pt modelId="{9E2CD78A-D564-476B-88F7-BE1A722D3BB0}" type="pres">
      <dgm:prSet presAssocID="{FE32A6A8-954E-4257-B740-B9AF40F41FFF}" presName="pictRect" presStyleLbl="node1" presStyleIdx="1" presStyleCnt="4"/>
      <dgm:spPr>
        <a:blipFill rotWithShape="1">
          <a:blip xmlns:r="http://schemas.openxmlformats.org/officeDocument/2006/relationships" r:embed="rId2"/>
          <a:stretch>
            <a:fillRect/>
          </a:stretch>
        </a:blipFill>
      </dgm:spPr>
      <dgm:t>
        <a:bodyPr/>
        <a:lstStyle/>
        <a:p>
          <a:endParaRPr lang="zh-CN" altLang="en-US"/>
        </a:p>
      </dgm:t>
    </dgm:pt>
    <dgm:pt modelId="{712964DC-0062-4808-AF53-DDC666234D9C}" type="pres">
      <dgm:prSet presAssocID="{FE32A6A8-954E-4257-B740-B9AF40F41FFF}" presName="textRect" presStyleLbl="revTx" presStyleIdx="1" presStyleCnt="4">
        <dgm:presLayoutVars>
          <dgm:bulletEnabled val="1"/>
        </dgm:presLayoutVars>
      </dgm:prSet>
      <dgm:spPr/>
      <dgm:t>
        <a:bodyPr/>
        <a:lstStyle/>
        <a:p>
          <a:endParaRPr lang="zh-CN" altLang="en-US"/>
        </a:p>
      </dgm:t>
    </dgm:pt>
    <dgm:pt modelId="{A169840D-1063-4EC8-AF0A-6BDD29306503}" type="pres">
      <dgm:prSet presAssocID="{EAEC4EAD-CC87-42FA-80B8-6FC7D545B333}" presName="sibTrans" presStyleLbl="sibTrans2D1" presStyleIdx="0" presStyleCnt="0"/>
      <dgm:spPr/>
      <dgm:t>
        <a:bodyPr/>
        <a:lstStyle/>
        <a:p>
          <a:endParaRPr lang="zh-CN" altLang="en-US"/>
        </a:p>
      </dgm:t>
    </dgm:pt>
    <dgm:pt modelId="{7321D54A-8451-4EF5-9046-1203280A6BBF}" type="pres">
      <dgm:prSet presAssocID="{64E42801-5E57-4154-93DB-F51C880EA979}" presName="compNode" presStyleCnt="0"/>
      <dgm:spPr/>
      <dgm:t>
        <a:bodyPr/>
        <a:lstStyle/>
        <a:p>
          <a:endParaRPr lang="zh-CN" altLang="en-US"/>
        </a:p>
      </dgm:t>
    </dgm:pt>
    <dgm:pt modelId="{2E59E33E-A561-4BCC-9EEA-C2740044C106}" type="pres">
      <dgm:prSet presAssocID="{64E42801-5E57-4154-93DB-F51C880EA979}" presName="pictRect" presStyleLbl="node1" presStyleIdx="2" presStyleCnt="4"/>
      <dgm:spPr>
        <a:blipFill rotWithShape="1">
          <a:blip xmlns:r="http://schemas.openxmlformats.org/officeDocument/2006/relationships" r:embed="rId3"/>
          <a:stretch>
            <a:fillRect/>
          </a:stretch>
        </a:blipFill>
      </dgm:spPr>
      <dgm:t>
        <a:bodyPr/>
        <a:lstStyle/>
        <a:p>
          <a:endParaRPr lang="zh-CN" altLang="en-US"/>
        </a:p>
      </dgm:t>
    </dgm:pt>
    <dgm:pt modelId="{8B7B6F7C-1DC7-4E67-9FBD-8F43C9AEB0C9}" type="pres">
      <dgm:prSet presAssocID="{64E42801-5E57-4154-93DB-F51C880EA979}" presName="textRect" presStyleLbl="revTx" presStyleIdx="2" presStyleCnt="4">
        <dgm:presLayoutVars>
          <dgm:bulletEnabled val="1"/>
        </dgm:presLayoutVars>
      </dgm:prSet>
      <dgm:spPr/>
      <dgm:t>
        <a:bodyPr/>
        <a:lstStyle/>
        <a:p>
          <a:endParaRPr lang="zh-CN" altLang="en-US"/>
        </a:p>
      </dgm:t>
    </dgm:pt>
    <dgm:pt modelId="{4EA78975-0CC8-4D4B-B1ED-EC466FE619B6}" type="pres">
      <dgm:prSet presAssocID="{9619829C-7AE1-432C-BA92-755F5DDC2CE1}" presName="sibTrans" presStyleLbl="sibTrans2D1" presStyleIdx="0" presStyleCnt="0"/>
      <dgm:spPr/>
      <dgm:t>
        <a:bodyPr/>
        <a:lstStyle/>
        <a:p>
          <a:endParaRPr lang="zh-CN" altLang="en-US"/>
        </a:p>
      </dgm:t>
    </dgm:pt>
    <dgm:pt modelId="{5B3B9B64-9CAB-4462-B95B-455590900BE4}" type="pres">
      <dgm:prSet presAssocID="{3DDE6BA1-5D0B-4842-BB62-274CF1A6EF52}" presName="compNode" presStyleCnt="0"/>
      <dgm:spPr/>
      <dgm:t>
        <a:bodyPr/>
        <a:lstStyle/>
        <a:p>
          <a:endParaRPr lang="zh-CN" altLang="en-US"/>
        </a:p>
      </dgm:t>
    </dgm:pt>
    <dgm:pt modelId="{6BFD0295-3D6E-4C8F-A7AA-EF5B98284324}" type="pres">
      <dgm:prSet presAssocID="{3DDE6BA1-5D0B-4842-BB62-274CF1A6EF52}" presName="pictRect" presStyleLbl="node1" presStyleIdx="3" presStyleCnt="4"/>
      <dgm:spPr>
        <a:blipFill rotWithShape="1">
          <a:blip xmlns:r="http://schemas.openxmlformats.org/officeDocument/2006/relationships" r:embed="rId4"/>
          <a:stretch>
            <a:fillRect/>
          </a:stretch>
        </a:blipFill>
      </dgm:spPr>
      <dgm:t>
        <a:bodyPr/>
        <a:lstStyle/>
        <a:p>
          <a:endParaRPr lang="zh-CN" altLang="en-US"/>
        </a:p>
      </dgm:t>
    </dgm:pt>
    <dgm:pt modelId="{75C3376B-A2F1-474A-AC4E-A490B58F2667}" type="pres">
      <dgm:prSet presAssocID="{3DDE6BA1-5D0B-4842-BB62-274CF1A6EF52}" presName="textRect" presStyleLbl="revTx" presStyleIdx="3" presStyleCnt="4">
        <dgm:presLayoutVars>
          <dgm:bulletEnabled val="1"/>
        </dgm:presLayoutVars>
      </dgm:prSet>
      <dgm:spPr/>
      <dgm:t>
        <a:bodyPr/>
        <a:lstStyle/>
        <a:p>
          <a:endParaRPr lang="zh-CN" altLang="en-US"/>
        </a:p>
      </dgm:t>
    </dgm:pt>
  </dgm:ptLst>
  <dgm:cxnLst>
    <dgm:cxn modelId="{625E88FD-D2DB-4263-AA77-AC502E8CA96B}" type="presOf" srcId="{B5E2304E-E1E9-4C64-AB4B-E8A41454547C}" destId="{228F1AE6-5304-4D2A-8FC6-73DC2CA7DE1C}" srcOrd="0" destOrd="0" presId="urn:microsoft.com/office/officeart/2005/8/layout/pList1#1"/>
    <dgm:cxn modelId="{F8CDDDEC-FB27-4B93-8278-ED5CB04C0CBB}" type="presOf" srcId="{3DDE6BA1-5D0B-4842-BB62-274CF1A6EF52}" destId="{75C3376B-A2F1-474A-AC4E-A490B58F2667}" srcOrd="0" destOrd="0" presId="urn:microsoft.com/office/officeart/2005/8/layout/pList1#1"/>
    <dgm:cxn modelId="{58B69066-3482-4039-9C60-6BAC8197CD79}" srcId="{D2057FD9-580D-4EB6-A6B7-88C7CB7CA2C3}" destId="{3DDE6BA1-5D0B-4842-BB62-274CF1A6EF52}" srcOrd="3" destOrd="0" parTransId="{F783CE13-7DF7-49EF-B6DE-0C0A0DFCD0A2}" sibTransId="{6EE5C6C8-22C9-4C8F-9273-DA992E642EAE}"/>
    <dgm:cxn modelId="{CB50228A-0C75-4128-B098-BF6990E85110}" type="presOf" srcId="{FB3F7FCC-FC5D-4C25-8570-F0CD994D584E}" destId="{9742C08F-E902-41FF-8F82-7582214CF5DF}" srcOrd="0" destOrd="0" presId="urn:microsoft.com/office/officeart/2005/8/layout/pList1#1"/>
    <dgm:cxn modelId="{73607813-7A1D-4799-8E18-AF9FE9E115F8}" type="presOf" srcId="{EAEC4EAD-CC87-42FA-80B8-6FC7D545B333}" destId="{A169840D-1063-4EC8-AF0A-6BDD29306503}" srcOrd="0" destOrd="0" presId="urn:microsoft.com/office/officeart/2005/8/layout/pList1#1"/>
    <dgm:cxn modelId="{5FCD1555-0B71-42D8-8BC7-2A7D9330A213}" type="presOf" srcId="{9619829C-7AE1-432C-BA92-755F5DDC2CE1}" destId="{4EA78975-0CC8-4D4B-B1ED-EC466FE619B6}" srcOrd="0" destOrd="0" presId="urn:microsoft.com/office/officeart/2005/8/layout/pList1#1"/>
    <dgm:cxn modelId="{9613FE92-7EB6-4858-9736-FA4120F1FD6B}" srcId="{D2057FD9-580D-4EB6-A6B7-88C7CB7CA2C3}" destId="{FE32A6A8-954E-4257-B740-B9AF40F41FFF}" srcOrd="1" destOrd="0" parTransId="{8E215ABC-C798-47E9-96F5-D7D1F7EB5F6A}" sibTransId="{EAEC4EAD-CC87-42FA-80B8-6FC7D545B333}"/>
    <dgm:cxn modelId="{E9F11FFB-DBA1-49E3-9CDE-B99B171C5B11}" type="presOf" srcId="{D2057FD9-580D-4EB6-A6B7-88C7CB7CA2C3}" destId="{39A9AAE3-E93A-4CC7-811E-41B27E452F34}" srcOrd="0" destOrd="0" presId="urn:microsoft.com/office/officeart/2005/8/layout/pList1#1"/>
    <dgm:cxn modelId="{9D01AB4B-0987-4E31-BEED-E1ED89EFB6C5}" srcId="{D2057FD9-580D-4EB6-A6B7-88C7CB7CA2C3}" destId="{FB3F7FCC-FC5D-4C25-8570-F0CD994D584E}" srcOrd="0" destOrd="0" parTransId="{72F70BA7-D17C-4C63-BC65-BCBF37DC73CB}" sibTransId="{B5E2304E-E1E9-4C64-AB4B-E8A41454547C}"/>
    <dgm:cxn modelId="{AC80E6C1-6D8D-4B50-AC5E-BAF610C47F7B}" type="presOf" srcId="{FE32A6A8-954E-4257-B740-B9AF40F41FFF}" destId="{712964DC-0062-4808-AF53-DDC666234D9C}" srcOrd="0" destOrd="0" presId="urn:microsoft.com/office/officeart/2005/8/layout/pList1#1"/>
    <dgm:cxn modelId="{3DBC3C67-7CED-4AB5-95D6-BAF0D317C951}" srcId="{D2057FD9-580D-4EB6-A6B7-88C7CB7CA2C3}" destId="{64E42801-5E57-4154-93DB-F51C880EA979}" srcOrd="2" destOrd="0" parTransId="{6EE7ACB2-14B3-4875-BD2D-15DA0F0B1FE2}" sibTransId="{9619829C-7AE1-432C-BA92-755F5DDC2CE1}"/>
    <dgm:cxn modelId="{ABE836EF-FCBA-4374-BE57-61CEE5F4E758}" type="presOf" srcId="{64E42801-5E57-4154-93DB-F51C880EA979}" destId="{8B7B6F7C-1DC7-4E67-9FBD-8F43C9AEB0C9}" srcOrd="0" destOrd="0" presId="urn:microsoft.com/office/officeart/2005/8/layout/pList1#1"/>
    <dgm:cxn modelId="{8F47663A-0FB9-4FE9-8A40-FF63FE2CBDC0}" type="presParOf" srcId="{39A9AAE3-E93A-4CC7-811E-41B27E452F34}" destId="{BAD92B9F-D408-4797-BCE7-843EB30DE305}" srcOrd="0" destOrd="0" presId="urn:microsoft.com/office/officeart/2005/8/layout/pList1#1"/>
    <dgm:cxn modelId="{3B57720C-2B21-4FD8-84C2-043A86038C7A}" type="presParOf" srcId="{BAD92B9F-D408-4797-BCE7-843EB30DE305}" destId="{FE351A81-BB25-4E2E-9497-63B3942AE136}" srcOrd="0" destOrd="0" presId="urn:microsoft.com/office/officeart/2005/8/layout/pList1#1"/>
    <dgm:cxn modelId="{886C6C26-4958-4B63-8EC8-2BE1FD457C69}" type="presParOf" srcId="{BAD92B9F-D408-4797-BCE7-843EB30DE305}" destId="{9742C08F-E902-41FF-8F82-7582214CF5DF}" srcOrd="1" destOrd="0" presId="urn:microsoft.com/office/officeart/2005/8/layout/pList1#1"/>
    <dgm:cxn modelId="{9DC29C43-A2E5-419F-BC1C-1EF35C5D0717}" type="presParOf" srcId="{39A9AAE3-E93A-4CC7-811E-41B27E452F34}" destId="{228F1AE6-5304-4D2A-8FC6-73DC2CA7DE1C}" srcOrd="1" destOrd="0" presId="urn:microsoft.com/office/officeart/2005/8/layout/pList1#1"/>
    <dgm:cxn modelId="{EFACA090-32C0-48BE-8E04-A9966DBF6835}" type="presParOf" srcId="{39A9AAE3-E93A-4CC7-811E-41B27E452F34}" destId="{0C839A87-51FB-4A0F-86CD-3080E8FC3709}" srcOrd="2" destOrd="0" presId="urn:microsoft.com/office/officeart/2005/8/layout/pList1#1"/>
    <dgm:cxn modelId="{303A5A62-C79D-43F2-BBDE-FC379D69461E}" type="presParOf" srcId="{0C839A87-51FB-4A0F-86CD-3080E8FC3709}" destId="{9E2CD78A-D564-476B-88F7-BE1A722D3BB0}" srcOrd="0" destOrd="0" presId="urn:microsoft.com/office/officeart/2005/8/layout/pList1#1"/>
    <dgm:cxn modelId="{22750712-CF5E-4B01-90DA-3792465295FA}" type="presParOf" srcId="{0C839A87-51FB-4A0F-86CD-3080E8FC3709}" destId="{712964DC-0062-4808-AF53-DDC666234D9C}" srcOrd="1" destOrd="0" presId="urn:microsoft.com/office/officeart/2005/8/layout/pList1#1"/>
    <dgm:cxn modelId="{98310717-694B-4049-8413-C4A31F0A6D5F}" type="presParOf" srcId="{39A9AAE3-E93A-4CC7-811E-41B27E452F34}" destId="{A169840D-1063-4EC8-AF0A-6BDD29306503}" srcOrd="3" destOrd="0" presId="urn:microsoft.com/office/officeart/2005/8/layout/pList1#1"/>
    <dgm:cxn modelId="{F008D556-71CC-4F04-8A1E-12044D6D9808}" type="presParOf" srcId="{39A9AAE3-E93A-4CC7-811E-41B27E452F34}" destId="{7321D54A-8451-4EF5-9046-1203280A6BBF}" srcOrd="4" destOrd="0" presId="urn:microsoft.com/office/officeart/2005/8/layout/pList1#1"/>
    <dgm:cxn modelId="{97DFDC03-44EB-440E-8F04-CDE295A22BF9}" type="presParOf" srcId="{7321D54A-8451-4EF5-9046-1203280A6BBF}" destId="{2E59E33E-A561-4BCC-9EEA-C2740044C106}" srcOrd="0" destOrd="0" presId="urn:microsoft.com/office/officeart/2005/8/layout/pList1#1"/>
    <dgm:cxn modelId="{57A5722F-1EFD-489F-939E-903B47F60CAA}" type="presParOf" srcId="{7321D54A-8451-4EF5-9046-1203280A6BBF}" destId="{8B7B6F7C-1DC7-4E67-9FBD-8F43C9AEB0C9}" srcOrd="1" destOrd="0" presId="urn:microsoft.com/office/officeart/2005/8/layout/pList1#1"/>
    <dgm:cxn modelId="{DD3FC67C-618D-47D1-889E-EFB8C22755D0}" type="presParOf" srcId="{39A9AAE3-E93A-4CC7-811E-41B27E452F34}" destId="{4EA78975-0CC8-4D4B-B1ED-EC466FE619B6}" srcOrd="5" destOrd="0" presId="urn:microsoft.com/office/officeart/2005/8/layout/pList1#1"/>
    <dgm:cxn modelId="{90B65A4D-A78C-42B2-A05B-F994EB7A430A}" type="presParOf" srcId="{39A9AAE3-E93A-4CC7-811E-41B27E452F34}" destId="{5B3B9B64-9CAB-4462-B95B-455590900BE4}" srcOrd="6" destOrd="0" presId="urn:microsoft.com/office/officeart/2005/8/layout/pList1#1"/>
    <dgm:cxn modelId="{35FB9D87-C11A-46DF-ACB3-4C475BAF0C65}" type="presParOf" srcId="{5B3B9B64-9CAB-4462-B95B-455590900BE4}" destId="{6BFD0295-3D6E-4C8F-A7AA-EF5B98284324}" srcOrd="0" destOrd="0" presId="urn:microsoft.com/office/officeart/2005/8/layout/pList1#1"/>
    <dgm:cxn modelId="{C9F281A2-0D01-4772-8208-C074D1DD5AFC}" type="presParOf" srcId="{5B3B9B64-9CAB-4462-B95B-455590900BE4}" destId="{75C3376B-A2F1-474A-AC4E-A490B58F2667}" srcOrd="1" destOrd="0" presId="urn:microsoft.com/office/officeart/2005/8/layout/pList1#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43B39-F08D-E544-9C7C-382BCFCA785E}" type="datetimeFigureOut">
              <a:rPr kumimoji="1" lang="zh-CN" altLang="en-US" smtClean="0"/>
              <a:t>2021/4/15</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41C24-46A9-8B45-9B61-2E4ADA3D9E7F}" type="slidenum">
              <a:rPr kumimoji="1" lang="zh-CN" altLang="en-US" smtClean="0"/>
              <a:t>‹#›</a:t>
            </a:fld>
            <a:endParaRPr kumimoji="1" lang="zh-CN" altLang="en-US"/>
          </a:p>
        </p:txBody>
      </p:sp>
    </p:spTree>
    <p:extLst>
      <p:ext uri="{BB962C8B-B14F-4D97-AF65-F5344CB8AC3E}">
        <p14:creationId xmlns:p14="http://schemas.microsoft.com/office/powerpoint/2010/main" val="164333594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341C24-46A9-8B45-9B61-2E4ADA3D9E7F}" type="slidenum">
              <a:rPr kumimoji="1" lang="zh-CN" altLang="en-US" smtClean="0"/>
              <a:t>1</a:t>
            </a:fld>
            <a:endParaRPr kumimoji="1" lang="zh-CN" altLang="en-US"/>
          </a:p>
        </p:txBody>
      </p:sp>
    </p:spTree>
    <p:extLst>
      <p:ext uri="{BB962C8B-B14F-4D97-AF65-F5344CB8AC3E}">
        <p14:creationId xmlns:p14="http://schemas.microsoft.com/office/powerpoint/2010/main" val="3713860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CN" altLang="en-US" dirty="0" smtClean="0"/>
              <a:t>用户使用我们的物联网业务，可以向客户开放智能通道信息、满足自服务需要，也就是说提供用户自管理门户管理平台账号或者根据用户需要提供标准化</a:t>
            </a:r>
            <a:r>
              <a:rPr lang="en-US" altLang="zh-CN" dirty="0" smtClean="0"/>
              <a:t>API(</a:t>
            </a:r>
            <a:r>
              <a:rPr lang="zh-CN" altLang="en-US" dirty="0" smtClean="0"/>
              <a:t>应用程序编程接口</a:t>
            </a:r>
            <a:r>
              <a:rPr lang="en-US" altLang="zh-CN" dirty="0" smtClean="0"/>
              <a:t>)</a:t>
            </a:r>
            <a:r>
              <a:rPr lang="zh-CN" altLang="en-US" dirty="0" smtClean="0"/>
              <a:t>嵌入到客户业务系统中，可以实现业务查询、</a:t>
            </a:r>
            <a:r>
              <a:rPr kumimoji="1" lang="zh-CN" altLang="en-US" sz="900" dirty="0" smtClean="0">
                <a:solidFill>
                  <a:schemeClr val="tx1">
                    <a:lumMod val="65000"/>
                    <a:lumOff val="35000"/>
                  </a:schemeClr>
                </a:solidFill>
                <a:latin typeface="微软雅黑" pitchFamily="34" charset="-122"/>
                <a:ea typeface="微软雅黑" pitchFamily="34" charset="-122"/>
              </a:rPr>
              <a:t>业务管理、终端管理、地图定位和业务统计等</a:t>
            </a:r>
            <a:r>
              <a:rPr kumimoji="1" lang="en-US" altLang="zh-CN" sz="900" dirty="0" smtClean="0">
                <a:solidFill>
                  <a:schemeClr val="tx1">
                    <a:lumMod val="65000"/>
                    <a:lumOff val="35000"/>
                  </a:schemeClr>
                </a:solidFill>
                <a:latin typeface="微软雅黑" pitchFamily="34" charset="-122"/>
                <a:ea typeface="微软雅黑" pitchFamily="34" charset="-122"/>
              </a:rPr>
              <a:t>5</a:t>
            </a:r>
            <a:r>
              <a:rPr kumimoji="1" lang="zh-CN" altLang="en-US" sz="900" dirty="0" smtClean="0">
                <a:solidFill>
                  <a:schemeClr val="tx1">
                    <a:lumMod val="65000"/>
                    <a:lumOff val="35000"/>
                  </a:schemeClr>
                </a:solidFill>
                <a:latin typeface="微软雅黑" pitchFamily="34" charset="-122"/>
                <a:ea typeface="微软雅黑" pitchFamily="34" charset="-122"/>
              </a:rPr>
              <a:t>大功能，下图是能够实现的具体功能模块。</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CB341C24-46A9-8B45-9B61-2E4ADA3D9E7F}" type="slidenum">
              <a:rPr kumimoji="1" lang="zh-CN" altLang="en-US" smtClean="0"/>
              <a:t>36</a:t>
            </a:fld>
            <a:endParaRPr kumimoji="1" lang="zh-CN" altLang="en-US"/>
          </a:p>
        </p:txBody>
      </p:sp>
    </p:spTree>
    <p:extLst>
      <p:ext uri="{BB962C8B-B14F-4D97-AF65-F5344CB8AC3E}">
        <p14:creationId xmlns:p14="http://schemas.microsoft.com/office/powerpoint/2010/main" val="2202942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zh-CN" altLang="en-US" sz="900" dirty="0" smtClean="0">
                <a:solidFill>
                  <a:schemeClr val="tx1">
                    <a:lumMod val="65000"/>
                    <a:lumOff val="35000"/>
                  </a:schemeClr>
                </a:solidFill>
                <a:latin typeface="微软雅黑" pitchFamily="34" charset="-122"/>
                <a:ea typeface="微软雅黑" pitchFamily="34" charset="-122"/>
              </a:rPr>
              <a:t>当客户的物联网应用需求场景比较特殊</a:t>
            </a:r>
            <a:r>
              <a:rPr kumimoji="1" lang="en-US" altLang="zh-CN" sz="900" dirty="0" smtClean="0">
                <a:solidFill>
                  <a:schemeClr val="tx1">
                    <a:lumMod val="65000"/>
                    <a:lumOff val="35000"/>
                  </a:schemeClr>
                </a:solidFill>
                <a:latin typeface="微软雅黑" pitchFamily="34" charset="-122"/>
                <a:ea typeface="微软雅黑" pitchFamily="34" charset="-122"/>
              </a:rPr>
              <a:t>(</a:t>
            </a:r>
            <a:r>
              <a:rPr kumimoji="1" lang="zh-CN" altLang="en-US" sz="900" dirty="0" smtClean="0">
                <a:solidFill>
                  <a:schemeClr val="tx1">
                    <a:lumMod val="65000"/>
                    <a:lumOff val="35000"/>
                  </a:schemeClr>
                </a:solidFill>
                <a:latin typeface="微软雅黑" pitchFamily="34" charset="-122"/>
                <a:ea typeface="微软雅黑" pitchFamily="34" charset="-122"/>
              </a:rPr>
              <a:t>终端设备在潮湿、震动等恶劣环境中工作，或者需要考虑</a:t>
            </a:r>
            <a:r>
              <a:rPr kumimoji="1" lang="en-US" altLang="zh-CN" sz="900" dirty="0" smtClean="0">
                <a:solidFill>
                  <a:schemeClr val="tx1">
                    <a:lumMod val="65000"/>
                    <a:lumOff val="35000"/>
                  </a:schemeClr>
                </a:solidFill>
                <a:latin typeface="微软雅黑" pitchFamily="34" charset="-122"/>
                <a:ea typeface="微软雅黑" pitchFamily="34" charset="-122"/>
              </a:rPr>
              <a:t>UIM</a:t>
            </a:r>
            <a:r>
              <a:rPr kumimoji="1" lang="zh-CN" altLang="en-US" sz="900" dirty="0" smtClean="0">
                <a:solidFill>
                  <a:schemeClr val="tx1">
                    <a:lumMod val="65000"/>
                    <a:lumOff val="35000"/>
                  </a:schemeClr>
                </a:solidFill>
                <a:latin typeface="微软雅黑" pitchFamily="34" charset="-122"/>
                <a:ea typeface="微软雅黑" pitchFamily="34" charset="-122"/>
              </a:rPr>
              <a:t>卡防丢失时</a:t>
            </a:r>
            <a:r>
              <a:rPr kumimoji="1" lang="en-US" altLang="zh-CN" sz="900" dirty="0" smtClean="0">
                <a:solidFill>
                  <a:schemeClr val="tx1">
                    <a:lumMod val="65000"/>
                    <a:lumOff val="35000"/>
                  </a:schemeClr>
                </a:solidFill>
                <a:latin typeface="微软雅黑" pitchFamily="34" charset="-122"/>
                <a:ea typeface="微软雅黑" pitchFamily="34" charset="-122"/>
              </a:rPr>
              <a:t>)</a:t>
            </a:r>
            <a:r>
              <a:rPr kumimoji="1" lang="zh-CN" altLang="en-US" sz="900" dirty="0" smtClean="0">
                <a:solidFill>
                  <a:schemeClr val="tx1">
                    <a:lumMod val="65000"/>
                    <a:lumOff val="35000"/>
                  </a:schemeClr>
                </a:solidFill>
                <a:latin typeface="微软雅黑" pitchFamily="34" charset="-122"/>
                <a:ea typeface="微软雅黑" pitchFamily="34" charset="-122"/>
              </a:rPr>
              <a:t>，</a:t>
            </a:r>
            <a:r>
              <a:rPr lang="zh-CN" altLang="en-US" dirty="0" smtClean="0"/>
              <a:t>可以提供</a:t>
            </a:r>
            <a:r>
              <a:rPr lang="en-US" altLang="zh-CN" dirty="0" smtClean="0"/>
              <a:t>2G/3G</a:t>
            </a:r>
            <a:r>
              <a:rPr lang="zh-CN" altLang="en-US" dirty="0" smtClean="0"/>
              <a:t>写号能力。</a:t>
            </a:r>
            <a:endParaRPr lang="en-US" altLang="zh-CN"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zh-CN" altLang="en-US" sz="900" dirty="0" smtClean="0">
                <a:solidFill>
                  <a:schemeClr val="tx1">
                    <a:lumMod val="65000"/>
                    <a:lumOff val="35000"/>
                  </a:schemeClr>
                </a:solidFill>
                <a:latin typeface="微软雅黑" pitchFamily="34" charset="-122"/>
                <a:ea typeface="微软雅黑" pitchFamily="34" charset="-122"/>
                <a:sym typeface="微软雅黑" pitchFamily="34" charset="-122"/>
              </a:rPr>
              <a:t>如果需要对各终端的码号作调整配置时可以实现</a:t>
            </a:r>
            <a:r>
              <a:rPr kumimoji="1" lang="en-US" altLang="zh-CN" sz="900" dirty="0" smtClean="0">
                <a:solidFill>
                  <a:schemeClr val="tx1">
                    <a:lumMod val="65000"/>
                    <a:lumOff val="35000"/>
                  </a:schemeClr>
                </a:solidFill>
                <a:latin typeface="微软雅黑" pitchFamily="34" charset="-122"/>
                <a:ea typeface="微软雅黑" pitchFamily="34" charset="-122"/>
                <a:sym typeface="微软雅黑" pitchFamily="34" charset="-122"/>
              </a:rPr>
              <a:t>OTA</a:t>
            </a:r>
            <a:r>
              <a:rPr kumimoji="1" lang="zh-CN" altLang="en-US" sz="900" dirty="0" smtClean="0">
                <a:solidFill>
                  <a:schemeClr val="tx1">
                    <a:lumMod val="65000"/>
                    <a:lumOff val="35000"/>
                  </a:schemeClr>
                </a:solidFill>
                <a:latin typeface="微软雅黑" pitchFamily="34" charset="-122"/>
                <a:ea typeface="微软雅黑" pitchFamily="34" charset="-122"/>
                <a:sym typeface="微软雅黑" pitchFamily="34" charset="-122"/>
              </a:rPr>
              <a:t>写号。不仅满足终端的防尘、防震、防水等需要，而且可对码号动态配置、方便业务管理。</a:t>
            </a:r>
            <a:endParaRPr kumimoji="1" lang="zh-CN" altLang="en-US" sz="900" dirty="0" smtClean="0">
              <a:solidFill>
                <a:schemeClr val="tx1">
                  <a:lumMod val="65000"/>
                  <a:lumOff val="35000"/>
                </a:schemeClr>
              </a:solidFill>
              <a:latin typeface="微软雅黑" pitchFamily="34" charset="-122"/>
              <a:ea typeface="微软雅黑" pitchFamily="34" charset="-122"/>
              <a:sym typeface="Calibri" pitchFamily="34" charset="0"/>
            </a:endParaRPr>
          </a:p>
          <a:p>
            <a:endParaRPr lang="zh-CN" altLang="en-US" dirty="0"/>
          </a:p>
        </p:txBody>
      </p:sp>
      <p:sp>
        <p:nvSpPr>
          <p:cNvPr id="4" name="灯片编号占位符 3"/>
          <p:cNvSpPr>
            <a:spLocks noGrp="1"/>
          </p:cNvSpPr>
          <p:nvPr>
            <p:ph type="sldNum" sz="quarter" idx="10"/>
          </p:nvPr>
        </p:nvSpPr>
        <p:spPr/>
        <p:txBody>
          <a:bodyPr/>
          <a:lstStyle/>
          <a:p>
            <a:fld id="{CB341C24-46A9-8B45-9B61-2E4ADA3D9E7F}" type="slidenum">
              <a:rPr kumimoji="1" lang="zh-CN" altLang="en-US" smtClean="0"/>
              <a:t>37</a:t>
            </a:fld>
            <a:endParaRPr kumimoji="1" lang="zh-CN" altLang="en-US"/>
          </a:p>
        </p:txBody>
      </p:sp>
    </p:spTree>
    <p:extLst>
      <p:ext uri="{BB962C8B-B14F-4D97-AF65-F5344CB8AC3E}">
        <p14:creationId xmlns:p14="http://schemas.microsoft.com/office/powerpoint/2010/main" val="2586405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341C24-46A9-8B45-9B61-2E4ADA3D9E7F}" type="slidenum">
              <a:rPr kumimoji="1" lang="zh-CN" altLang="en-US" smtClean="0"/>
              <a:t>39</a:t>
            </a:fld>
            <a:endParaRPr kumimoji="1" lang="zh-CN" altLang="en-US"/>
          </a:p>
        </p:txBody>
      </p:sp>
    </p:spTree>
    <p:extLst>
      <p:ext uri="{BB962C8B-B14F-4D97-AF65-F5344CB8AC3E}">
        <p14:creationId xmlns:p14="http://schemas.microsoft.com/office/powerpoint/2010/main" val="318954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互联网</a:t>
            </a:r>
            <a:r>
              <a:rPr kumimoji="1" lang="en-US" altLang="zh-CN" dirty="0" smtClean="0"/>
              <a:t>+</a:t>
            </a:r>
            <a:r>
              <a:rPr kumimoji="1" lang="zh-CN" altLang="en-US" dirty="0" smtClean="0"/>
              <a:t>制造可以说是互联网</a:t>
            </a:r>
            <a:r>
              <a:rPr kumimoji="1" lang="en-US" altLang="zh-CN" dirty="0" smtClean="0"/>
              <a:t>+</a:t>
            </a:r>
            <a:r>
              <a:rPr kumimoji="1" lang="zh-CN" altLang="en-US" dirty="0" smtClean="0"/>
              <a:t>工程中的重点。国务院提出互联网</a:t>
            </a:r>
            <a:r>
              <a:rPr kumimoji="1" lang="en-US" altLang="zh-CN" dirty="0" smtClean="0"/>
              <a:t>+2025</a:t>
            </a:r>
            <a:r>
              <a:rPr kumimoji="1" lang="zh-CN" altLang="en-US" dirty="0" smtClean="0"/>
              <a:t>之后，也重点提出互联网</a:t>
            </a:r>
            <a:r>
              <a:rPr kumimoji="1" lang="en-US" altLang="zh-CN" dirty="0" smtClean="0"/>
              <a:t>+</a:t>
            </a:r>
            <a:r>
              <a:rPr kumimoji="1" lang="zh-CN" altLang="en-US" dirty="0" smtClean="0"/>
              <a:t>和制造业如何融合，也是工信部在重点推进的工作。互联网和制造的融合其实在互联网</a:t>
            </a:r>
            <a:r>
              <a:rPr kumimoji="1" lang="en-US" altLang="zh-CN" dirty="0" smtClean="0"/>
              <a:t>+</a:t>
            </a:r>
            <a:r>
              <a:rPr kumimoji="1" lang="zh-CN" altLang="en-US" dirty="0" smtClean="0"/>
              <a:t>提出之前就存在，只不过融合路径上有一些差异。以前的融合大家比较熟悉的比如电子商务、售后服务等等。可以这么说离消费者最近的领域融合的比较快，和消费者较远的领域融合的相对滞后。</a:t>
            </a:r>
            <a:r>
              <a:rPr kumimoji="1" lang="zh-CN" altLang="en-US" baseline="0" dirty="0" smtClean="0"/>
              <a:t>那么通过什么路径去实现互联网</a:t>
            </a:r>
            <a:r>
              <a:rPr kumimoji="1" lang="en-US" altLang="zh-CN" baseline="0" dirty="0" smtClean="0"/>
              <a:t>+</a:t>
            </a:r>
            <a:r>
              <a:rPr kumimoji="1" lang="zh-CN" altLang="en-US" baseline="0" dirty="0" smtClean="0"/>
              <a:t>制造呢？那就要从共性的特点去剖析。单位与单位的连接和通信是互联网的基本属性，那么体现在互联网</a:t>
            </a:r>
            <a:r>
              <a:rPr kumimoji="1" lang="en-US" altLang="zh-CN" baseline="0" dirty="0" smtClean="0"/>
              <a:t>+</a:t>
            </a:r>
            <a:r>
              <a:rPr kumimoji="1" lang="zh-CN" altLang="en-US" baseline="0" dirty="0" smtClean="0"/>
              <a:t>制造上面就是工厂与工厂的联通、工厂与产品的联通、工厂与客户的联通、工厂自身的智能化管理四个方面。</a:t>
            </a:r>
            <a:endParaRPr kumimoji="1" lang="en-US" altLang="zh-CN" dirty="0" smtClean="0"/>
          </a:p>
          <a:p>
            <a:r>
              <a:rPr kumimoji="1" lang="zh-CN" altLang="en-US" dirty="0" smtClean="0"/>
              <a:t>构建智能网络，助力生产过程智能化：智能制造其实可以分为两部分来分析，其一是生产过程的智能化，其二是生产产品的个性化。首先来说生产过程的智能化。生产过程的智能化体现在工厂智能化改革，实现制造能力的智能化转型，比如企业的管理、现场的监控、生产控制、产品服务等等，都可以实现协同化。比如海尔家电，他们现在制作了一个智能工厂，将原来的一条生产线模块化，使生产线可以快速的换模，可以生产多类型的产品，可以完成</a:t>
            </a:r>
            <a:r>
              <a:rPr kumimoji="1" lang="en-US" altLang="zh-CN" dirty="0" smtClean="0"/>
              <a:t>500</a:t>
            </a:r>
            <a:r>
              <a:rPr kumimoji="1" lang="zh-CN" altLang="en-US" dirty="0" smtClean="0"/>
              <a:t>多种产品的生产。那么生产产品的个性化，体现为互联网可加强工厂与客户的连接，可根据客户需求提出个性化的解决方案，比如一件服装，以前客户可能只能选择颜色、大小等，但现在完全可以根据自己的喜好选择面料、款式等等个性化需求，配合智能化制造的厂房提供个性化的解决方案。</a:t>
            </a:r>
            <a:endParaRPr kumimoji="1" lang="en-US" altLang="zh-CN" dirty="0" smtClean="0"/>
          </a:p>
          <a:p>
            <a:r>
              <a:rPr kumimoji="1" lang="zh-CN" altLang="en-US" dirty="0" smtClean="0"/>
              <a:t>聚焦重点领域，提升产品智能化：设备的远程服务，自动控制系统，高可靠性，高稳定性。免除现场运维的烦恼，节省人工成本。远程采集系统的关键参数，远程运维。远程运维，智能溯源</a:t>
            </a:r>
            <a:endParaRPr kumimoji="1" lang="en-US" altLang="zh-CN" dirty="0" smtClean="0"/>
          </a:p>
          <a:p>
            <a:r>
              <a:rPr kumimoji="1" lang="zh-CN" altLang="en-US" dirty="0" smtClean="0"/>
              <a:t>抓住龙头企业、探索产业链协同化：充分发挥制造业骨干企业的带头作用和公共平台的服务能力，促进全社会多元化制造资源的互联网化，有效实现产业协同。利用互联网将分散的制造资源共享到云服务平台，按照生产要求进行统筹调配和提供，实现将社会制造资源有效组织，按需取用。比如中国商飞公司的</a:t>
            </a:r>
            <a:r>
              <a:rPr kumimoji="1" lang="en-US" altLang="zh-CN" dirty="0" smtClean="0"/>
              <a:t>ARJ21</a:t>
            </a:r>
            <a:r>
              <a:rPr kumimoji="1" lang="zh-CN" altLang="en-US" dirty="0" smtClean="0"/>
              <a:t>支线飞机的</a:t>
            </a:r>
            <a:r>
              <a:rPr kumimoji="1" lang="en-US" altLang="zh-CN" dirty="0" smtClean="0"/>
              <a:t>3.1</a:t>
            </a:r>
            <a:r>
              <a:rPr kumimoji="1" lang="zh-CN" altLang="en-US" dirty="0" smtClean="0"/>
              <a:t>万项零部件中，有超过</a:t>
            </a:r>
            <a:r>
              <a:rPr kumimoji="1" lang="en-US" altLang="zh-CN" dirty="0" smtClean="0"/>
              <a:t>77%</a:t>
            </a:r>
            <a:r>
              <a:rPr kumimoji="1" lang="zh-CN" altLang="en-US" dirty="0" smtClean="0"/>
              <a:t>是在全球</a:t>
            </a:r>
            <a:r>
              <a:rPr kumimoji="1" lang="en-US" altLang="zh-CN" dirty="0" smtClean="0"/>
              <a:t>10</a:t>
            </a:r>
            <a:r>
              <a:rPr kumimoji="1" lang="zh-CN" altLang="en-US" dirty="0" smtClean="0"/>
              <a:t>多个国家、</a:t>
            </a:r>
            <a:r>
              <a:rPr kumimoji="1" lang="en-US" altLang="zh-CN" dirty="0" smtClean="0"/>
              <a:t>104</a:t>
            </a:r>
            <a:r>
              <a:rPr kumimoji="1" lang="zh-CN" altLang="en-US" dirty="0" smtClean="0"/>
              <a:t>个供应商之间协同研发和制造完成，这就是互联网</a:t>
            </a:r>
            <a:r>
              <a:rPr kumimoji="1" lang="en-US" altLang="zh-CN" dirty="0" smtClean="0"/>
              <a:t>+</a:t>
            </a:r>
            <a:r>
              <a:rPr kumimoji="1" lang="zh-CN" altLang="en-US" dirty="0" smtClean="0"/>
              <a:t>协同制造的其中一个体现。</a:t>
            </a:r>
          </a:p>
          <a:p>
            <a:endParaRPr lang="zh-CN" altLang="en-US" dirty="0"/>
          </a:p>
        </p:txBody>
      </p:sp>
      <p:sp>
        <p:nvSpPr>
          <p:cNvPr id="4" name="灯片编号占位符 3"/>
          <p:cNvSpPr>
            <a:spLocks noGrp="1"/>
          </p:cNvSpPr>
          <p:nvPr>
            <p:ph type="sldNum" sz="quarter" idx="10"/>
          </p:nvPr>
        </p:nvSpPr>
        <p:spPr/>
        <p:txBody>
          <a:bodyPr/>
          <a:lstStyle/>
          <a:p>
            <a:fld id="{CB341C24-46A9-8B45-9B61-2E4ADA3D9E7F}" type="slidenum">
              <a:rPr kumimoji="1" lang="zh-CN" altLang="en-US" smtClean="0"/>
              <a:t>2</a:t>
            </a:fld>
            <a:endParaRPr kumimoji="1" lang="zh-CN" altLang="en-US"/>
          </a:p>
        </p:txBody>
      </p:sp>
    </p:spTree>
    <p:extLst>
      <p:ext uri="{BB962C8B-B14F-4D97-AF65-F5344CB8AC3E}">
        <p14:creationId xmlns:p14="http://schemas.microsoft.com/office/powerpoint/2010/main" val="3183761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341C24-46A9-8B45-9B61-2E4ADA3D9E7F}" type="slidenum">
              <a:rPr kumimoji="1" lang="zh-CN" altLang="en-US" smtClean="0"/>
              <a:t>15</a:t>
            </a:fld>
            <a:endParaRPr kumimoji="1" lang="zh-CN" altLang="en-US"/>
          </a:p>
        </p:txBody>
      </p:sp>
    </p:spTree>
    <p:extLst>
      <p:ext uri="{BB962C8B-B14F-4D97-AF65-F5344CB8AC3E}">
        <p14:creationId xmlns:p14="http://schemas.microsoft.com/office/powerpoint/2010/main" val="948770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341C24-46A9-8B45-9B61-2E4ADA3D9E7F}" type="slidenum">
              <a:rPr kumimoji="1" lang="zh-CN" altLang="en-US" smtClean="0"/>
              <a:t>18</a:t>
            </a:fld>
            <a:endParaRPr kumimoji="1" lang="zh-CN" altLang="en-US"/>
          </a:p>
        </p:txBody>
      </p:sp>
    </p:spTree>
    <p:extLst>
      <p:ext uri="{BB962C8B-B14F-4D97-AF65-F5344CB8AC3E}">
        <p14:creationId xmlns:p14="http://schemas.microsoft.com/office/powerpoint/2010/main" val="2885909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341C24-46A9-8B45-9B61-2E4ADA3D9E7F}" type="slidenum">
              <a:rPr kumimoji="1" lang="zh-CN" altLang="en-US" smtClean="0"/>
              <a:t>28</a:t>
            </a:fld>
            <a:endParaRPr kumimoji="1" lang="zh-CN" altLang="en-US"/>
          </a:p>
        </p:txBody>
      </p:sp>
    </p:spTree>
    <p:extLst>
      <p:ext uri="{BB962C8B-B14F-4D97-AF65-F5344CB8AC3E}">
        <p14:creationId xmlns:p14="http://schemas.microsoft.com/office/powerpoint/2010/main" val="1714463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341C24-46A9-8B45-9B61-2E4ADA3D9E7F}" type="slidenum">
              <a:rPr kumimoji="1" lang="zh-CN" altLang="en-US" smtClean="0"/>
              <a:t>29</a:t>
            </a:fld>
            <a:endParaRPr kumimoji="1" lang="zh-CN" altLang="en-US"/>
          </a:p>
        </p:txBody>
      </p:sp>
    </p:spTree>
    <p:extLst>
      <p:ext uri="{BB962C8B-B14F-4D97-AF65-F5344CB8AC3E}">
        <p14:creationId xmlns:p14="http://schemas.microsoft.com/office/powerpoint/2010/main" val="404749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341C24-46A9-8B45-9B61-2E4ADA3D9E7F}" type="slidenum">
              <a:rPr kumimoji="1" lang="zh-CN" altLang="en-US" smtClean="0"/>
              <a:t>30</a:t>
            </a:fld>
            <a:endParaRPr kumimoji="1" lang="zh-CN" altLang="en-US"/>
          </a:p>
        </p:txBody>
      </p:sp>
    </p:spTree>
    <p:extLst>
      <p:ext uri="{BB962C8B-B14F-4D97-AF65-F5344CB8AC3E}">
        <p14:creationId xmlns:p14="http://schemas.microsoft.com/office/powerpoint/2010/main" val="315156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341C24-46A9-8B45-9B61-2E4ADA3D9E7F}" type="slidenum">
              <a:rPr kumimoji="1" lang="zh-CN" altLang="en-US" smtClean="0"/>
              <a:t>31</a:t>
            </a:fld>
            <a:endParaRPr kumimoji="1" lang="zh-CN" altLang="en-US"/>
          </a:p>
        </p:txBody>
      </p:sp>
    </p:spTree>
    <p:extLst>
      <p:ext uri="{BB962C8B-B14F-4D97-AF65-F5344CB8AC3E}">
        <p14:creationId xmlns:p14="http://schemas.microsoft.com/office/powerpoint/2010/main" val="1420232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sz="900" dirty="0" smtClean="0">
                <a:solidFill>
                  <a:schemeClr val="tx1">
                    <a:lumMod val="65000"/>
                    <a:lumOff val="35000"/>
                  </a:schemeClr>
                </a:solidFill>
                <a:latin typeface="微软雅黑" pitchFamily="34" charset="-122"/>
                <a:ea typeface="微软雅黑" pitchFamily="34" charset="-122"/>
              </a:rPr>
              <a:t>提供完善的资费体系和灵活的计费能力，数据流量包套餐可灵活选择，可提供月流量包、长周期套餐和流量池套餐，以及流量叠加包。</a:t>
            </a:r>
            <a:endParaRPr kumimoji="1" lang="en-US" altLang="zh-CN" sz="900" dirty="0" smtClean="0">
              <a:solidFill>
                <a:schemeClr val="tx1">
                  <a:lumMod val="65000"/>
                  <a:lumOff val="35000"/>
                </a:schemeClr>
              </a:solidFill>
              <a:latin typeface="微软雅黑" pitchFamily="34" charset="-122"/>
              <a:ea typeface="微软雅黑" pitchFamily="34" charset="-122"/>
            </a:endParaRPr>
          </a:p>
          <a:p>
            <a:r>
              <a:rPr kumimoji="1" lang="zh-CN" altLang="en-US" sz="900" dirty="0" smtClean="0">
                <a:solidFill>
                  <a:schemeClr val="tx1">
                    <a:lumMod val="65000"/>
                    <a:lumOff val="35000"/>
                  </a:schemeClr>
                </a:solidFill>
                <a:latin typeface="微软雅黑" pitchFamily="34" charset="-122"/>
                <a:ea typeface="微软雅黑" pitchFamily="34" charset="-122"/>
              </a:rPr>
              <a:t>流量池可以实现同一客户内前向、后向流量共享、计费上实现客户定向流量和非定向流量分别计费。另外还能实现更深入的功能能够比如访问限制、定制停机和二次激活。</a:t>
            </a:r>
            <a:endParaRPr kumimoji="1" lang="en-US" altLang="zh-CN" sz="900" dirty="0" smtClean="0">
              <a:solidFill>
                <a:schemeClr val="tx1">
                  <a:lumMod val="65000"/>
                  <a:lumOff val="35000"/>
                </a:schemeClr>
              </a:solidFill>
              <a:latin typeface="微软雅黑" pitchFamily="34" charset="-122"/>
              <a:ea typeface="微软雅黑" pitchFamily="34" charset="-122"/>
            </a:endParaRPr>
          </a:p>
          <a:p>
            <a:endParaRPr lang="zh-CN" altLang="en-US" dirty="0"/>
          </a:p>
        </p:txBody>
      </p:sp>
      <p:sp>
        <p:nvSpPr>
          <p:cNvPr id="4" name="灯片编号占位符 3"/>
          <p:cNvSpPr>
            <a:spLocks noGrp="1"/>
          </p:cNvSpPr>
          <p:nvPr>
            <p:ph type="sldNum" sz="quarter" idx="10"/>
          </p:nvPr>
        </p:nvSpPr>
        <p:spPr/>
        <p:txBody>
          <a:bodyPr/>
          <a:lstStyle/>
          <a:p>
            <a:fld id="{CB341C24-46A9-8B45-9B61-2E4ADA3D9E7F}" type="slidenum">
              <a:rPr kumimoji="1" lang="zh-CN" altLang="en-US" smtClean="0"/>
              <a:t>35</a:t>
            </a:fld>
            <a:endParaRPr kumimoji="1" lang="zh-CN" altLang="en-US"/>
          </a:p>
        </p:txBody>
      </p:sp>
    </p:spTree>
    <p:extLst>
      <p:ext uri="{BB962C8B-B14F-4D97-AF65-F5344CB8AC3E}">
        <p14:creationId xmlns:p14="http://schemas.microsoft.com/office/powerpoint/2010/main" val="76579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782F496A-4210-49C8-8AC9-E9D8E99C08C8}" type="datetimeFigureOut">
              <a:rPr lang="zh-CN" altLang="en-US" smtClean="0"/>
              <a:t>2021/4/15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7FB3205-35CD-4070-BD14-CE713CE5C9A3}" type="slidenum">
              <a:rPr lang="zh-CN" altLang="en-US" smtClean="0"/>
              <a:t>‹#›</a:t>
            </a:fld>
            <a:endParaRPr lang="zh-CN" altLang="en-US"/>
          </a:p>
        </p:txBody>
      </p:sp>
    </p:spTree>
    <p:extLst>
      <p:ext uri="{BB962C8B-B14F-4D97-AF65-F5344CB8AC3E}">
        <p14:creationId xmlns:p14="http://schemas.microsoft.com/office/powerpoint/2010/main" val="994243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82F496A-4210-49C8-8AC9-E9D8E99C08C8}" type="datetimeFigureOut">
              <a:rPr lang="zh-CN" altLang="en-US" smtClean="0"/>
              <a:t>2021/4/15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7FB3205-35CD-4070-BD14-CE713CE5C9A3}" type="slidenum">
              <a:rPr lang="zh-CN" altLang="en-US" smtClean="0"/>
              <a:t>‹#›</a:t>
            </a:fld>
            <a:endParaRPr lang="zh-CN" altLang="en-US"/>
          </a:p>
        </p:txBody>
      </p:sp>
    </p:spTree>
    <p:extLst>
      <p:ext uri="{BB962C8B-B14F-4D97-AF65-F5344CB8AC3E}">
        <p14:creationId xmlns:p14="http://schemas.microsoft.com/office/powerpoint/2010/main" val="222996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82F496A-4210-49C8-8AC9-E9D8E99C08C8}" type="datetimeFigureOut">
              <a:rPr lang="zh-CN" altLang="en-US" smtClean="0"/>
              <a:t>2021/4/15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7FB3205-35CD-4070-BD14-CE713CE5C9A3}" type="slidenum">
              <a:rPr lang="zh-CN" altLang="en-US" smtClean="0"/>
              <a:t>‹#›</a:t>
            </a:fld>
            <a:endParaRPr lang="zh-CN" altLang="en-US"/>
          </a:p>
        </p:txBody>
      </p:sp>
    </p:spTree>
    <p:extLst>
      <p:ext uri="{BB962C8B-B14F-4D97-AF65-F5344CB8AC3E}">
        <p14:creationId xmlns:p14="http://schemas.microsoft.com/office/powerpoint/2010/main" val="221771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82F496A-4210-49C8-8AC9-E9D8E99C08C8}" type="datetimeFigureOut">
              <a:rPr lang="zh-CN" altLang="en-US" smtClean="0"/>
              <a:t>2021/4/15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7FB3205-35CD-4070-BD14-CE713CE5C9A3}" type="slidenum">
              <a:rPr lang="zh-CN" altLang="en-US" smtClean="0"/>
              <a:t>‹#›</a:t>
            </a:fld>
            <a:endParaRPr lang="zh-CN" altLang="en-US"/>
          </a:p>
        </p:txBody>
      </p:sp>
    </p:spTree>
    <p:extLst>
      <p:ext uri="{BB962C8B-B14F-4D97-AF65-F5344CB8AC3E}">
        <p14:creationId xmlns:p14="http://schemas.microsoft.com/office/powerpoint/2010/main" val="2130684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82F496A-4210-49C8-8AC9-E9D8E99C08C8}" type="datetimeFigureOut">
              <a:rPr lang="zh-CN" altLang="en-US" smtClean="0"/>
              <a:t>2021/4/15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7FB3205-35CD-4070-BD14-CE713CE5C9A3}" type="slidenum">
              <a:rPr lang="zh-CN" altLang="en-US" smtClean="0"/>
              <a:t>‹#›</a:t>
            </a:fld>
            <a:endParaRPr lang="zh-CN" altLang="en-US"/>
          </a:p>
        </p:txBody>
      </p:sp>
    </p:spTree>
    <p:extLst>
      <p:ext uri="{BB962C8B-B14F-4D97-AF65-F5344CB8AC3E}">
        <p14:creationId xmlns:p14="http://schemas.microsoft.com/office/powerpoint/2010/main" val="3146431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82F496A-4210-49C8-8AC9-E9D8E99C08C8}" type="datetimeFigureOut">
              <a:rPr lang="zh-CN" altLang="en-US" smtClean="0"/>
              <a:t>2021/4/15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7FB3205-35CD-4070-BD14-CE713CE5C9A3}" type="slidenum">
              <a:rPr lang="zh-CN" altLang="en-US" smtClean="0"/>
              <a:t>‹#›</a:t>
            </a:fld>
            <a:endParaRPr lang="zh-CN" altLang="en-US"/>
          </a:p>
        </p:txBody>
      </p:sp>
    </p:spTree>
    <p:extLst>
      <p:ext uri="{BB962C8B-B14F-4D97-AF65-F5344CB8AC3E}">
        <p14:creationId xmlns:p14="http://schemas.microsoft.com/office/powerpoint/2010/main" val="1705103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82F496A-4210-49C8-8AC9-E9D8E99C08C8}" type="datetimeFigureOut">
              <a:rPr lang="zh-CN" altLang="en-US" smtClean="0"/>
              <a:t>2021/4/15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7FB3205-35CD-4070-BD14-CE713CE5C9A3}" type="slidenum">
              <a:rPr lang="zh-CN" altLang="en-US" smtClean="0"/>
              <a:t>‹#›</a:t>
            </a:fld>
            <a:endParaRPr lang="zh-CN" altLang="en-US"/>
          </a:p>
        </p:txBody>
      </p:sp>
    </p:spTree>
    <p:extLst>
      <p:ext uri="{BB962C8B-B14F-4D97-AF65-F5344CB8AC3E}">
        <p14:creationId xmlns:p14="http://schemas.microsoft.com/office/powerpoint/2010/main" val="869484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82F496A-4210-49C8-8AC9-E9D8E99C08C8}" type="datetimeFigureOut">
              <a:rPr lang="zh-CN" altLang="en-US" smtClean="0"/>
              <a:t>2021/4/15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7FB3205-35CD-4070-BD14-CE713CE5C9A3}" type="slidenum">
              <a:rPr lang="zh-CN" altLang="en-US" smtClean="0"/>
              <a:t>‹#›</a:t>
            </a:fld>
            <a:endParaRPr lang="zh-CN" altLang="en-US"/>
          </a:p>
        </p:txBody>
      </p:sp>
    </p:spTree>
    <p:extLst>
      <p:ext uri="{BB962C8B-B14F-4D97-AF65-F5344CB8AC3E}">
        <p14:creationId xmlns:p14="http://schemas.microsoft.com/office/powerpoint/2010/main" val="509249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82F496A-4210-49C8-8AC9-E9D8E99C08C8}" type="datetimeFigureOut">
              <a:rPr lang="zh-CN" altLang="en-US" smtClean="0"/>
              <a:t>2021/4/15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7FB3205-35CD-4070-BD14-CE713CE5C9A3}" type="slidenum">
              <a:rPr lang="zh-CN" altLang="en-US" smtClean="0"/>
              <a:t>‹#›</a:t>
            </a:fld>
            <a:endParaRPr lang="zh-CN" altLang="en-US"/>
          </a:p>
        </p:txBody>
      </p:sp>
    </p:spTree>
    <p:extLst>
      <p:ext uri="{BB962C8B-B14F-4D97-AF65-F5344CB8AC3E}">
        <p14:creationId xmlns:p14="http://schemas.microsoft.com/office/powerpoint/2010/main" val="1767680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编辑母版文本样式</a:t>
            </a:r>
          </a:p>
        </p:txBody>
      </p:sp>
      <p:sp>
        <p:nvSpPr>
          <p:cNvPr id="5" name="日期占位符 4"/>
          <p:cNvSpPr>
            <a:spLocks noGrp="1"/>
          </p:cNvSpPr>
          <p:nvPr>
            <p:ph type="dt" sz="half" idx="10"/>
          </p:nvPr>
        </p:nvSpPr>
        <p:spPr/>
        <p:txBody>
          <a:bodyPr/>
          <a:lstStyle/>
          <a:p>
            <a:fld id="{782F496A-4210-49C8-8AC9-E9D8E99C08C8}" type="datetimeFigureOut">
              <a:rPr lang="zh-CN" altLang="en-US" smtClean="0"/>
              <a:t>2021/4/15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7FB3205-35CD-4070-BD14-CE713CE5C9A3}" type="slidenum">
              <a:rPr lang="zh-CN" altLang="en-US" smtClean="0"/>
              <a:t>‹#›</a:t>
            </a:fld>
            <a:endParaRPr lang="zh-CN" altLang="en-US"/>
          </a:p>
        </p:txBody>
      </p:sp>
    </p:spTree>
    <p:extLst>
      <p:ext uri="{BB962C8B-B14F-4D97-AF65-F5344CB8AC3E}">
        <p14:creationId xmlns:p14="http://schemas.microsoft.com/office/powerpoint/2010/main" val="4223684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编辑母版文本样式</a:t>
            </a:r>
          </a:p>
        </p:txBody>
      </p:sp>
      <p:sp>
        <p:nvSpPr>
          <p:cNvPr id="5" name="日期占位符 4"/>
          <p:cNvSpPr>
            <a:spLocks noGrp="1"/>
          </p:cNvSpPr>
          <p:nvPr>
            <p:ph type="dt" sz="half" idx="10"/>
          </p:nvPr>
        </p:nvSpPr>
        <p:spPr/>
        <p:txBody>
          <a:bodyPr/>
          <a:lstStyle/>
          <a:p>
            <a:fld id="{782F496A-4210-49C8-8AC9-E9D8E99C08C8}" type="datetimeFigureOut">
              <a:rPr lang="zh-CN" altLang="en-US" smtClean="0"/>
              <a:t>2021/4/15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7FB3205-35CD-4070-BD14-CE713CE5C9A3}" type="slidenum">
              <a:rPr lang="zh-CN" altLang="en-US" smtClean="0"/>
              <a:t>‹#›</a:t>
            </a:fld>
            <a:endParaRPr lang="zh-CN" altLang="en-US"/>
          </a:p>
        </p:txBody>
      </p:sp>
    </p:spTree>
    <p:extLst>
      <p:ext uri="{BB962C8B-B14F-4D97-AF65-F5344CB8AC3E}">
        <p14:creationId xmlns:p14="http://schemas.microsoft.com/office/powerpoint/2010/main" val="3233258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782F496A-4210-49C8-8AC9-E9D8E99C08C8}" type="datetimeFigureOut">
              <a:rPr lang="zh-CN" altLang="en-US" smtClean="0"/>
              <a:t>2021/4/15</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07FB3205-35CD-4070-BD14-CE713CE5C9A3}" type="slidenum">
              <a:rPr lang="zh-CN" altLang="en-US" smtClean="0"/>
              <a:t>‹#›</a:t>
            </a:fld>
            <a:endParaRPr lang="zh-CN" altLang="en-US"/>
          </a:p>
        </p:txBody>
      </p:sp>
    </p:spTree>
    <p:extLst>
      <p:ext uri="{BB962C8B-B14F-4D97-AF65-F5344CB8AC3E}">
        <p14:creationId xmlns:p14="http://schemas.microsoft.com/office/powerpoint/2010/main" val="843340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1.bin"/><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2.png"/><Relationship Id="rId7" Type="http://schemas.openxmlformats.org/officeDocument/2006/relationships/diagramLayout" Target="../diagrams/layout1.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7.png"/><Relationship Id="rId5" Type="http://schemas.openxmlformats.org/officeDocument/2006/relationships/image" Target="../media/image34.png"/><Relationship Id="rId10" Type="http://schemas.microsoft.com/office/2007/relationships/diagramDrawing" Target="../diagrams/drawing1.xml"/><Relationship Id="rId4" Type="http://schemas.openxmlformats.org/officeDocument/2006/relationships/image" Target="../media/image33.jpeg"/><Relationship Id="rId9" Type="http://schemas.openxmlformats.org/officeDocument/2006/relationships/diagramColors" Target="../diagrams/colors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baike.baidu.com/view/345865.htm"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6.png"/><Relationship Id="rId5" Type="http://schemas.microsoft.com/office/2007/relationships/hdphoto" Target="../media/hdphoto1.wdp"/><Relationship Id="rId10" Type="http://schemas.openxmlformats.org/officeDocument/2006/relationships/image" Target="../media/image45.png"/><Relationship Id="rId4" Type="http://schemas.openxmlformats.org/officeDocument/2006/relationships/image" Target="../media/image41.png"/><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7.emf"/><Relationship Id="rId5" Type="http://schemas.openxmlformats.org/officeDocument/2006/relationships/oleObject" Target="../embeddings/oleObject5.bin"/><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5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49.png"/><Relationship Id="rId5" Type="http://schemas.openxmlformats.org/officeDocument/2006/relationships/tags" Target="../tags/tag5.xml"/><Relationship Id="rId10" Type="http://schemas.openxmlformats.org/officeDocument/2006/relationships/slideLayout" Target="../slideLayouts/slideLayout2.xml"/><Relationship Id="rId4" Type="http://schemas.openxmlformats.org/officeDocument/2006/relationships/tags" Target="../tags/tag4.xml"/><Relationship Id="rId9" Type="http://schemas.openxmlformats.org/officeDocument/2006/relationships/tags" Target="../tags/tag9.xml"/></Relationships>
</file>

<file path=ppt/slides/_rels/slide26.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tags" Target="../tags/tag22.xml"/><Relationship Id="rId18" Type="http://schemas.openxmlformats.org/officeDocument/2006/relationships/tags" Target="../tags/tag27.xml"/><Relationship Id="rId3" Type="http://schemas.openxmlformats.org/officeDocument/2006/relationships/tags" Target="../tags/tag12.xml"/><Relationship Id="rId21" Type="http://schemas.openxmlformats.org/officeDocument/2006/relationships/tags" Target="../tags/tag30.xml"/><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tags" Target="../tags/tag26.xml"/><Relationship Id="rId25" Type="http://schemas.openxmlformats.org/officeDocument/2006/relationships/image" Target="../media/image49.png"/><Relationship Id="rId2" Type="http://schemas.openxmlformats.org/officeDocument/2006/relationships/tags" Target="../tags/tag11.xml"/><Relationship Id="rId16" Type="http://schemas.openxmlformats.org/officeDocument/2006/relationships/tags" Target="../tags/tag25.xml"/><Relationship Id="rId20" Type="http://schemas.openxmlformats.org/officeDocument/2006/relationships/tags" Target="../tags/tag29.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24" Type="http://schemas.openxmlformats.org/officeDocument/2006/relationships/slideLayout" Target="../slideLayouts/slideLayout2.xml"/><Relationship Id="rId5" Type="http://schemas.openxmlformats.org/officeDocument/2006/relationships/tags" Target="../tags/tag14.xml"/><Relationship Id="rId15" Type="http://schemas.openxmlformats.org/officeDocument/2006/relationships/tags" Target="../tags/tag24.xml"/><Relationship Id="rId23" Type="http://schemas.openxmlformats.org/officeDocument/2006/relationships/tags" Target="../tags/tag32.xml"/><Relationship Id="rId10" Type="http://schemas.openxmlformats.org/officeDocument/2006/relationships/tags" Target="../tags/tag19.xml"/><Relationship Id="rId19" Type="http://schemas.openxmlformats.org/officeDocument/2006/relationships/tags" Target="../tags/tag28.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 Id="rId22" Type="http://schemas.openxmlformats.org/officeDocument/2006/relationships/tags" Target="../tags/tag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3.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49.png"/><Relationship Id="rId7"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79.jpe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jpeg"/><Relationship Id="rId3" Type="http://schemas.openxmlformats.org/officeDocument/2006/relationships/image" Target="../media/image80.jpeg"/><Relationship Id="rId7" Type="http://schemas.openxmlformats.org/officeDocument/2006/relationships/image" Target="../media/image84.png"/><Relationship Id="rId12" Type="http://schemas.openxmlformats.org/officeDocument/2006/relationships/image" Target="../media/image8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jpeg"/><Relationship Id="rId15" Type="http://schemas.openxmlformats.org/officeDocument/2006/relationships/image" Target="../media/image49.pn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 Id="rId14" Type="http://schemas.openxmlformats.org/officeDocument/2006/relationships/image" Target="../media/image9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93.jpeg"/><Relationship Id="rId5" Type="http://schemas.openxmlformats.org/officeDocument/2006/relationships/image" Target="../media/image92.emf"/><Relationship Id="rId4" Type="http://schemas.openxmlformats.org/officeDocument/2006/relationships/oleObject" Target="../embeddings/oleObject6.bin"/></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oleObject" Target="../embeddings/oleObject3.bin"/><Relationship Id="rId3" Type="http://schemas.openxmlformats.org/officeDocument/2006/relationships/image" Target="../media/image7.png"/><Relationship Id="rId7" Type="http://schemas.openxmlformats.org/officeDocument/2006/relationships/image" Target="../media/image17.jpeg"/><Relationship Id="rId12" Type="http://schemas.openxmlformats.org/officeDocument/2006/relationships/image" Target="../media/image20.jpeg"/><Relationship Id="rId2" Type="http://schemas.openxmlformats.org/officeDocument/2006/relationships/slideLayout" Target="../slideLayouts/slideLayout2.xml"/><Relationship Id="rId16" Type="http://schemas.openxmlformats.org/officeDocument/2006/relationships/image" Target="../media/image22.png"/><Relationship Id="rId1" Type="http://schemas.openxmlformats.org/officeDocument/2006/relationships/vmlDrawing" Target="../drawings/vmlDrawing2.vml"/><Relationship Id="rId6" Type="http://schemas.openxmlformats.org/officeDocument/2006/relationships/image" Target="../media/image16.wmf"/><Relationship Id="rId11" Type="http://schemas.openxmlformats.org/officeDocument/2006/relationships/image" Target="../media/image13.emf"/><Relationship Id="rId5" Type="http://schemas.openxmlformats.org/officeDocument/2006/relationships/image" Target="../media/image15.wmf"/><Relationship Id="rId15" Type="http://schemas.openxmlformats.org/officeDocument/2006/relationships/oleObject" Target="../embeddings/oleObject4.bin"/><Relationship Id="rId10" Type="http://schemas.openxmlformats.org/officeDocument/2006/relationships/oleObject" Target="../embeddings/oleObject2.bin"/><Relationship Id="rId4" Type="http://schemas.openxmlformats.org/officeDocument/2006/relationships/image" Target="../media/image14.wmf"/><Relationship Id="rId9" Type="http://schemas.openxmlformats.org/officeDocument/2006/relationships/image" Target="../media/image19.wmf"/><Relationship Id="rId1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stretch>
            <a:fillRect/>
          </a:stretch>
        </p:blipFill>
        <p:spPr>
          <a:xfrm>
            <a:off x="0" y="0"/>
            <a:ext cx="9144000" cy="5143500"/>
          </a:xfrm>
          <a:prstGeom prst="rect">
            <a:avLst/>
          </a:prstGeom>
        </p:spPr>
      </p:pic>
      <p:graphicFrame>
        <p:nvGraphicFramePr>
          <p:cNvPr id="6" name="对象 5"/>
          <p:cNvGraphicFramePr>
            <a:graphicFrameLocks noChangeAspect="1"/>
          </p:cNvGraphicFramePr>
          <p:nvPr>
            <p:extLst>
              <p:ext uri="{D42A27DB-BD31-4B8C-83A1-F6EECF244321}">
                <p14:modId xmlns:p14="http://schemas.microsoft.com/office/powerpoint/2010/main" val="789489601"/>
              </p:ext>
            </p:extLst>
          </p:nvPr>
        </p:nvGraphicFramePr>
        <p:xfrm>
          <a:off x="0" y="18432"/>
          <a:ext cx="9144000" cy="5950220"/>
        </p:xfrm>
        <a:graphic>
          <a:graphicData uri="http://schemas.openxmlformats.org/presentationml/2006/ole">
            <mc:AlternateContent xmlns:mc="http://schemas.openxmlformats.org/markup-compatibility/2006">
              <mc:Choice xmlns:v="urn:schemas-microsoft-com:vml" Requires="v">
                <p:oleObj spid="_x0000_s22832" name="Image" r:id="rId5" imgW="16253640" imgH="9142560" progId="Photoshop.Image.16">
                  <p:embed/>
                </p:oleObj>
              </mc:Choice>
              <mc:Fallback>
                <p:oleObj name="Image" r:id="rId5" imgW="16253640" imgH="9142560" progId="Photoshop.Image.16">
                  <p:embed/>
                  <p:pic>
                    <p:nvPicPr>
                      <p:cNvPr id="0" name=""/>
                      <p:cNvPicPr/>
                      <p:nvPr/>
                    </p:nvPicPr>
                    <p:blipFill>
                      <a:blip r:embed="rId6"/>
                      <a:stretch>
                        <a:fillRect/>
                      </a:stretch>
                    </p:blipFill>
                    <p:spPr>
                      <a:xfrm>
                        <a:off x="0" y="18432"/>
                        <a:ext cx="9144000" cy="5950220"/>
                      </a:xfrm>
                      <a:prstGeom prst="rect">
                        <a:avLst/>
                      </a:prstGeom>
                    </p:spPr>
                  </p:pic>
                </p:oleObj>
              </mc:Fallback>
            </mc:AlternateContent>
          </a:graphicData>
        </a:graphic>
      </p:graphicFrame>
      <p:pic>
        <p:nvPicPr>
          <p:cNvPr id="2074" name="图片 2073"/>
          <p:cNvPicPr>
            <a:picLocks noChangeAspect="1"/>
          </p:cNvPicPr>
          <p:nvPr/>
        </p:nvPicPr>
        <p:blipFill>
          <a:blip r:embed="rId7"/>
          <a:stretch>
            <a:fillRect/>
          </a:stretch>
        </p:blipFill>
        <p:spPr>
          <a:xfrm>
            <a:off x="0" y="5143501"/>
            <a:ext cx="9144000" cy="679772"/>
          </a:xfrm>
          <a:prstGeom prst="rect">
            <a:avLst/>
          </a:prstGeom>
        </p:spPr>
      </p:pic>
      <p:pic>
        <p:nvPicPr>
          <p:cNvPr id="24" name="Picture 2" descr="E:\工作\SODA比赛\IMG20170109_15230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8420" y="0"/>
            <a:ext cx="5219473" cy="518572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接连接符 14"/>
          <p:cNvCxnSpPr/>
          <p:nvPr/>
        </p:nvCxnSpPr>
        <p:spPr>
          <a:xfrm flipV="1">
            <a:off x="2968668" y="3948814"/>
            <a:ext cx="3250505" cy="1"/>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5" name="标题 1"/>
          <p:cNvSpPr txBox="1">
            <a:spLocks/>
          </p:cNvSpPr>
          <p:nvPr/>
        </p:nvSpPr>
        <p:spPr>
          <a:xfrm>
            <a:off x="2620535" y="2168862"/>
            <a:ext cx="3981491" cy="80577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00000"/>
              </a:lnSpc>
            </a:pPr>
            <a:r>
              <a:rPr lang="zh-CN" altLang="en-US" sz="4000" b="1" dirty="0">
                <a:solidFill>
                  <a:schemeClr val="accent4">
                    <a:lumMod val="60000"/>
                    <a:lumOff val="40000"/>
                  </a:schemeClr>
                </a:solidFill>
                <a:latin typeface="微软雅黑" panose="020B0503020204020204" pitchFamily="34" charset="-122"/>
                <a:ea typeface="微软雅黑" panose="020B0503020204020204" pitchFamily="34" charset="-122"/>
                <a:cs typeface="+mn-cs"/>
              </a:rPr>
              <a:t>工</a:t>
            </a:r>
            <a:r>
              <a:rPr lang="zh-CN" altLang="en-US" sz="4000" b="1" dirty="0">
                <a:solidFill>
                  <a:srgbClr val="FFD966"/>
                </a:solidFill>
                <a:latin typeface="微软雅黑" panose="020B0503020204020204" pitchFamily="34" charset="-122"/>
                <a:ea typeface="微软雅黑" panose="020B0503020204020204" pitchFamily="34" charset="-122"/>
                <a:cs typeface="+mn-cs"/>
              </a:rPr>
              <a:t>业</a:t>
            </a:r>
            <a:r>
              <a:rPr lang="zh-CN" altLang="en-US" sz="4000" b="1" dirty="0">
                <a:solidFill>
                  <a:schemeClr val="accent4">
                    <a:lumMod val="60000"/>
                    <a:lumOff val="40000"/>
                  </a:schemeClr>
                </a:solidFill>
                <a:latin typeface="微软雅黑" panose="020B0503020204020204" pitchFamily="34" charset="-122"/>
                <a:ea typeface="微软雅黑" panose="020B0503020204020204" pitchFamily="34" charset="-122"/>
                <a:cs typeface="+mn-cs"/>
              </a:rPr>
              <a:t>互联网</a:t>
            </a:r>
          </a:p>
        </p:txBody>
      </p:sp>
      <p:cxnSp>
        <p:nvCxnSpPr>
          <p:cNvPr id="29" name="直接连接符 28"/>
          <p:cNvCxnSpPr/>
          <p:nvPr/>
        </p:nvCxnSpPr>
        <p:spPr>
          <a:xfrm flipV="1">
            <a:off x="5250242" y="1281953"/>
            <a:ext cx="968931" cy="1"/>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2968668" y="1281953"/>
            <a:ext cx="892732" cy="1"/>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221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911642" y="2249905"/>
            <a:ext cx="3184358" cy="461665"/>
          </a:xfrm>
          <a:prstGeom prst="rect">
            <a:avLst/>
          </a:prstGeom>
          <a:noFill/>
        </p:spPr>
        <p:txBody>
          <a:bodyPr wrap="square" rtlCol="0">
            <a:spAutoFit/>
          </a:bodyPr>
          <a:lstStyle/>
          <a:p>
            <a:r>
              <a:rPr lang="zh-CN" altLang="en-US" sz="2400" b="1" dirty="0" smtClean="0">
                <a:solidFill>
                  <a:schemeClr val="accent4">
                    <a:lumMod val="60000"/>
                    <a:lumOff val="40000"/>
                  </a:schemeClr>
                </a:solidFill>
                <a:latin typeface="微软雅黑" panose="020B0503020204020204" pitchFamily="34" charset="-122"/>
                <a:ea typeface="微软雅黑" panose="020B0503020204020204" pitchFamily="34" charset="-122"/>
              </a:rPr>
              <a:t>           爱</a:t>
            </a:r>
            <a:r>
              <a:rPr lang="en-US" altLang="zh-CN" sz="2400" b="1" dirty="0">
                <a:solidFill>
                  <a:schemeClr val="accent4">
                    <a:lumMod val="60000"/>
                    <a:lumOff val="40000"/>
                  </a:schemeClr>
                </a:solidFill>
                <a:latin typeface="微软雅黑" panose="020B0503020204020204" pitchFamily="34" charset="-122"/>
                <a:ea typeface="微软雅黑" panose="020B0503020204020204" pitchFamily="34" charset="-122"/>
              </a:rPr>
              <a:t>WIFI</a:t>
            </a:r>
            <a:endParaRPr lang="zh-CN" altLang="en-US" sz="2400" b="1" dirty="0">
              <a:solidFill>
                <a:schemeClr val="accent4">
                  <a:lumMod val="60000"/>
                  <a:lumOff val="4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73207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png"/>
          <p:cNvPicPr>
            <a:picLocks noChangeAspect="1"/>
          </p:cNvPicPr>
          <p:nvPr/>
        </p:nvPicPr>
        <p:blipFill>
          <a:blip r:embed="rId2"/>
          <a:srcRect t="7082" r="67551" b="78753"/>
          <a:stretch>
            <a:fillRect/>
          </a:stretch>
        </p:blipFill>
        <p:spPr>
          <a:xfrm>
            <a:off x="5643570" y="1665583"/>
            <a:ext cx="2714644" cy="1000132"/>
          </a:xfrm>
          <a:prstGeom prst="rect">
            <a:avLst/>
          </a:prstGeom>
        </p:spPr>
      </p:pic>
      <p:pic>
        <p:nvPicPr>
          <p:cNvPr id="5" name="图片 4" descr="图片1_副本.png"/>
          <p:cNvPicPr>
            <a:picLocks noChangeAspect="1"/>
          </p:cNvPicPr>
          <p:nvPr/>
        </p:nvPicPr>
        <p:blipFill>
          <a:blip r:embed="rId3"/>
          <a:srcRect l="32037" t="89155" r="55343" b="-2293"/>
          <a:stretch>
            <a:fillRect/>
          </a:stretch>
        </p:blipFill>
        <p:spPr>
          <a:xfrm>
            <a:off x="1785918" y="879765"/>
            <a:ext cx="857256" cy="527542"/>
          </a:xfrm>
          <a:prstGeom prst="rect">
            <a:avLst/>
          </a:prstGeom>
        </p:spPr>
      </p:pic>
      <p:pic>
        <p:nvPicPr>
          <p:cNvPr id="6" name="图片 5" descr="图片1_副本.png"/>
          <p:cNvPicPr>
            <a:picLocks noChangeAspect="1"/>
          </p:cNvPicPr>
          <p:nvPr/>
        </p:nvPicPr>
        <p:blipFill>
          <a:blip r:embed="rId3"/>
          <a:srcRect l="32037" t="89155" r="55343" b="-2293"/>
          <a:stretch>
            <a:fillRect/>
          </a:stretch>
        </p:blipFill>
        <p:spPr>
          <a:xfrm>
            <a:off x="1785918" y="1308393"/>
            <a:ext cx="857256" cy="527542"/>
          </a:xfrm>
          <a:prstGeom prst="rect">
            <a:avLst/>
          </a:prstGeom>
        </p:spPr>
      </p:pic>
      <p:pic>
        <p:nvPicPr>
          <p:cNvPr id="7" name="图片 6" descr="图片1_副本.png"/>
          <p:cNvPicPr>
            <a:picLocks noChangeAspect="1"/>
          </p:cNvPicPr>
          <p:nvPr/>
        </p:nvPicPr>
        <p:blipFill>
          <a:blip r:embed="rId3"/>
          <a:srcRect l="32037" t="89155" r="55343" b="-2293"/>
          <a:stretch>
            <a:fillRect/>
          </a:stretch>
        </p:blipFill>
        <p:spPr>
          <a:xfrm>
            <a:off x="1785918" y="2379963"/>
            <a:ext cx="857256" cy="527542"/>
          </a:xfrm>
          <a:prstGeom prst="rect">
            <a:avLst/>
          </a:prstGeom>
        </p:spPr>
      </p:pic>
      <p:pic>
        <p:nvPicPr>
          <p:cNvPr id="8" name="图片 7" descr="图片1_副本.png"/>
          <p:cNvPicPr>
            <a:picLocks noChangeAspect="1"/>
          </p:cNvPicPr>
          <p:nvPr/>
        </p:nvPicPr>
        <p:blipFill>
          <a:blip r:embed="rId3"/>
          <a:srcRect l="32037" t="89155" r="55343" b="-2293"/>
          <a:stretch>
            <a:fillRect/>
          </a:stretch>
        </p:blipFill>
        <p:spPr>
          <a:xfrm>
            <a:off x="1785918" y="2808591"/>
            <a:ext cx="857256" cy="527542"/>
          </a:xfrm>
          <a:prstGeom prst="rect">
            <a:avLst/>
          </a:prstGeom>
        </p:spPr>
      </p:pic>
      <p:cxnSp>
        <p:nvCxnSpPr>
          <p:cNvPr id="9" name="直接连接符 8"/>
          <p:cNvCxnSpPr/>
          <p:nvPr/>
        </p:nvCxnSpPr>
        <p:spPr>
          <a:xfrm rot="5400000">
            <a:off x="1928794" y="2094211"/>
            <a:ext cx="428628" cy="1588"/>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 name="TextBox 31"/>
          <p:cNvSpPr txBox="1"/>
          <p:nvPr/>
        </p:nvSpPr>
        <p:spPr>
          <a:xfrm>
            <a:off x="928662" y="1308393"/>
            <a:ext cx="891421" cy="1323439"/>
          </a:xfrm>
          <a:prstGeom prst="rect">
            <a:avLst/>
          </a:prstGeom>
          <a:noFill/>
        </p:spPr>
        <p:txBody>
          <a:bodyPr vert="horz" wrap="square" rtlCol="0" anchor="b">
            <a:spAutoFit/>
          </a:bodyPr>
          <a:lstStyle/>
          <a:p>
            <a:r>
              <a:rPr lang="zh-CN" altLang="en-US" b="1" dirty="0" smtClean="0">
                <a:solidFill>
                  <a:schemeClr val="bg1"/>
                </a:solidFill>
                <a:latin typeface="微软雅黑" pitchFamily="34" charset="-122"/>
                <a:ea typeface="微软雅黑" pitchFamily="34" charset="-122"/>
              </a:rPr>
              <a:t>河北、浙江、北京</a:t>
            </a:r>
            <a:endParaRPr lang="en-US" altLang="zh-CN" b="1" dirty="0" smtClean="0">
              <a:solidFill>
                <a:schemeClr val="bg1"/>
              </a:solidFill>
              <a:latin typeface="微软雅黑" pitchFamily="34" charset="-122"/>
              <a:ea typeface="微软雅黑" pitchFamily="34" charset="-122"/>
            </a:endParaRPr>
          </a:p>
          <a:p>
            <a:r>
              <a:rPr lang="en-US" altLang="zh-CN" b="1" dirty="0" smtClean="0">
                <a:solidFill>
                  <a:schemeClr val="bg1"/>
                </a:solidFill>
                <a:latin typeface="微软雅黑" pitchFamily="34" charset="-122"/>
                <a:ea typeface="微软雅黑" pitchFamily="34" charset="-122"/>
              </a:rPr>
              <a:t>……</a:t>
            </a:r>
          </a:p>
          <a:p>
            <a:r>
              <a:rPr lang="zh-CN" altLang="en-US" b="1" dirty="0" smtClean="0">
                <a:solidFill>
                  <a:schemeClr val="bg1"/>
                </a:solidFill>
                <a:latin typeface="微软雅黑" pitchFamily="34" charset="-122"/>
                <a:ea typeface="微软雅黑" pitchFamily="34" charset="-122"/>
              </a:rPr>
              <a:t>各省</a:t>
            </a:r>
            <a:r>
              <a:rPr lang="en-US" altLang="zh-CN" b="1" dirty="0" smtClean="0">
                <a:solidFill>
                  <a:schemeClr val="bg1"/>
                </a:solidFill>
                <a:latin typeface="微软雅黑" pitchFamily="34" charset="-122"/>
                <a:ea typeface="微软雅黑" pitchFamily="34" charset="-122"/>
              </a:rPr>
              <a:t>AP</a:t>
            </a:r>
            <a:endParaRPr lang="zh-CN" altLang="en-US" b="1" dirty="0">
              <a:solidFill>
                <a:schemeClr val="bg1"/>
              </a:solidFill>
              <a:latin typeface="微软雅黑" pitchFamily="34" charset="-122"/>
              <a:ea typeface="微软雅黑" pitchFamily="34" charset="-122"/>
            </a:endParaRPr>
          </a:p>
        </p:txBody>
      </p:sp>
      <p:sp>
        <p:nvSpPr>
          <p:cNvPr id="11" name="矩形 10"/>
          <p:cNvSpPr/>
          <p:nvPr/>
        </p:nvSpPr>
        <p:spPr>
          <a:xfrm>
            <a:off x="571472" y="808327"/>
            <a:ext cx="2500330" cy="2571768"/>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云形 11"/>
          <p:cNvSpPr/>
          <p:nvPr/>
        </p:nvSpPr>
        <p:spPr>
          <a:xfrm>
            <a:off x="3428992" y="1379831"/>
            <a:ext cx="1928826" cy="1285884"/>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35"/>
          <p:cNvSpPr txBox="1"/>
          <p:nvPr/>
        </p:nvSpPr>
        <p:spPr>
          <a:xfrm>
            <a:off x="3929058" y="1808459"/>
            <a:ext cx="881973" cy="338554"/>
          </a:xfrm>
          <a:prstGeom prst="rect">
            <a:avLst/>
          </a:prstGeom>
          <a:noFill/>
        </p:spPr>
        <p:txBody>
          <a:bodyPr wrap="none" rtlCol="0">
            <a:spAutoFit/>
          </a:bodyPr>
          <a:lstStyle/>
          <a:p>
            <a:r>
              <a:rPr lang="en-US" altLang="zh-CN" dirty="0" smtClean="0">
                <a:solidFill>
                  <a:schemeClr val="bg1"/>
                </a:solidFill>
              </a:rPr>
              <a:t>Internet</a:t>
            </a:r>
            <a:endParaRPr lang="zh-CN" altLang="en-US" dirty="0">
              <a:solidFill>
                <a:schemeClr val="bg1"/>
              </a:solidFill>
            </a:endParaRPr>
          </a:p>
        </p:txBody>
      </p:sp>
      <p:cxnSp>
        <p:nvCxnSpPr>
          <p:cNvPr id="14" name="直接连接符 13"/>
          <p:cNvCxnSpPr/>
          <p:nvPr/>
        </p:nvCxnSpPr>
        <p:spPr>
          <a:xfrm>
            <a:off x="2428860" y="1165517"/>
            <a:ext cx="1214446" cy="50006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357422" y="1594145"/>
            <a:ext cx="1214446" cy="6169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2428860" y="2237087"/>
            <a:ext cx="1000132" cy="42862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2428860" y="2227346"/>
            <a:ext cx="1000132" cy="86699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endCxn id="12" idx="2"/>
          </p:cNvCxnSpPr>
          <p:nvPr/>
        </p:nvCxnSpPr>
        <p:spPr>
          <a:xfrm>
            <a:off x="2285984" y="1951335"/>
            <a:ext cx="1148991" cy="7143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endCxn id="12" idx="2"/>
          </p:cNvCxnSpPr>
          <p:nvPr/>
        </p:nvCxnSpPr>
        <p:spPr>
          <a:xfrm flipV="1">
            <a:off x="2285984" y="2022773"/>
            <a:ext cx="1148991" cy="14287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12" idx="0"/>
          </p:cNvCxnSpPr>
          <p:nvPr/>
        </p:nvCxnSpPr>
        <p:spPr>
          <a:xfrm>
            <a:off x="5356211" y="2022773"/>
            <a:ext cx="573111"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5429256" y="2594277"/>
            <a:ext cx="3357586" cy="1061829"/>
          </a:xfrm>
          <a:prstGeom prst="rect">
            <a:avLst/>
          </a:prstGeom>
        </p:spPr>
        <p:txBody>
          <a:bodyPr wrap="square">
            <a:spAutoFit/>
          </a:bodyPr>
          <a:lstStyle/>
          <a:p>
            <a:pPr marL="0" lvl="2" algn="ctr" fontAlgn="ctr">
              <a:lnSpc>
                <a:spcPct val="150000"/>
              </a:lnSpc>
              <a:spcBef>
                <a:spcPts val="0"/>
              </a:spcBef>
              <a:spcAft>
                <a:spcPts val="0"/>
              </a:spcAft>
              <a:buClr>
                <a:srgbClr val="FF0000"/>
              </a:buClr>
              <a:buSzPct val="70000"/>
              <a:tabLst>
                <a:tab pos="136525" algn="l"/>
              </a:tabLst>
              <a:defRPr/>
            </a:pPr>
            <a:r>
              <a:rPr lang="zh-CN" altLang="zh-CN" sz="1400" b="1" dirty="0" smtClean="0">
                <a:solidFill>
                  <a:srgbClr val="FFFF00"/>
                </a:solidFill>
                <a:latin typeface="微软雅黑" pitchFamily="34" charset="-122"/>
                <a:ea typeface="微软雅黑" pitchFamily="34" charset="-122"/>
              </a:rPr>
              <a:t>爱</a:t>
            </a:r>
            <a:r>
              <a:rPr lang="en-US" altLang="zh-CN" sz="1400" b="1" dirty="0" err="1" smtClean="0">
                <a:solidFill>
                  <a:srgbClr val="FFFF00"/>
                </a:solidFill>
                <a:latin typeface="微软雅黑" pitchFamily="34" charset="-122"/>
                <a:ea typeface="微软雅黑" pitchFamily="34" charset="-122"/>
              </a:rPr>
              <a:t>WiFi</a:t>
            </a:r>
            <a:r>
              <a:rPr lang="zh-CN" altLang="en-US" sz="1400" b="1" dirty="0" smtClean="0">
                <a:solidFill>
                  <a:srgbClr val="FFFF00"/>
                </a:solidFill>
                <a:latin typeface="微软雅黑" pitchFamily="34" charset="-122"/>
                <a:ea typeface="微软雅黑" pitchFamily="34" charset="-122"/>
              </a:rPr>
              <a:t>集约平台</a:t>
            </a:r>
            <a:endParaRPr lang="en-US" altLang="zh-CN" sz="1400" b="1" dirty="0" smtClean="0">
              <a:solidFill>
                <a:srgbClr val="FFFF00"/>
              </a:solidFill>
              <a:latin typeface="微软雅黑" pitchFamily="34" charset="-122"/>
              <a:ea typeface="微软雅黑" pitchFamily="34" charset="-122"/>
            </a:endParaRPr>
          </a:p>
          <a:p>
            <a:pPr marL="0" lvl="2" algn="ctr" fontAlgn="ctr">
              <a:lnSpc>
                <a:spcPct val="150000"/>
              </a:lnSpc>
              <a:spcBef>
                <a:spcPts val="0"/>
              </a:spcBef>
              <a:spcAft>
                <a:spcPts val="0"/>
              </a:spcAft>
              <a:buClr>
                <a:srgbClr val="FF0000"/>
              </a:buClr>
              <a:buSzPct val="70000"/>
              <a:tabLst>
                <a:tab pos="136525" algn="l"/>
              </a:tabLst>
              <a:defRPr/>
            </a:pPr>
            <a:r>
              <a:rPr lang="zh-CN" altLang="en-US" sz="1400" b="1" dirty="0" smtClean="0">
                <a:solidFill>
                  <a:schemeClr val="bg1"/>
                </a:solidFill>
                <a:latin typeface="微软雅黑" pitchFamily="34" charset="-122"/>
                <a:ea typeface="微软雅黑" pitchFamily="34" charset="-122"/>
              </a:rPr>
              <a:t>设立在浙江，由</a:t>
            </a:r>
            <a:r>
              <a:rPr lang="zh-CN" altLang="zh-CN" sz="1400" b="1" dirty="0" smtClean="0">
                <a:solidFill>
                  <a:schemeClr val="bg1"/>
                </a:solidFill>
                <a:latin typeface="微软雅黑" pitchFamily="34" charset="-122"/>
                <a:ea typeface="微软雅黑" pitchFamily="34" charset="-122"/>
              </a:rPr>
              <a:t>爱</a:t>
            </a:r>
            <a:r>
              <a:rPr lang="en-US" altLang="zh-CN" sz="1400" b="1" dirty="0" err="1" smtClean="0">
                <a:solidFill>
                  <a:schemeClr val="bg1"/>
                </a:solidFill>
                <a:latin typeface="微软雅黑" pitchFamily="34" charset="-122"/>
                <a:ea typeface="微软雅黑" pitchFamily="34" charset="-122"/>
              </a:rPr>
              <a:t>WiFi</a:t>
            </a:r>
            <a:r>
              <a:rPr lang="zh-CN" altLang="zh-CN" sz="1400" b="1" dirty="0" smtClean="0">
                <a:solidFill>
                  <a:schemeClr val="bg1"/>
                </a:solidFill>
                <a:latin typeface="微软雅黑" pitchFamily="34" charset="-122"/>
                <a:ea typeface="微软雅黑" pitchFamily="34" charset="-122"/>
              </a:rPr>
              <a:t>业务运营中心</a:t>
            </a:r>
            <a:r>
              <a:rPr lang="zh-CN" altLang="en-US" sz="1400" b="1" dirty="0" smtClean="0">
                <a:solidFill>
                  <a:schemeClr val="bg1"/>
                </a:solidFill>
                <a:latin typeface="微软雅黑" pitchFamily="34" charset="-122"/>
                <a:ea typeface="微软雅黑" pitchFamily="34" charset="-122"/>
              </a:rPr>
              <a:t>统一建设、维护，并协助各省的营销推广。</a:t>
            </a:r>
            <a:endParaRPr lang="en-US" altLang="zh-CN" sz="1400" b="1" dirty="0" smtClean="0">
              <a:solidFill>
                <a:schemeClr val="bg1"/>
              </a:solidFill>
              <a:latin typeface="微软雅黑" pitchFamily="34" charset="-122"/>
              <a:ea typeface="微软雅黑" pitchFamily="34" charset="-122"/>
            </a:endParaRPr>
          </a:p>
        </p:txBody>
      </p:sp>
      <p:sp>
        <p:nvSpPr>
          <p:cNvPr id="22" name="矩形 21"/>
          <p:cNvSpPr/>
          <p:nvPr/>
        </p:nvSpPr>
        <p:spPr>
          <a:xfrm>
            <a:off x="5786446" y="727148"/>
            <a:ext cx="2643206" cy="830997"/>
          </a:xfrm>
          <a:prstGeom prst="rect">
            <a:avLst/>
          </a:prstGeom>
        </p:spPr>
        <p:txBody>
          <a:bodyPr wrap="square">
            <a:spAutoFit/>
          </a:bodyPr>
          <a:lstStyle/>
          <a:p>
            <a:r>
              <a:rPr lang="zh-CN" altLang="en-US" b="1" dirty="0" smtClean="0">
                <a:solidFill>
                  <a:srgbClr val="FFFF00"/>
                </a:solidFill>
                <a:latin typeface="微软雅黑" pitchFamily="34" charset="-122"/>
                <a:ea typeface="微软雅黑" pitchFamily="34" charset="-122"/>
              </a:rPr>
              <a:t>统一平台、统一认证、统一</a:t>
            </a:r>
            <a:r>
              <a:rPr lang="en-US" altLang="zh-CN" b="1" dirty="0" smtClean="0">
                <a:solidFill>
                  <a:srgbClr val="FFFF00"/>
                </a:solidFill>
                <a:latin typeface="微软雅黑" pitchFamily="34" charset="-122"/>
                <a:ea typeface="微软雅黑" pitchFamily="34" charset="-122"/>
              </a:rPr>
              <a:t>Portal</a:t>
            </a:r>
            <a:r>
              <a:rPr lang="zh-CN" altLang="en-US" b="1" dirty="0" smtClean="0">
                <a:solidFill>
                  <a:srgbClr val="FFFF00"/>
                </a:solidFill>
                <a:latin typeface="微软雅黑" pitchFamily="34" charset="-122"/>
                <a:ea typeface="微软雅黑" pitchFamily="34" charset="-122"/>
              </a:rPr>
              <a:t>、统一</a:t>
            </a:r>
            <a:r>
              <a:rPr lang="en-US" altLang="zh-CN" b="1" dirty="0" smtClean="0">
                <a:solidFill>
                  <a:srgbClr val="FFFF00"/>
                </a:solidFill>
                <a:latin typeface="微软雅黑" pitchFamily="34" charset="-122"/>
                <a:ea typeface="微软雅黑" pitchFamily="34" charset="-122"/>
              </a:rPr>
              <a:t>AP</a:t>
            </a:r>
            <a:r>
              <a:rPr lang="zh-CN" altLang="en-US" b="1" dirty="0" smtClean="0">
                <a:solidFill>
                  <a:srgbClr val="FFFF00"/>
                </a:solidFill>
                <a:latin typeface="微软雅黑" pitchFamily="34" charset="-122"/>
                <a:ea typeface="微软雅黑" pitchFamily="34" charset="-122"/>
              </a:rPr>
              <a:t>规范、统一客户端</a:t>
            </a:r>
            <a:endParaRPr lang="zh-CN" altLang="en-US" dirty="0">
              <a:solidFill>
                <a:srgbClr val="FFFF00"/>
              </a:solidFill>
            </a:endParaRPr>
          </a:p>
        </p:txBody>
      </p:sp>
      <p:sp>
        <p:nvSpPr>
          <p:cNvPr id="23" name="内容占位符 2"/>
          <p:cNvSpPr txBox="1">
            <a:spLocks/>
          </p:cNvSpPr>
          <p:nvPr/>
        </p:nvSpPr>
        <p:spPr>
          <a:xfrm>
            <a:off x="642910" y="3727544"/>
            <a:ext cx="8072494" cy="1285884"/>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Clr>
                <a:schemeClr val="accent5">
                  <a:lumMod val="75000"/>
                </a:schemeClr>
              </a:buClr>
              <a:buFont typeface="Wingdings" panose="05000000000000000000" pitchFamily="2" charset="2"/>
              <a:buChar char="n"/>
              <a:defRPr sz="24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Clr>
                <a:schemeClr val="accent5">
                  <a:lumMod val="75000"/>
                </a:schemeClr>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Clr>
                <a:schemeClr val="accent5">
                  <a:lumMod val="75000"/>
                </a:schemeClr>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Clr>
                <a:schemeClr val="accent5">
                  <a:lumMod val="75000"/>
                </a:schemeClr>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Clr>
                <a:schemeClr val="accent5">
                  <a:lumMod val="75000"/>
                </a:schemeClr>
              </a:buClr>
              <a:buFont typeface="Arial" panose="020B0604020202020204" pitchFamily="34" charset="0"/>
              <a:buChar char="&g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0"/>
              </a:spcBef>
              <a:buFont typeface="Arial" panose="020B0604020202020204" pitchFamily="34" charset="0"/>
              <a:buNone/>
            </a:pPr>
            <a:r>
              <a:rPr lang="zh-CN" altLang="en-US" sz="2800" b="1" dirty="0" smtClean="0">
                <a:solidFill>
                  <a:schemeClr val="bg1"/>
                </a:solidFill>
                <a:latin typeface="微软雅黑" pitchFamily="34" charset="-122"/>
                <a:ea typeface="微软雅黑" pitchFamily="34" charset="-122"/>
              </a:rPr>
              <a:t>爱</a:t>
            </a:r>
            <a:r>
              <a:rPr lang="en-US" altLang="zh-CN" sz="2800" b="1" dirty="0" err="1" smtClean="0">
                <a:solidFill>
                  <a:schemeClr val="bg1"/>
                </a:solidFill>
                <a:latin typeface="微软雅黑" pitchFamily="34" charset="-122"/>
                <a:ea typeface="微软雅黑" pitchFamily="34" charset="-122"/>
              </a:rPr>
              <a:t>WiFi</a:t>
            </a:r>
            <a:r>
              <a:rPr lang="zh-CN" altLang="zh-CN" dirty="0" smtClean="0">
                <a:solidFill>
                  <a:schemeClr val="bg1"/>
                </a:solidFill>
                <a:latin typeface="微软雅黑" pitchFamily="34" charset="-122"/>
                <a:ea typeface="微软雅黑" pitchFamily="34" charset="-122"/>
              </a:rPr>
              <a:t>通过开放性的云管理平台</a:t>
            </a:r>
            <a:r>
              <a:rPr lang="zh-CN" altLang="en-US" dirty="0" smtClean="0">
                <a:solidFill>
                  <a:schemeClr val="bg1"/>
                </a:solidFill>
                <a:latin typeface="微软雅黑" pitchFamily="34" charset="-122"/>
                <a:ea typeface="微软雅黑" pitchFamily="34" charset="-122"/>
              </a:rPr>
              <a:t>，</a:t>
            </a:r>
            <a:r>
              <a:rPr lang="zh-CN" altLang="zh-CN" dirty="0" smtClean="0">
                <a:solidFill>
                  <a:schemeClr val="bg1"/>
                </a:solidFill>
                <a:latin typeface="微软雅黑" pitchFamily="34" charset="-122"/>
                <a:ea typeface="微软雅黑" pitchFamily="34" charset="-122"/>
              </a:rPr>
              <a:t>将分散在不同</a:t>
            </a:r>
            <a:r>
              <a:rPr lang="zh-CN" altLang="en-US" dirty="0" smtClean="0">
                <a:solidFill>
                  <a:schemeClr val="bg1"/>
                </a:solidFill>
                <a:latin typeface="微软雅黑" pitchFamily="34" charset="-122"/>
                <a:ea typeface="微软雅黑" pitchFamily="34" charset="-122"/>
              </a:rPr>
              <a:t>省市</a:t>
            </a:r>
            <a:r>
              <a:rPr lang="zh-CN" altLang="zh-CN" dirty="0" smtClean="0">
                <a:solidFill>
                  <a:schemeClr val="bg1"/>
                </a:solidFill>
                <a:latin typeface="微软雅黑" pitchFamily="34" charset="-122"/>
                <a:ea typeface="微软雅黑" pitchFamily="34" charset="-122"/>
              </a:rPr>
              <a:t>商家的</a:t>
            </a:r>
            <a:r>
              <a:rPr lang="en-US" altLang="zh-CN" dirty="0" smtClean="0">
                <a:solidFill>
                  <a:schemeClr val="bg1"/>
                </a:solidFill>
                <a:latin typeface="微软雅黑" pitchFamily="34" charset="-122"/>
                <a:ea typeface="微软雅黑" pitchFamily="34" charset="-122"/>
              </a:rPr>
              <a:t>AP</a:t>
            </a:r>
            <a:r>
              <a:rPr lang="zh-CN" altLang="zh-CN" dirty="0" smtClean="0">
                <a:solidFill>
                  <a:schemeClr val="bg1"/>
                </a:solidFill>
                <a:latin typeface="微软雅黑" pitchFamily="34" charset="-122"/>
                <a:ea typeface="微软雅黑" pitchFamily="34" charset="-122"/>
              </a:rPr>
              <a:t>进行统一管理</a:t>
            </a:r>
            <a:r>
              <a:rPr lang="zh-CN" altLang="en-US" dirty="0" smtClean="0">
                <a:solidFill>
                  <a:schemeClr val="bg1"/>
                </a:solidFill>
                <a:latin typeface="微软雅黑" pitchFamily="34" charset="-122"/>
                <a:ea typeface="微软雅黑" pitchFamily="34" charset="-122"/>
              </a:rPr>
              <a:t>。全国平台集中管理，分权分域运营。</a:t>
            </a:r>
            <a:endParaRPr lang="en-US" altLang="zh-CN" dirty="0" smtClean="0">
              <a:solidFill>
                <a:schemeClr val="bg1"/>
              </a:solidFill>
              <a:latin typeface="微软雅黑" pitchFamily="34" charset="-122"/>
              <a:ea typeface="微软雅黑" pitchFamily="34" charset="-122"/>
            </a:endParaRPr>
          </a:p>
        </p:txBody>
      </p:sp>
      <p:sp>
        <p:nvSpPr>
          <p:cNvPr id="24" name="文本框 23"/>
          <p:cNvSpPr txBox="1"/>
          <p:nvPr/>
        </p:nvSpPr>
        <p:spPr>
          <a:xfrm>
            <a:off x="778952" y="191827"/>
            <a:ext cx="7100827" cy="400110"/>
          </a:xfrm>
          <a:prstGeom prst="rect">
            <a:avLst/>
          </a:prstGeom>
          <a:noFill/>
        </p:spPr>
        <p:txBody>
          <a:bodyPr wrap="square" rtlCol="0">
            <a:spAutoFit/>
          </a:bodyPr>
          <a:lstStyle/>
          <a:p>
            <a:r>
              <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爱</a:t>
            </a:r>
            <a:r>
              <a:rPr lang="en-US" altLang="zh-CN"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WIFI</a:t>
            </a:r>
            <a:endPar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endParaRPr>
          </a:p>
        </p:txBody>
      </p:sp>
      <p:pic>
        <p:nvPicPr>
          <p:cNvPr id="25" name="Picture 2" descr="E:\工作\SODA比赛\IMG20170109_1523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59110" y="127886"/>
            <a:ext cx="519842" cy="52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4924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u=4116131035,48879262&amp;fm=21&amp;gp=0_副本.jpg"/>
          <p:cNvPicPr>
            <a:picLocks noChangeAspect="1"/>
          </p:cNvPicPr>
          <p:nvPr/>
        </p:nvPicPr>
        <p:blipFill>
          <a:blip r:embed="rId2"/>
          <a:srcRect l="1149" b="63636"/>
          <a:stretch>
            <a:fillRect/>
          </a:stretch>
        </p:blipFill>
        <p:spPr>
          <a:xfrm>
            <a:off x="594782" y="897609"/>
            <a:ext cx="3286148" cy="761998"/>
          </a:xfrm>
          <a:prstGeom prst="rect">
            <a:avLst/>
          </a:prstGeom>
        </p:spPr>
      </p:pic>
      <p:sp>
        <p:nvSpPr>
          <p:cNvPr id="5" name="Rectangle 1"/>
          <p:cNvSpPr>
            <a:spLocks noChangeArrowheads="1"/>
          </p:cNvSpPr>
          <p:nvPr/>
        </p:nvSpPr>
        <p:spPr bwMode="auto">
          <a:xfrm>
            <a:off x="594782" y="1654805"/>
            <a:ext cx="3286148" cy="3231654"/>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smtClean="0">
                <a:ln>
                  <a:noFill/>
                </a:ln>
                <a:effectLst/>
                <a:latin typeface="微软雅黑" pitchFamily="34" charset="-122"/>
                <a:ea typeface="微软雅黑" pitchFamily="34" charset="-122"/>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200" b="0" i="0" u="none" strike="noStrike" cap="none" normalizeH="0" baseline="0" dirty="0" smtClean="0">
              <a:ln>
                <a:noFill/>
              </a:ln>
              <a:effectLst/>
              <a:latin typeface="微软雅黑" pitchFamily="34" charset="-122"/>
              <a:ea typeface="微软雅黑" pitchFamily="34" charset="-122"/>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dirty="0" smtClean="0">
                <a:ln>
                  <a:noFill/>
                </a:ln>
                <a:effectLst/>
                <a:latin typeface="微软雅黑" pitchFamily="34" charset="-122"/>
                <a:ea typeface="微软雅黑" pitchFamily="34" charset="-122"/>
                <a:cs typeface="Times New Roman" pitchFamily="18" charset="0"/>
              </a:rPr>
              <a:t>第八条</a:t>
            </a:r>
            <a:r>
              <a:rPr kumimoji="0" lang="zh-CN" altLang="en-US" sz="1200" b="0" i="0" u="none" strike="noStrike" cap="none" normalizeH="0" baseline="0" dirty="0" smtClean="0">
                <a:ln>
                  <a:noFill/>
                </a:ln>
                <a:effectLst/>
                <a:latin typeface="微软雅黑" pitchFamily="34" charset="-122"/>
                <a:ea typeface="微软雅黑" pitchFamily="34" charset="-122"/>
                <a:cs typeface="Times New Roman" pitchFamily="18" charset="0"/>
              </a:rPr>
              <a:t>  提供互联网接入服务的单位除落实本规定第七条规定的互联网安全保护技术措施外，还应当落实具有以下功能的安全保护技术措施：</a:t>
            </a:r>
            <a:endParaRPr kumimoji="0" lang="zh-CN" altLang="en-US" sz="800" b="0" i="0" u="none" strike="noStrike" cap="none" normalizeH="0" baseline="0" dirty="0" smtClean="0">
              <a:ln>
                <a:noFill/>
              </a:ln>
              <a:effectLst/>
              <a:latin typeface="微软雅黑" pitchFamily="34" charset="-122"/>
              <a:ea typeface="微软雅黑" pitchFamily="34"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200" b="1" i="0" u="sng" strike="noStrike" cap="none" normalizeH="0" baseline="0" dirty="0" smtClean="0">
                <a:ln>
                  <a:noFill/>
                </a:ln>
                <a:solidFill>
                  <a:srgbClr val="FF0000"/>
                </a:solidFill>
                <a:effectLst/>
                <a:latin typeface="微软雅黑" pitchFamily="34" charset="-122"/>
                <a:ea typeface="微软雅黑" pitchFamily="34" charset="-122"/>
                <a:cs typeface="Times New Roman" pitchFamily="18" charset="0"/>
              </a:rPr>
              <a:t>（一）记录并留存用户注册信息；</a:t>
            </a:r>
            <a:endParaRPr kumimoji="0" lang="zh-CN" altLang="en-US" sz="800" b="1" i="0" u="sng" strike="noStrike" cap="none" normalizeH="0" baseline="0" dirty="0" smtClean="0">
              <a:ln>
                <a:noFill/>
              </a:ln>
              <a:solidFill>
                <a:srgbClr val="FF0000"/>
              </a:solidFill>
              <a:effectLst/>
              <a:latin typeface="微软雅黑" pitchFamily="34" charset="-122"/>
              <a:ea typeface="微软雅黑" pitchFamily="34"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dirty="0" smtClean="0">
                <a:ln>
                  <a:noFill/>
                </a:ln>
                <a:effectLst/>
                <a:latin typeface="微软雅黑" pitchFamily="34" charset="-122"/>
                <a:ea typeface="微软雅黑" pitchFamily="34" charset="-122"/>
                <a:cs typeface="Times New Roman" pitchFamily="18" charset="0"/>
              </a:rPr>
              <a:t>（二）使用内部网络地址与互联网网络地址转换方式为用户提供接入服务的，能够记录并留存用户使用的互联网网络地址和内部网络地址对应关系；</a:t>
            </a:r>
            <a:endParaRPr kumimoji="0" lang="zh-CN" altLang="en-US" sz="800" b="0" i="0" u="none" strike="noStrike" cap="none" normalizeH="0" baseline="0" dirty="0" smtClean="0">
              <a:ln>
                <a:noFill/>
              </a:ln>
              <a:effectLst/>
              <a:latin typeface="微软雅黑" pitchFamily="34" charset="-122"/>
              <a:ea typeface="微软雅黑" pitchFamily="34"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dirty="0" smtClean="0">
                <a:ln>
                  <a:noFill/>
                </a:ln>
                <a:effectLst/>
                <a:latin typeface="微软雅黑" pitchFamily="34" charset="-122"/>
                <a:ea typeface="微软雅黑" pitchFamily="34" charset="-122"/>
                <a:cs typeface="Times New Roman" pitchFamily="18" charset="0"/>
              </a:rPr>
              <a:t>（三）记录、跟踪网络运行状态，监测、记录网络安全事件等安全审计功能。</a:t>
            </a:r>
            <a:endParaRPr kumimoji="0" lang="en-US" altLang="zh-CN" sz="1200" b="0" i="0" u="none" strike="noStrike" cap="none" normalizeH="0" baseline="0" dirty="0" smtClean="0">
              <a:ln>
                <a:noFill/>
              </a:ln>
              <a:effectLst/>
              <a:latin typeface="微软雅黑" pitchFamily="34" charset="-122"/>
              <a:ea typeface="微软雅黑" pitchFamily="34"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zh-CN" sz="1200" dirty="0" smtClean="0">
                <a:latin typeface="微软雅黑" pitchFamily="34" charset="-122"/>
                <a:ea typeface="微软雅黑" pitchFamily="34" charset="-122"/>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zh-CN" sz="1200" dirty="0" smtClean="0">
              <a:latin typeface="微软雅黑" pitchFamily="34" charset="-122"/>
              <a:ea typeface="微软雅黑" pitchFamily="34" charset="-122"/>
              <a:cs typeface="Times New Roman" pitchFamily="18" charset="0"/>
            </a:endParaRPr>
          </a:p>
          <a:p>
            <a:pPr defTabSz="914400" eaLnBrk="0" hangingPunct="0"/>
            <a:r>
              <a:rPr lang="zh-CN" altLang="en-US" sz="1200" b="1" u="sng" dirty="0" smtClean="0">
                <a:solidFill>
                  <a:srgbClr val="FF0000"/>
                </a:solidFill>
                <a:latin typeface="微软雅黑" pitchFamily="34" charset="-122"/>
                <a:ea typeface="微软雅黑" pitchFamily="34" charset="-122"/>
                <a:cs typeface="Times New Roman" pitchFamily="18" charset="0"/>
              </a:rPr>
              <a:t>第十六条</a:t>
            </a:r>
            <a:r>
              <a:rPr lang="en-US" altLang="en-US" sz="1200" b="1" u="sng" dirty="0" smtClean="0">
                <a:solidFill>
                  <a:srgbClr val="FF0000"/>
                </a:solidFill>
                <a:latin typeface="微软雅黑" pitchFamily="34" charset="-122"/>
                <a:ea typeface="微软雅黑" pitchFamily="34" charset="-122"/>
                <a:cs typeface="Times New Roman" pitchFamily="18" charset="0"/>
              </a:rPr>
              <a:t>  </a:t>
            </a:r>
            <a:r>
              <a:rPr lang="zh-CN" altLang="en-US" sz="1200" b="1" u="sng" dirty="0" smtClean="0">
                <a:solidFill>
                  <a:srgbClr val="FF0000"/>
                </a:solidFill>
                <a:latin typeface="微软雅黑" pitchFamily="34" charset="-122"/>
                <a:ea typeface="微软雅黑" pitchFamily="34" charset="-122"/>
                <a:cs typeface="Times New Roman" pitchFamily="18" charset="0"/>
              </a:rPr>
              <a:t>公安机关应当依法对辖区内互联网服务提供者和联网使用单位安全保护技术措施的落实情况进行指导、监督和检查。</a:t>
            </a:r>
            <a:endParaRPr kumimoji="0" lang="zh-CN" altLang="en-US" sz="1800" b="0" i="0" u="sng" strike="noStrike" cap="none" normalizeH="0" baseline="0" dirty="0" smtClean="0">
              <a:ln>
                <a:noFill/>
              </a:ln>
              <a:effectLst/>
              <a:latin typeface="微软雅黑" pitchFamily="34" charset="-122"/>
              <a:ea typeface="微软雅黑" pitchFamily="34" charset="-122"/>
              <a:cs typeface="宋体" pitchFamily="2" charset="-122"/>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3872" y="1445293"/>
            <a:ext cx="1875378" cy="1500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6"/>
          <p:cNvPicPr>
            <a:picLocks noChangeAspect="1"/>
          </p:cNvPicPr>
          <p:nvPr/>
        </p:nvPicPr>
        <p:blipFill>
          <a:blip r:embed="rId4"/>
          <a:stretch>
            <a:fillRect/>
          </a:stretch>
        </p:blipFill>
        <p:spPr>
          <a:xfrm>
            <a:off x="6738450" y="1516731"/>
            <a:ext cx="1875378" cy="1389676"/>
          </a:xfrm>
          <a:prstGeom prst="rect">
            <a:avLst/>
          </a:prstGeom>
        </p:spPr>
      </p:pic>
      <p:sp>
        <p:nvSpPr>
          <p:cNvPr id="8" name="矩形 7"/>
          <p:cNvSpPr/>
          <p:nvPr/>
        </p:nvSpPr>
        <p:spPr>
          <a:xfrm>
            <a:off x="4452435" y="3065213"/>
            <a:ext cx="2071701" cy="523220"/>
          </a:xfrm>
          <a:prstGeom prst="rect">
            <a:avLst/>
          </a:prstGeom>
        </p:spPr>
        <p:txBody>
          <a:bodyPr wrap="square">
            <a:spAutoFit/>
          </a:bodyPr>
          <a:lstStyle/>
          <a:p>
            <a:pPr algn="ctr" eaLnBrk="0" hangingPunct="0">
              <a:buFont typeface="Arial" pitchFamily="34" charset="0"/>
              <a:buNone/>
            </a:pPr>
            <a:r>
              <a:rPr lang="zh-CN" altLang="en-US" sz="1400" b="1" dirty="0" smtClean="0">
                <a:solidFill>
                  <a:srgbClr val="FFFFFF"/>
                </a:solidFill>
                <a:latin typeface="微软雅黑" panose="020B0503020204020204" pitchFamily="34" charset="-122"/>
                <a:ea typeface="微软雅黑" panose="020B0503020204020204" pitchFamily="34" charset="-122"/>
              </a:rPr>
              <a:t>短信、密码、微信公众号均可认证</a:t>
            </a:r>
            <a:endParaRPr lang="zh-CN" altLang="en-US" sz="1400" b="1" dirty="0">
              <a:solidFill>
                <a:srgbClr val="FFFFFF"/>
              </a:solidFill>
              <a:latin typeface="微软雅黑" panose="020B0503020204020204" pitchFamily="34" charset="-122"/>
              <a:ea typeface="微软雅黑" panose="020B0503020204020204" pitchFamily="34" charset="-122"/>
            </a:endParaRPr>
          </a:p>
        </p:txBody>
      </p:sp>
      <p:sp>
        <p:nvSpPr>
          <p:cNvPr id="9" name="矩形 8"/>
          <p:cNvSpPr/>
          <p:nvPr/>
        </p:nvSpPr>
        <p:spPr>
          <a:xfrm>
            <a:off x="6667012" y="3065213"/>
            <a:ext cx="1928826" cy="523220"/>
          </a:xfrm>
          <a:prstGeom prst="rect">
            <a:avLst/>
          </a:prstGeom>
        </p:spPr>
        <p:txBody>
          <a:bodyPr wrap="square">
            <a:spAutoFit/>
          </a:bodyPr>
          <a:lstStyle/>
          <a:p>
            <a:pPr algn="ctr" eaLnBrk="0" hangingPunct="0">
              <a:buFont typeface="Arial" pitchFamily="34" charset="0"/>
              <a:buNone/>
            </a:pPr>
            <a:r>
              <a:rPr lang="zh-CN" altLang="en-US" sz="1400" b="1" dirty="0" smtClean="0">
                <a:solidFill>
                  <a:srgbClr val="FFFFFF"/>
                </a:solidFill>
                <a:latin typeface="微软雅黑" panose="020B0503020204020204" pitchFamily="34" charset="-122"/>
                <a:ea typeface="微软雅黑" panose="020B0503020204020204" pitchFamily="34" charset="-122"/>
              </a:rPr>
              <a:t>登录时间、</a:t>
            </a:r>
            <a:r>
              <a:rPr lang="en-US" altLang="zh-CN" sz="1400" b="1" dirty="0" smtClean="0">
                <a:solidFill>
                  <a:srgbClr val="FFFFFF"/>
                </a:solidFill>
                <a:latin typeface="微软雅黑" panose="020B0503020204020204" pitchFamily="34" charset="-122"/>
                <a:ea typeface="微软雅黑" panose="020B0503020204020204" pitchFamily="34" charset="-122"/>
              </a:rPr>
              <a:t>MAC</a:t>
            </a:r>
            <a:r>
              <a:rPr lang="zh-CN" altLang="en-US" sz="1400" b="1" dirty="0" smtClean="0">
                <a:solidFill>
                  <a:srgbClr val="FFFFFF"/>
                </a:solidFill>
                <a:latin typeface="微软雅黑" panose="020B0503020204020204" pitchFamily="34" charset="-122"/>
                <a:ea typeface="微软雅黑" panose="020B0503020204020204" pitchFamily="34" charset="-122"/>
              </a:rPr>
              <a:t>地址监管清晰明了</a:t>
            </a:r>
          </a:p>
        </p:txBody>
      </p:sp>
      <p:sp>
        <p:nvSpPr>
          <p:cNvPr id="10" name="矩形 9"/>
          <p:cNvSpPr/>
          <p:nvPr/>
        </p:nvSpPr>
        <p:spPr>
          <a:xfrm>
            <a:off x="4523872" y="945227"/>
            <a:ext cx="4143404" cy="348813"/>
          </a:xfrm>
          <a:prstGeom prst="rect">
            <a:avLst/>
          </a:prstGeom>
        </p:spPr>
        <p:txBody>
          <a:bodyPr wrap="square">
            <a:spAutoFit/>
          </a:bodyPr>
          <a:lstStyle/>
          <a:p>
            <a:pPr>
              <a:lnSpc>
                <a:spcPts val="2000"/>
              </a:lnSpc>
            </a:pPr>
            <a:r>
              <a:rPr lang="zh-CN" altLang="en-US" sz="1400" b="1" dirty="0" smtClean="0">
                <a:solidFill>
                  <a:srgbClr val="FFFFFF"/>
                </a:solidFill>
                <a:latin typeface="微软雅黑" panose="020B0503020204020204" pitchFamily="34" charset="-122"/>
                <a:ea typeface="微软雅黑" panose="020B0503020204020204" pitchFamily="34" charset="-122"/>
              </a:rPr>
              <a:t>统一认证，数据库信息可查询，用户信息实现溯源</a:t>
            </a:r>
          </a:p>
        </p:txBody>
      </p:sp>
      <p:sp>
        <p:nvSpPr>
          <p:cNvPr id="11" name="文本框 29"/>
          <p:cNvSpPr txBox="1"/>
          <p:nvPr/>
        </p:nvSpPr>
        <p:spPr>
          <a:xfrm>
            <a:off x="5095376" y="4244872"/>
            <a:ext cx="3714776" cy="415131"/>
          </a:xfrm>
          <a:prstGeom prst="rect">
            <a:avLst/>
          </a:prstGeom>
          <a:noFill/>
        </p:spPr>
        <p:txBody>
          <a:bodyPr wrap="square" lIns="45354" tIns="22678" rIns="45354" bIns="22678">
            <a:spAutoFit/>
          </a:bodyPr>
          <a:lstStyle/>
          <a:p>
            <a:pPr algn="ctr" defTabSz="453542" fontAlgn="auto">
              <a:spcBef>
                <a:spcPts val="0"/>
              </a:spcBef>
              <a:spcAft>
                <a:spcPts val="0"/>
              </a:spcAft>
              <a:defRPr/>
            </a:pPr>
            <a:r>
              <a:rPr lang="zh-CN" altLang="en-US" sz="2400" b="1" dirty="0" smtClean="0">
                <a:solidFill>
                  <a:srgbClr val="FF0000"/>
                </a:solidFill>
                <a:effectLst>
                  <a:outerShdw blurRad="63500" sx="102000" sy="102000" algn="ctr" rotWithShape="0">
                    <a:prstClr val="black">
                      <a:alpha val="40000"/>
                    </a:prstClr>
                  </a:outerShdw>
                  <a:reflection blurRad="6350" stA="50000" endA="300" endPos="50000" dist="60007" dir="5400000" sy="-100000" algn="bl" rotWithShape="0"/>
                </a:effectLst>
                <a:latin typeface="微软雅黑" pitchFamily="34" charset="-122"/>
                <a:ea typeface="微软雅黑" pitchFamily="34" charset="-122"/>
              </a:rPr>
              <a:t>符合国家安全规范</a:t>
            </a:r>
            <a:endParaRPr lang="zh-CN" altLang="en-US" sz="2400" b="1" dirty="0">
              <a:solidFill>
                <a:srgbClr val="FF0000"/>
              </a:solidFill>
              <a:effectLst>
                <a:outerShdw blurRad="63500" sx="102000" sy="102000" algn="ctr" rotWithShape="0">
                  <a:prstClr val="black">
                    <a:alpha val="40000"/>
                  </a:prstClr>
                </a:outerShdw>
                <a:reflection blurRad="6350" stA="50000" endA="300" endPos="50000" dist="60007" dir="5400000" sy="-100000" algn="bl" rotWithShape="0"/>
              </a:effectLst>
              <a:latin typeface="微软雅黑" pitchFamily="34" charset="-122"/>
              <a:ea typeface="微软雅黑" pitchFamily="34" charset="-122"/>
            </a:endParaRPr>
          </a:p>
        </p:txBody>
      </p:sp>
      <p:pic>
        <p:nvPicPr>
          <p:cNvPr id="12" name="图片 11" descr="01000000000000119093243441423_副本.png"/>
          <p:cNvPicPr>
            <a:picLocks noChangeAspect="1"/>
          </p:cNvPicPr>
          <p:nvPr/>
        </p:nvPicPr>
        <p:blipFill>
          <a:blip r:embed="rId5"/>
          <a:stretch>
            <a:fillRect/>
          </a:stretch>
        </p:blipFill>
        <p:spPr>
          <a:xfrm>
            <a:off x="4523872" y="3731309"/>
            <a:ext cx="1038767" cy="1071570"/>
          </a:xfrm>
          <a:prstGeom prst="rect">
            <a:avLst/>
          </a:prstGeom>
        </p:spPr>
      </p:pic>
      <p:sp>
        <p:nvSpPr>
          <p:cNvPr id="13" name="文本框 12"/>
          <p:cNvSpPr txBox="1"/>
          <p:nvPr/>
        </p:nvSpPr>
        <p:spPr>
          <a:xfrm>
            <a:off x="778952" y="191827"/>
            <a:ext cx="7100827" cy="400110"/>
          </a:xfrm>
          <a:prstGeom prst="rect">
            <a:avLst/>
          </a:prstGeom>
          <a:noFill/>
        </p:spPr>
        <p:txBody>
          <a:bodyPr wrap="square" rtlCol="0">
            <a:spAutoFit/>
          </a:bodyPr>
          <a:lstStyle/>
          <a:p>
            <a:r>
              <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爱</a:t>
            </a:r>
            <a:r>
              <a:rPr lang="en-US" altLang="zh-CN"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WIFI</a:t>
            </a:r>
            <a:r>
              <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优势</a:t>
            </a:r>
            <a:endPar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endParaRPr>
          </a:p>
        </p:txBody>
      </p:sp>
      <p:pic>
        <p:nvPicPr>
          <p:cNvPr id="14" name="Picture 2" descr="E:\工作\SODA比赛\IMG20170109_15230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59110" y="127886"/>
            <a:ext cx="519842" cy="52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7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0"/>
                                        </p:tgtEl>
                                        <p:attrNameLst>
                                          <p:attrName>style.visibility</p:attrName>
                                        </p:attrNameLst>
                                      </p:cBhvr>
                                      <p:to>
                                        <p:strVal val="visible"/>
                                      </p:to>
                                    </p:set>
                                    <p:anim calcmode="discrete" valueType="clr">
                                      <p:cBhvr override="childStyle">
                                        <p:cTn id="19"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0"/>
                                        </p:tgtEl>
                                        <p:attrNameLst>
                                          <p:attrName>fillcolor</p:attrName>
                                        </p:attrNameLst>
                                      </p:cBhvr>
                                      <p:tavLst>
                                        <p:tav tm="0">
                                          <p:val>
                                            <p:clrVal>
                                              <a:schemeClr val="accent2"/>
                                            </p:clrVal>
                                          </p:val>
                                        </p:tav>
                                        <p:tav tm="50000">
                                          <p:val>
                                            <p:clrVal>
                                              <a:schemeClr val="hlink"/>
                                            </p:clrVal>
                                          </p:val>
                                        </p:tav>
                                      </p:tavLst>
                                    </p:anim>
                                    <p:set>
                                      <p:cBhvr>
                                        <p:cTn id="21" dur="80"/>
                                        <p:tgtEl>
                                          <p:spTgt spid="10"/>
                                        </p:tgtEl>
                                        <p:attrNameLst>
                                          <p:attrName>fill.type</p:attrName>
                                        </p:attrNameLst>
                                      </p:cBhvr>
                                      <p:to>
                                        <p:strVal val="solid"/>
                                      </p:to>
                                    </p:set>
                                  </p:childTnLst>
                                </p:cTn>
                              </p:par>
                            </p:childTnLst>
                          </p:cTn>
                        </p:par>
                        <p:par>
                          <p:cTn id="22" fill="hold">
                            <p:stCondLst>
                              <p:cond delay="92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770" decel="100000"/>
                                        <p:tgtEl>
                                          <p:spTgt spid="11"/>
                                        </p:tgtEl>
                                      </p:cBhvr>
                                    </p:animEffect>
                                    <p:animScale>
                                      <p:cBhvr>
                                        <p:cTn id="48" dur="770" decel="100000"/>
                                        <p:tgtEl>
                                          <p:spTgt spid="11"/>
                                        </p:tgtEl>
                                      </p:cBhvr>
                                      <p:from x="10000" y="10000"/>
                                      <p:to x="200000" y="450000"/>
                                    </p:animScale>
                                    <p:animScale>
                                      <p:cBhvr>
                                        <p:cTn id="49" dur="1230" accel="100000" fill="hold">
                                          <p:stCondLst>
                                            <p:cond delay="770"/>
                                          </p:stCondLst>
                                        </p:cTn>
                                        <p:tgtEl>
                                          <p:spTgt spid="11"/>
                                        </p:tgtEl>
                                      </p:cBhvr>
                                      <p:from x="200000" y="450000"/>
                                      <p:to x="100000" y="100000"/>
                                    </p:animScale>
                                    <p:set>
                                      <p:cBhvr>
                                        <p:cTn id="50" dur="770" fill="hold"/>
                                        <p:tgtEl>
                                          <p:spTgt spid="11"/>
                                        </p:tgtEl>
                                        <p:attrNameLst>
                                          <p:attrName>ppt_x</p:attrName>
                                        </p:attrNameLst>
                                      </p:cBhvr>
                                      <p:to>
                                        <p:strVal val="(0.5)"/>
                                      </p:to>
                                    </p:set>
                                    <p:anim from="(0.5)" to="(#ppt_x)" calcmode="lin" valueType="num">
                                      <p:cBhvr>
                                        <p:cTn id="51" dur="1230" accel="100000" fill="hold">
                                          <p:stCondLst>
                                            <p:cond delay="770"/>
                                          </p:stCondLst>
                                        </p:cTn>
                                        <p:tgtEl>
                                          <p:spTgt spid="11"/>
                                        </p:tgtEl>
                                        <p:attrNameLst>
                                          <p:attrName>ppt_x</p:attrName>
                                        </p:attrNameLst>
                                      </p:cBhvr>
                                    </p:anim>
                                    <p:set>
                                      <p:cBhvr>
                                        <p:cTn id="52" dur="770" fill="hold"/>
                                        <p:tgtEl>
                                          <p:spTgt spid="11"/>
                                        </p:tgtEl>
                                        <p:attrNameLst>
                                          <p:attrName>ppt_y</p:attrName>
                                        </p:attrNameLst>
                                      </p:cBhvr>
                                      <p:to>
                                        <p:strVal val="(#ppt_y+0.4)"/>
                                      </p:to>
                                    </p:set>
                                    <p:anim from="(#ppt_y+0.4)" to="(#ppt_y)" calcmode="lin" valueType="num">
                                      <p:cBhvr>
                                        <p:cTn id="53" dur="1230" accel="100000" fill="hold">
                                          <p:stCondLst>
                                            <p:cond delay="770"/>
                                          </p:stCondLst>
                                        </p:cTn>
                                        <p:tgtEl>
                                          <p:spTgt spid="11"/>
                                        </p:tgtEl>
                                        <p:attrNameLst>
                                          <p:attrName>ppt_y</p:attrName>
                                        </p:attrNameLst>
                                      </p:cBhvr>
                                    </p:anim>
                                  </p:childTnLst>
                                </p:cTn>
                              </p:par>
                              <p:par>
                                <p:cTn id="54" presetID="51"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770" decel="100000"/>
                                        <p:tgtEl>
                                          <p:spTgt spid="12"/>
                                        </p:tgtEl>
                                      </p:cBhvr>
                                    </p:animEffect>
                                    <p:animScale>
                                      <p:cBhvr>
                                        <p:cTn id="57" dur="770" decel="100000"/>
                                        <p:tgtEl>
                                          <p:spTgt spid="12"/>
                                        </p:tgtEl>
                                      </p:cBhvr>
                                      <p:from x="10000" y="10000"/>
                                      <p:to x="200000" y="450000"/>
                                    </p:animScale>
                                    <p:animScale>
                                      <p:cBhvr>
                                        <p:cTn id="58" dur="1230" accel="100000" fill="hold">
                                          <p:stCondLst>
                                            <p:cond delay="770"/>
                                          </p:stCondLst>
                                        </p:cTn>
                                        <p:tgtEl>
                                          <p:spTgt spid="12"/>
                                        </p:tgtEl>
                                      </p:cBhvr>
                                      <p:from x="200000" y="450000"/>
                                      <p:to x="100000" y="100000"/>
                                    </p:animScale>
                                    <p:set>
                                      <p:cBhvr>
                                        <p:cTn id="59" dur="770" fill="hold"/>
                                        <p:tgtEl>
                                          <p:spTgt spid="12"/>
                                        </p:tgtEl>
                                        <p:attrNameLst>
                                          <p:attrName>ppt_x</p:attrName>
                                        </p:attrNameLst>
                                      </p:cBhvr>
                                      <p:to>
                                        <p:strVal val="(0.5)"/>
                                      </p:to>
                                    </p:set>
                                    <p:anim from="(0.5)" to="(#ppt_x)" calcmode="lin" valueType="num">
                                      <p:cBhvr>
                                        <p:cTn id="60" dur="1230" accel="100000" fill="hold">
                                          <p:stCondLst>
                                            <p:cond delay="770"/>
                                          </p:stCondLst>
                                        </p:cTn>
                                        <p:tgtEl>
                                          <p:spTgt spid="12"/>
                                        </p:tgtEl>
                                        <p:attrNameLst>
                                          <p:attrName>ppt_x</p:attrName>
                                        </p:attrNameLst>
                                      </p:cBhvr>
                                    </p:anim>
                                    <p:set>
                                      <p:cBhvr>
                                        <p:cTn id="61" dur="770" fill="hold"/>
                                        <p:tgtEl>
                                          <p:spTgt spid="12"/>
                                        </p:tgtEl>
                                        <p:attrNameLst>
                                          <p:attrName>ppt_y</p:attrName>
                                        </p:attrNameLst>
                                      </p:cBhvr>
                                      <p:to>
                                        <p:strVal val="(#ppt_y+0.4)"/>
                                      </p:to>
                                    </p:set>
                                    <p:anim from="(#ppt_y+0.4)" to="(#ppt_y)" calcmode="lin" valueType="num">
                                      <p:cBhvr>
                                        <p:cTn id="62" dur="1230" accel="100000" fill="hold">
                                          <p:stCondLst>
                                            <p:cond delay="770"/>
                                          </p:stCondLst>
                                        </p:cTn>
                                        <p:tgtEl>
                                          <p:spTgt spid="1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7228113" y="957512"/>
            <a:ext cx="1428759" cy="1000132"/>
          </a:xfrm>
          <a:prstGeom prst="roundRect">
            <a:avLst/>
          </a:prstGeom>
          <a:blipFill rotWithShape="1">
            <a:blip r:embed="rId2" cstate="print"/>
            <a:stretch>
              <a:fillRect/>
            </a:stretch>
          </a:blipFill>
        </p:spPr>
        <p:style>
          <a:lnRef idx="0">
            <a:schemeClr val="lt1">
              <a:hueOff val="0"/>
              <a:satOff val="0"/>
              <a:lumOff val="0"/>
              <a:alphaOff val="0"/>
            </a:schemeClr>
          </a:lnRef>
          <a:fillRef idx="3">
            <a:scrgbClr r="0" g="0" b="0"/>
          </a:fillRef>
          <a:effectRef idx="2">
            <a:schemeClr val="accent5">
              <a:hueOff val="-7947101"/>
              <a:satOff val="31849"/>
              <a:lumOff val="6902"/>
              <a:alphaOff val="0"/>
            </a:schemeClr>
          </a:effectRef>
          <a:fontRef idx="minor">
            <a:schemeClr val="lt1"/>
          </a:fontRef>
        </p:style>
      </p:sp>
      <p:grpSp>
        <p:nvGrpSpPr>
          <p:cNvPr id="5" name="组合 4"/>
          <p:cNvGrpSpPr/>
          <p:nvPr/>
        </p:nvGrpSpPr>
        <p:grpSpPr>
          <a:xfrm>
            <a:off x="7026705" y="1977806"/>
            <a:ext cx="1948636" cy="730807"/>
            <a:chOff x="2540897" y="3389515"/>
            <a:chExt cx="1948636" cy="730807"/>
          </a:xfrm>
        </p:grpSpPr>
        <p:sp>
          <p:nvSpPr>
            <p:cNvPr id="6" name="矩形 5"/>
            <p:cNvSpPr/>
            <p:nvPr/>
          </p:nvSpPr>
          <p:spPr>
            <a:xfrm>
              <a:off x="2657960" y="3389515"/>
              <a:ext cx="1831573" cy="6795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矩形 6"/>
            <p:cNvSpPr/>
            <p:nvPr/>
          </p:nvSpPr>
          <p:spPr>
            <a:xfrm>
              <a:off x="2540897" y="3440809"/>
              <a:ext cx="1831573" cy="679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zh-CN" altLang="en-US" sz="1100" b="1" kern="1200" dirty="0" smtClean="0">
                  <a:solidFill>
                    <a:schemeClr val="bg1"/>
                  </a:solidFill>
                  <a:latin typeface="微软雅黑" panose="020B0503020204020204" pitchFamily="34" charset="-122"/>
                  <a:ea typeface="微软雅黑" panose="020B0503020204020204" pitchFamily="34" charset="-122"/>
                </a:rPr>
                <a:t>定制化服务</a:t>
              </a:r>
              <a:endParaRPr lang="zh-CN" altLang="en-US" sz="1100" b="1" kern="1200" dirty="0">
                <a:solidFill>
                  <a:schemeClr val="bg1"/>
                </a:solidFill>
                <a:latin typeface="微软雅黑" panose="020B0503020204020204" pitchFamily="34" charset="-122"/>
                <a:ea typeface="微软雅黑" panose="020B0503020204020204" pitchFamily="34" charset="-122"/>
              </a:endParaRPr>
            </a:p>
          </p:txBody>
        </p:sp>
      </p:grpSp>
      <p:pic>
        <p:nvPicPr>
          <p:cNvPr id="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5552" y="2573258"/>
            <a:ext cx="1404926" cy="2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2"/>
          <p:cNvSpPr txBox="1">
            <a:spLocks noChangeArrowheads="1"/>
          </p:cNvSpPr>
          <p:nvPr/>
        </p:nvSpPr>
        <p:spPr bwMode="auto">
          <a:xfrm>
            <a:off x="5762676" y="4787836"/>
            <a:ext cx="1809903" cy="32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272" tIns="40636" rIns="81272" bIns="40636">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buFont typeface="Arial" pitchFamily="34" charset="0"/>
              <a:buNone/>
            </a:pPr>
            <a:r>
              <a:rPr lang="en-US" altLang="zh-CN" b="1" dirty="0" smtClean="0">
                <a:solidFill>
                  <a:schemeClr val="bg1"/>
                </a:solidFill>
                <a:latin typeface="微软雅黑" pitchFamily="34" charset="-122"/>
                <a:ea typeface="微软雅黑" pitchFamily="34" charset="-122"/>
              </a:rPr>
              <a:t>Portal</a:t>
            </a:r>
            <a:r>
              <a:rPr lang="zh-CN" altLang="en-US" b="1" dirty="0" smtClean="0">
                <a:solidFill>
                  <a:schemeClr val="bg1"/>
                </a:solidFill>
                <a:latin typeface="微软雅黑" pitchFamily="34" charset="-122"/>
                <a:ea typeface="微软雅黑" pitchFamily="34" charset="-122"/>
              </a:rPr>
              <a:t>可灵活设置</a:t>
            </a:r>
            <a:endParaRPr lang="zh-CN" altLang="en-US" b="1" dirty="0">
              <a:solidFill>
                <a:schemeClr val="bg1"/>
              </a:solidFill>
              <a:latin typeface="微软雅黑" pitchFamily="34" charset="-122"/>
              <a:ea typeface="微软雅黑" pitchFamily="34" charset="-122"/>
            </a:endParaRPr>
          </a:p>
        </p:txBody>
      </p:sp>
      <p:sp>
        <p:nvSpPr>
          <p:cNvPr id="10" name="圆角矩形标注 3"/>
          <p:cNvSpPr>
            <a:spLocks noChangeArrowheads="1"/>
          </p:cNvSpPr>
          <p:nvPr/>
        </p:nvSpPr>
        <p:spPr bwMode="auto">
          <a:xfrm>
            <a:off x="7500958" y="2814918"/>
            <a:ext cx="854730" cy="320901"/>
          </a:xfrm>
          <a:prstGeom prst="wedgeRoundRectCallout">
            <a:avLst>
              <a:gd name="adj1" fmla="val -85333"/>
              <a:gd name="adj2" fmla="val 85537"/>
              <a:gd name="adj3" fmla="val 16667"/>
            </a:avLst>
          </a:prstGeom>
          <a:solidFill>
            <a:srgbClr val="C00000"/>
          </a:solidFill>
          <a:ln w="12700">
            <a:noFill/>
            <a:miter lim="800000"/>
            <a:headEnd/>
            <a:tailEnd/>
          </a:ln>
        </p:spPr>
        <p:txBody>
          <a:bodyPr lIns="90161" tIns="46986" rIns="90161" bIns="46986" anchor="ctr"/>
          <a:lstStyle/>
          <a:p>
            <a:pPr algn="ctr">
              <a:buFont typeface="Arial" charset="0"/>
              <a:buNone/>
              <a:defRPr/>
            </a:pPr>
            <a:r>
              <a:rPr lang="zh-CN" altLang="en-US" b="1" dirty="0">
                <a:solidFill>
                  <a:schemeClr val="bg1"/>
                </a:solidFill>
                <a:latin typeface="+mn-ea"/>
                <a:ea typeface="+mn-ea"/>
              </a:rPr>
              <a:t>广告位</a:t>
            </a:r>
          </a:p>
        </p:txBody>
      </p:sp>
      <p:sp>
        <p:nvSpPr>
          <p:cNvPr id="11" name="圆角矩形标注 11"/>
          <p:cNvSpPr>
            <a:spLocks noChangeArrowheads="1"/>
          </p:cNvSpPr>
          <p:nvPr/>
        </p:nvSpPr>
        <p:spPr bwMode="auto">
          <a:xfrm>
            <a:off x="7500958" y="3314984"/>
            <a:ext cx="857256" cy="319767"/>
          </a:xfrm>
          <a:prstGeom prst="wedgeRoundRectCallout">
            <a:avLst>
              <a:gd name="adj1" fmla="val -88236"/>
              <a:gd name="adj2" fmla="val 42311"/>
              <a:gd name="adj3" fmla="val 16667"/>
            </a:avLst>
          </a:prstGeom>
          <a:solidFill>
            <a:srgbClr val="9BBB59"/>
          </a:solidFill>
          <a:ln w="12700">
            <a:solidFill>
              <a:srgbClr val="71893F"/>
            </a:solidFill>
            <a:miter lim="800000"/>
            <a:headEnd/>
            <a:tailEnd/>
          </a:ln>
        </p:spPr>
        <p:txBody>
          <a:bodyPr lIns="81272" tIns="40636" rIns="81272" bIns="40636" anchor="ctr"/>
          <a:lstStyle/>
          <a:p>
            <a:pPr algn="ctr" eaLnBrk="0" hangingPunct="0">
              <a:buFont typeface="Arial" pitchFamily="34" charset="0"/>
              <a:buNone/>
            </a:pPr>
            <a:r>
              <a:rPr lang="zh-CN" altLang="en-US" sz="1200">
                <a:solidFill>
                  <a:srgbClr val="FFFFFF"/>
                </a:solidFill>
                <a:latin typeface="华文细黑" pitchFamily="2" charset="-122"/>
                <a:ea typeface="华文细黑" pitchFamily="2" charset="-122"/>
              </a:rPr>
              <a:t>认证</a:t>
            </a:r>
          </a:p>
        </p:txBody>
      </p:sp>
      <p:sp>
        <p:nvSpPr>
          <p:cNvPr id="12" name="圆角矩形标注 12"/>
          <p:cNvSpPr>
            <a:spLocks noChangeArrowheads="1"/>
          </p:cNvSpPr>
          <p:nvPr/>
        </p:nvSpPr>
        <p:spPr bwMode="auto">
          <a:xfrm>
            <a:off x="7500958" y="3886488"/>
            <a:ext cx="857256" cy="500066"/>
          </a:xfrm>
          <a:prstGeom prst="wedgeRoundRectCallout">
            <a:avLst>
              <a:gd name="adj1" fmla="val -70593"/>
              <a:gd name="adj2" fmla="val 33169"/>
              <a:gd name="adj3" fmla="val 16667"/>
            </a:avLst>
          </a:prstGeom>
          <a:solidFill>
            <a:srgbClr val="9BBB59"/>
          </a:solidFill>
          <a:ln w="12700">
            <a:solidFill>
              <a:srgbClr val="71893F"/>
            </a:solidFill>
            <a:miter lim="800000"/>
            <a:headEnd/>
            <a:tailEnd/>
          </a:ln>
        </p:spPr>
        <p:txBody>
          <a:bodyPr lIns="81272" tIns="40636" rIns="81272" bIns="40636" anchor="ctr"/>
          <a:lstStyle/>
          <a:p>
            <a:pPr algn="ctr" eaLnBrk="0" hangingPunct="0">
              <a:buFont typeface="Arial" pitchFamily="34" charset="0"/>
              <a:buNone/>
            </a:pPr>
            <a:r>
              <a:rPr lang="zh-CN" altLang="en-US" sz="1100">
                <a:solidFill>
                  <a:srgbClr val="FFFFFF"/>
                </a:solidFill>
                <a:latin typeface="华文细黑" pitchFamily="2" charset="-122"/>
                <a:ea typeface="华文细黑" pitchFamily="2" charset="-122"/>
              </a:rPr>
              <a:t>广告位</a:t>
            </a:r>
            <a:r>
              <a:rPr lang="en-US" altLang="zh-CN" sz="1100">
                <a:solidFill>
                  <a:srgbClr val="FFFFFF"/>
                </a:solidFill>
                <a:latin typeface="华文细黑" pitchFamily="2" charset="-122"/>
                <a:ea typeface="华文细黑" pitchFamily="2" charset="-122"/>
              </a:rPr>
              <a:t>/</a:t>
            </a:r>
            <a:r>
              <a:rPr lang="zh-CN" altLang="en-US" sz="1100">
                <a:solidFill>
                  <a:srgbClr val="FFFFFF"/>
                </a:solidFill>
                <a:latin typeface="华文细黑" pitchFamily="2" charset="-122"/>
                <a:ea typeface="华文细黑" pitchFamily="2" charset="-122"/>
              </a:rPr>
              <a:t>应用分发</a:t>
            </a:r>
            <a:r>
              <a:rPr lang="en-US" altLang="zh-CN" sz="1100">
                <a:solidFill>
                  <a:srgbClr val="FFFFFF"/>
                </a:solidFill>
                <a:latin typeface="华文细黑" pitchFamily="2" charset="-122"/>
                <a:ea typeface="华文细黑" pitchFamily="2" charset="-122"/>
              </a:rPr>
              <a:t>/</a:t>
            </a:r>
            <a:r>
              <a:rPr lang="zh-CN" altLang="en-US" sz="1100">
                <a:solidFill>
                  <a:srgbClr val="FFFFFF"/>
                </a:solidFill>
                <a:latin typeface="华文细黑" pitchFamily="2" charset="-122"/>
                <a:ea typeface="华文细黑" pitchFamily="2" charset="-122"/>
              </a:rPr>
              <a:t>客户端下载</a:t>
            </a:r>
          </a:p>
        </p:txBody>
      </p:sp>
      <p:pic>
        <p:nvPicPr>
          <p:cNvPr id="13" name="Picture 20" descr="C:\Users\zhoupl\Desktop\客户端下载banner\客户端下载banner\客户端下载.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0760" y="4100802"/>
            <a:ext cx="1214446"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25"/>
          <p:cNvSpPr>
            <a:spLocks noChangeArrowheads="1"/>
          </p:cNvSpPr>
          <p:nvPr/>
        </p:nvSpPr>
        <p:spPr bwMode="auto">
          <a:xfrm>
            <a:off x="5953156" y="2672042"/>
            <a:ext cx="1333488" cy="785818"/>
          </a:xfrm>
          <a:prstGeom prst="flowChartProcess">
            <a:avLst/>
          </a:prstGeom>
          <a:noFill/>
          <a:ln w="38100">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272" tIns="40636" rIns="81272" bIns="40636" anchor="ctr"/>
          <a:lstStyle/>
          <a:p>
            <a:pPr eaLnBrk="0" hangingPunct="0">
              <a:buFont typeface="Arial" pitchFamily="34" charset="0"/>
              <a:buNone/>
            </a:pPr>
            <a:endParaRPr lang="zh-CN" altLang="en-US"/>
          </a:p>
        </p:txBody>
      </p:sp>
      <p:pic>
        <p:nvPicPr>
          <p:cNvPr id="15" name="图片 14" descr="QQ图片20151204101759_副本.png"/>
          <p:cNvPicPr/>
          <p:nvPr/>
        </p:nvPicPr>
        <p:blipFill>
          <a:blip r:embed="rId5"/>
          <a:srcRect r="56165" b="46661"/>
          <a:stretch>
            <a:fillRect/>
          </a:stretch>
        </p:blipFill>
        <p:spPr>
          <a:xfrm>
            <a:off x="857224" y="2716134"/>
            <a:ext cx="3214710" cy="1785950"/>
          </a:xfrm>
          <a:prstGeom prst="rect">
            <a:avLst/>
          </a:prstGeom>
        </p:spPr>
      </p:pic>
      <p:sp>
        <p:nvSpPr>
          <p:cNvPr id="16" name="TextBox 2"/>
          <p:cNvSpPr txBox="1">
            <a:spLocks noChangeArrowheads="1"/>
          </p:cNvSpPr>
          <p:nvPr/>
        </p:nvSpPr>
        <p:spPr bwMode="auto">
          <a:xfrm>
            <a:off x="642910" y="4570518"/>
            <a:ext cx="3714776" cy="574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272" tIns="40636" rIns="81272" bIns="40636">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buFont typeface="Arial" pitchFamily="34" charset="0"/>
              <a:buNone/>
            </a:pPr>
            <a:r>
              <a:rPr lang="zh-CN" altLang="en-US" b="1" dirty="0" smtClean="0">
                <a:solidFill>
                  <a:schemeClr val="bg1"/>
                </a:solidFill>
                <a:latin typeface="微软雅黑" pitchFamily="34" charset="-122"/>
                <a:ea typeface="微软雅黑" pitchFamily="34" charset="-122"/>
              </a:rPr>
              <a:t>商户平台包含用户管理、页面设置、数据分析等基础功能，简单易操作</a:t>
            </a:r>
            <a:endParaRPr lang="zh-CN" altLang="en-US" b="1" dirty="0">
              <a:solidFill>
                <a:schemeClr val="bg1"/>
              </a:solidFill>
              <a:latin typeface="微软雅黑" pitchFamily="34" charset="-122"/>
              <a:ea typeface="微软雅黑" pitchFamily="34" charset="-122"/>
            </a:endParaRPr>
          </a:p>
        </p:txBody>
      </p:sp>
      <p:sp>
        <p:nvSpPr>
          <p:cNvPr id="17" name="文本框 29"/>
          <p:cNvSpPr txBox="1"/>
          <p:nvPr/>
        </p:nvSpPr>
        <p:spPr>
          <a:xfrm>
            <a:off x="-142892" y="118800"/>
            <a:ext cx="4643470" cy="415131"/>
          </a:xfrm>
          <a:prstGeom prst="rect">
            <a:avLst/>
          </a:prstGeom>
          <a:noFill/>
        </p:spPr>
        <p:txBody>
          <a:bodyPr wrap="square" lIns="45354" tIns="22678" rIns="45354" bIns="22678">
            <a:spAutoFit/>
          </a:bodyPr>
          <a:lstStyle/>
          <a:p>
            <a:pPr fontAlgn="auto">
              <a:spcBef>
                <a:spcPts val="0"/>
              </a:spcBef>
              <a:spcAft>
                <a:spcPts val="0"/>
              </a:spcAft>
              <a:defRPr/>
            </a:pPr>
            <a:r>
              <a:rPr lang="zh-CN" altLang="en-US" sz="2400" b="1" dirty="0" smtClean="0">
                <a:solidFill>
                  <a:schemeClr val="accent4">
                    <a:lumMod val="60000"/>
                    <a:lumOff val="40000"/>
                  </a:schemeClr>
                </a:solidFill>
                <a:latin typeface="微软雅黑" panose="020B0503020204020204" pitchFamily="34" charset="-122"/>
                <a:ea typeface="微软雅黑" panose="020B0503020204020204" pitchFamily="34" charset="-122"/>
              </a:rPr>
              <a:t>           爱</a:t>
            </a:r>
            <a:r>
              <a:rPr lang="en-US" altLang="zh-CN" sz="2400" b="1" dirty="0" smtClean="0">
                <a:solidFill>
                  <a:schemeClr val="accent4">
                    <a:lumMod val="60000"/>
                    <a:lumOff val="40000"/>
                  </a:schemeClr>
                </a:solidFill>
                <a:latin typeface="微软雅黑" panose="020B0503020204020204" pitchFamily="34" charset="-122"/>
                <a:ea typeface="微软雅黑" panose="020B0503020204020204" pitchFamily="34" charset="-122"/>
              </a:rPr>
              <a:t>WIFI</a:t>
            </a:r>
            <a:r>
              <a:rPr lang="zh-CN" altLang="en-US" sz="2400" b="1" dirty="0" smtClean="0">
                <a:solidFill>
                  <a:schemeClr val="accent4">
                    <a:lumMod val="60000"/>
                    <a:lumOff val="40000"/>
                  </a:schemeClr>
                </a:solidFill>
                <a:latin typeface="微软雅黑" panose="020B0503020204020204" pitchFamily="34" charset="-122"/>
                <a:ea typeface="微软雅黑" panose="020B0503020204020204" pitchFamily="34" charset="-122"/>
              </a:rPr>
              <a:t>优势</a:t>
            </a:r>
            <a:endParaRPr lang="zh-CN" altLang="en-US" sz="2400" b="1" dirty="0">
              <a:solidFill>
                <a:schemeClr val="accent4">
                  <a:lumMod val="60000"/>
                  <a:lumOff val="40000"/>
                </a:schemeClr>
              </a:solidFill>
              <a:latin typeface="微软雅黑" panose="020B0503020204020204" pitchFamily="34" charset="-122"/>
              <a:ea typeface="微软雅黑" panose="020B0503020204020204" pitchFamily="34" charset="-122"/>
            </a:endParaRPr>
          </a:p>
        </p:txBody>
      </p:sp>
      <p:graphicFrame>
        <p:nvGraphicFramePr>
          <p:cNvPr id="18" name="图示 17"/>
          <p:cNvGraphicFramePr/>
          <p:nvPr>
            <p:extLst>
              <p:ext uri="{D42A27DB-BD31-4B8C-83A1-F6EECF244321}">
                <p14:modId xmlns:p14="http://schemas.microsoft.com/office/powerpoint/2010/main" val="2186578166"/>
              </p:ext>
            </p:extLst>
          </p:nvPr>
        </p:nvGraphicFramePr>
        <p:xfrm>
          <a:off x="216293" y="229477"/>
          <a:ext cx="6715172" cy="30003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9" name="Picture 2" descr="E:\工作\SODA比赛\IMG20170109_152306.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247078" y="62369"/>
            <a:ext cx="519842" cy="52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56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par>
                                <p:cTn id="63" presetID="47" presetClass="entr" presetSubtype="0"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anim calcmode="lin" valueType="num">
                                      <p:cBhvr>
                                        <p:cTn id="66" dur="1000" fill="hold"/>
                                        <p:tgtEl>
                                          <p:spTgt spid="15"/>
                                        </p:tgtEl>
                                        <p:attrNameLst>
                                          <p:attrName>ppt_x</p:attrName>
                                        </p:attrNameLst>
                                      </p:cBhvr>
                                      <p:tavLst>
                                        <p:tav tm="0">
                                          <p:val>
                                            <p:strVal val="#ppt_x"/>
                                          </p:val>
                                        </p:tav>
                                        <p:tav tm="100000">
                                          <p:val>
                                            <p:strVal val="#ppt_x"/>
                                          </p:val>
                                        </p:tav>
                                      </p:tavLst>
                                    </p:anim>
                                    <p:anim calcmode="lin" valueType="num">
                                      <p:cBhvr>
                                        <p:cTn id="67" dur="1000" fill="hold"/>
                                        <p:tgtEl>
                                          <p:spTgt spid="15"/>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ppt_x</p:attrName>
                                        </p:attrNameLst>
                                      </p:cBhvr>
                                      <p:tavLst>
                                        <p:tav tm="0">
                                          <p:val>
                                            <p:strVal val="#ppt_x"/>
                                          </p:val>
                                        </p:tav>
                                        <p:tav tm="100000">
                                          <p:val>
                                            <p:strVal val="#ppt_x"/>
                                          </p:val>
                                        </p:tav>
                                      </p:tavLst>
                                    </p:anim>
                                    <p:anim calcmode="lin" valueType="num">
                                      <p:cBhvr>
                                        <p:cTn id="7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4" grpId="0" animBg="1"/>
      <p:bldP spid="16" grpId="0"/>
      <p:bldGraphic spid="18"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3789867" y="2185686"/>
            <a:ext cx="2775056" cy="461665"/>
          </a:xfrm>
          <a:prstGeom prst="rect">
            <a:avLst/>
          </a:prstGeom>
          <a:noFill/>
        </p:spPr>
        <p:txBody>
          <a:bodyPr wrap="square" rtlCol="0">
            <a:spAutoFit/>
          </a:bodyPr>
          <a:lstStyle/>
          <a:p>
            <a:r>
              <a:rPr lang="zh-CN" altLang="en-US" sz="2400" b="1" dirty="0" smtClean="0">
                <a:solidFill>
                  <a:schemeClr val="accent4">
                    <a:lumMod val="60000"/>
                    <a:lumOff val="40000"/>
                  </a:schemeClr>
                </a:solidFill>
                <a:latin typeface="微软雅黑" panose="020B0503020204020204" pitchFamily="34" charset="-122"/>
                <a:ea typeface="微软雅黑" panose="020B0503020204020204" pitchFamily="34" charset="-122"/>
              </a:rPr>
              <a:t>云主机</a:t>
            </a:r>
            <a:endParaRPr lang="zh-CN" altLang="en-US" sz="2400" b="1" dirty="0">
              <a:solidFill>
                <a:schemeClr val="accent4">
                  <a:lumMod val="60000"/>
                  <a:lumOff val="4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612426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E:\工作\SODA比赛\IMG20170109_1523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1468" y="125544"/>
            <a:ext cx="531427" cy="527992"/>
          </a:xfrm>
          <a:prstGeom prst="rect">
            <a:avLst/>
          </a:prstGeom>
          <a:noFill/>
          <a:extLst>
            <a:ext uri="{909E8E84-426E-40DD-AFC4-6F175D3DCCD1}">
              <a14:hiddenFill xmlns:a14="http://schemas.microsoft.com/office/drawing/2010/main">
                <a:solidFill>
                  <a:srgbClr val="FFFFFF"/>
                </a:solidFill>
              </a14:hiddenFill>
            </a:ext>
          </a:extLst>
        </p:spPr>
      </p:pic>
      <p:sp>
        <p:nvSpPr>
          <p:cNvPr id="25" name="文本框 24"/>
          <p:cNvSpPr txBox="1"/>
          <p:nvPr/>
        </p:nvSpPr>
        <p:spPr>
          <a:xfrm>
            <a:off x="778952" y="191827"/>
            <a:ext cx="7100827" cy="400110"/>
          </a:xfrm>
          <a:prstGeom prst="rect">
            <a:avLst/>
          </a:prstGeom>
          <a:noFill/>
        </p:spPr>
        <p:txBody>
          <a:bodyPr wrap="square" rtlCol="0">
            <a:spAutoFit/>
          </a:bodyPr>
          <a:lstStyle/>
          <a:p>
            <a:r>
              <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什么</a:t>
            </a:r>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rPr>
              <a:t>是云计算</a:t>
            </a:r>
            <a:r>
              <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a:t>
            </a:r>
            <a:endPar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endParaRPr>
          </a:p>
        </p:txBody>
      </p:sp>
      <p:sp>
        <p:nvSpPr>
          <p:cNvPr id="32" name="AutoShape 5"/>
          <p:cNvSpPr/>
          <p:nvPr/>
        </p:nvSpPr>
        <p:spPr>
          <a:xfrm>
            <a:off x="554116" y="717788"/>
            <a:ext cx="4089400" cy="1820862"/>
          </a:xfrm>
          <a:prstGeom prst="roundRect">
            <a:avLst>
              <a:gd name="adj" fmla="val 9106"/>
            </a:avLst>
          </a:prstGeom>
          <a:solidFill>
            <a:srgbClr val="00B0F0"/>
          </a:solidFill>
          <a:ln w="25400" cap="flat" cmpd="sng">
            <a:solidFill>
              <a:schemeClr val="bg1"/>
            </a:solidFill>
            <a:prstDash val="solid"/>
            <a:headEnd type="none" w="med" len="med"/>
            <a:tailEnd type="none" w="med" len="med"/>
          </a:ln>
        </p:spPr>
        <p:txBody>
          <a:bodyPr wrap="none" anchor="ctr"/>
          <a:lstStyle/>
          <a:p>
            <a:pPr>
              <a:lnSpc>
                <a:spcPct val="110000"/>
              </a:lnSpc>
              <a:buClr>
                <a:srgbClr val="000000"/>
              </a:buClr>
              <a:buFont typeface="Wingdings" panose="05000000000000000000" pitchFamily="2" charset="2"/>
              <a:buNone/>
              <a:defRPr/>
            </a:pPr>
            <a:r>
              <a:rPr lang="zh-CN" altLang="en-US" sz="1200" dirty="0">
                <a:effectLst>
                  <a:outerShdw blurRad="38100" dist="38100" dir="2700000">
                    <a:srgbClr val="FFFFFF"/>
                  </a:outerShdw>
                </a:effectLst>
                <a:latin typeface="微软雅黑" panose="020B0503020204020204" pitchFamily="34" charset="-122"/>
                <a:ea typeface="微软雅黑" panose="020B0503020204020204" pitchFamily="34" charset="-122"/>
              </a:rPr>
              <a:t>            </a:t>
            </a:r>
            <a:r>
              <a:rPr lang="en-US" altLang="zh-CN" sz="1200" dirty="0" smtClean="0">
                <a:effectLst>
                  <a:outerShdw blurRad="38100" dist="38100" dir="2700000">
                    <a:srgbClr val="FFFFFF"/>
                  </a:outerShdw>
                </a:effectLst>
                <a:latin typeface="微软雅黑" panose="020B0503020204020204" pitchFamily="34" charset="-122"/>
                <a:ea typeface="微软雅黑" panose="020B0503020204020204" pitchFamily="34" charset="-122"/>
              </a:rPr>
              <a:t>;</a:t>
            </a:r>
            <a:endParaRPr lang="zh-CN" altLang="en-US" dirty="0">
              <a:effectLst>
                <a:outerShdw blurRad="38100" dist="38100" dir="2700000">
                  <a:srgbClr val="FFFFFF"/>
                </a:outerShdw>
              </a:effectLst>
              <a:latin typeface="微软雅黑" pitchFamily="34" charset="-122"/>
              <a:ea typeface="微软雅黑" pitchFamily="34" charset="-122"/>
            </a:endParaRPr>
          </a:p>
        </p:txBody>
      </p:sp>
      <p:grpSp>
        <p:nvGrpSpPr>
          <p:cNvPr id="34" name="组合 26"/>
          <p:cNvGrpSpPr>
            <a:grpSpLocks/>
          </p:cNvGrpSpPr>
          <p:nvPr/>
        </p:nvGrpSpPr>
        <p:grpSpPr bwMode="auto">
          <a:xfrm>
            <a:off x="687466" y="3530838"/>
            <a:ext cx="547688" cy="512762"/>
            <a:chOff x="0" y="0"/>
            <a:chExt cx="384" cy="384"/>
          </a:xfrm>
        </p:grpSpPr>
        <p:sp>
          <p:nvSpPr>
            <p:cNvPr id="37" name="Oval 33"/>
            <p:cNvSpPr>
              <a:spLocks noChangeArrowheads="1"/>
            </p:cNvSpPr>
            <p:nvPr/>
          </p:nvSpPr>
          <p:spPr bwMode="auto">
            <a:xfrm>
              <a:off x="0" y="0"/>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10000"/>
                </a:lnSpc>
                <a:buClr>
                  <a:srgbClr val="000000"/>
                </a:buClr>
                <a:buFont typeface="Wingdings" panose="05000000000000000000" pitchFamily="2" charset="2"/>
                <a:buChar char="•"/>
              </a:pPr>
              <a:endParaRPr lang="zh-CN" altLang="en-US" sz="1200">
                <a:latin typeface="微软雅黑" panose="020B0503020204020204" pitchFamily="34" charset="-122"/>
                <a:ea typeface="微软雅黑" panose="020B0503020204020204" pitchFamily="34" charset="-122"/>
              </a:endParaRPr>
            </a:p>
          </p:txBody>
        </p:sp>
        <p:sp>
          <p:nvSpPr>
            <p:cNvPr id="38" name="Oval 34"/>
            <p:cNvSpPr>
              <a:spLocks noChangeArrowheads="1"/>
            </p:cNvSpPr>
            <p:nvPr/>
          </p:nvSpPr>
          <p:spPr bwMode="auto">
            <a:xfrm>
              <a:off x="144" y="0"/>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10000"/>
                </a:lnSpc>
                <a:buClr>
                  <a:srgbClr val="000000"/>
                </a:buClr>
                <a:buFont typeface="Wingdings" panose="05000000000000000000" pitchFamily="2" charset="2"/>
                <a:buChar char="•"/>
              </a:pPr>
              <a:endParaRPr lang="zh-CN" altLang="en-US" sz="1200">
                <a:latin typeface="微软雅黑" panose="020B0503020204020204" pitchFamily="34" charset="-122"/>
                <a:ea typeface="微软雅黑" panose="020B0503020204020204" pitchFamily="34" charset="-122"/>
              </a:endParaRPr>
            </a:p>
          </p:txBody>
        </p:sp>
        <p:sp>
          <p:nvSpPr>
            <p:cNvPr id="39" name="Oval 35"/>
            <p:cNvSpPr>
              <a:spLocks noChangeArrowheads="1"/>
            </p:cNvSpPr>
            <p:nvPr/>
          </p:nvSpPr>
          <p:spPr bwMode="auto">
            <a:xfrm>
              <a:off x="288" y="0"/>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10000"/>
                </a:lnSpc>
                <a:buClr>
                  <a:srgbClr val="000000"/>
                </a:buClr>
                <a:buFont typeface="Wingdings" panose="05000000000000000000" pitchFamily="2" charset="2"/>
                <a:buChar char="•"/>
              </a:pPr>
              <a:endParaRPr lang="zh-CN" altLang="en-US" sz="1200">
                <a:latin typeface="微软雅黑" panose="020B0503020204020204" pitchFamily="34" charset="-122"/>
                <a:ea typeface="微软雅黑" panose="020B0503020204020204" pitchFamily="34" charset="-122"/>
              </a:endParaRPr>
            </a:p>
          </p:txBody>
        </p:sp>
        <p:sp>
          <p:nvSpPr>
            <p:cNvPr id="40" name="Oval 36"/>
            <p:cNvSpPr>
              <a:spLocks noChangeArrowheads="1"/>
            </p:cNvSpPr>
            <p:nvPr/>
          </p:nvSpPr>
          <p:spPr bwMode="auto">
            <a:xfrm>
              <a:off x="0" y="144"/>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10000"/>
                </a:lnSpc>
                <a:buClr>
                  <a:srgbClr val="000000"/>
                </a:buClr>
                <a:buFont typeface="Wingdings" panose="05000000000000000000" pitchFamily="2" charset="2"/>
                <a:buChar char="•"/>
              </a:pPr>
              <a:endParaRPr lang="zh-CN" altLang="en-US" sz="1200">
                <a:latin typeface="微软雅黑" panose="020B0503020204020204" pitchFamily="34" charset="-122"/>
                <a:ea typeface="微软雅黑" panose="020B0503020204020204" pitchFamily="34" charset="-122"/>
              </a:endParaRPr>
            </a:p>
          </p:txBody>
        </p:sp>
        <p:sp>
          <p:nvSpPr>
            <p:cNvPr id="41" name="Oval 37"/>
            <p:cNvSpPr>
              <a:spLocks noChangeArrowheads="1"/>
            </p:cNvSpPr>
            <p:nvPr/>
          </p:nvSpPr>
          <p:spPr bwMode="auto">
            <a:xfrm>
              <a:off x="144" y="144"/>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10000"/>
                </a:lnSpc>
                <a:buClr>
                  <a:srgbClr val="000000"/>
                </a:buClr>
                <a:buFont typeface="Wingdings" panose="05000000000000000000" pitchFamily="2" charset="2"/>
                <a:buChar char="•"/>
              </a:pPr>
              <a:endParaRPr lang="zh-CN" altLang="en-US" sz="1200">
                <a:latin typeface="微软雅黑" panose="020B0503020204020204" pitchFamily="34" charset="-122"/>
                <a:ea typeface="微软雅黑" panose="020B0503020204020204" pitchFamily="34" charset="-122"/>
              </a:endParaRPr>
            </a:p>
          </p:txBody>
        </p:sp>
        <p:sp>
          <p:nvSpPr>
            <p:cNvPr id="42" name="Oval 38"/>
            <p:cNvSpPr>
              <a:spLocks noChangeArrowheads="1"/>
            </p:cNvSpPr>
            <p:nvPr/>
          </p:nvSpPr>
          <p:spPr bwMode="auto">
            <a:xfrm>
              <a:off x="288" y="144"/>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10000"/>
                </a:lnSpc>
                <a:buClr>
                  <a:srgbClr val="000000"/>
                </a:buClr>
                <a:buFont typeface="Wingdings" panose="05000000000000000000" pitchFamily="2" charset="2"/>
                <a:buChar char="•"/>
              </a:pPr>
              <a:endParaRPr lang="zh-CN" altLang="en-US" sz="1200">
                <a:latin typeface="微软雅黑" panose="020B0503020204020204" pitchFamily="34" charset="-122"/>
                <a:ea typeface="微软雅黑" panose="020B0503020204020204" pitchFamily="34" charset="-122"/>
              </a:endParaRPr>
            </a:p>
          </p:txBody>
        </p:sp>
        <p:sp>
          <p:nvSpPr>
            <p:cNvPr id="43" name="Oval 39"/>
            <p:cNvSpPr>
              <a:spLocks noChangeArrowheads="1"/>
            </p:cNvSpPr>
            <p:nvPr/>
          </p:nvSpPr>
          <p:spPr bwMode="auto">
            <a:xfrm>
              <a:off x="0" y="288"/>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10000"/>
                </a:lnSpc>
                <a:buClr>
                  <a:srgbClr val="000000"/>
                </a:buClr>
                <a:buFont typeface="Wingdings" panose="05000000000000000000" pitchFamily="2" charset="2"/>
                <a:buChar char="•"/>
              </a:pPr>
              <a:endParaRPr lang="zh-CN" altLang="en-US" sz="1200">
                <a:latin typeface="微软雅黑" panose="020B0503020204020204" pitchFamily="34" charset="-122"/>
                <a:ea typeface="微软雅黑" panose="020B0503020204020204" pitchFamily="34" charset="-122"/>
              </a:endParaRPr>
            </a:p>
          </p:txBody>
        </p:sp>
        <p:sp>
          <p:nvSpPr>
            <p:cNvPr id="44" name="Oval 40"/>
            <p:cNvSpPr>
              <a:spLocks noChangeArrowheads="1"/>
            </p:cNvSpPr>
            <p:nvPr/>
          </p:nvSpPr>
          <p:spPr bwMode="auto">
            <a:xfrm>
              <a:off x="144" y="288"/>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10000"/>
                </a:lnSpc>
                <a:buClr>
                  <a:srgbClr val="000000"/>
                </a:buClr>
                <a:buFont typeface="Wingdings" panose="05000000000000000000" pitchFamily="2" charset="2"/>
                <a:buChar char="•"/>
              </a:pPr>
              <a:endParaRPr lang="zh-CN" altLang="en-US" sz="1200">
                <a:latin typeface="微软雅黑" panose="020B0503020204020204" pitchFamily="34" charset="-122"/>
                <a:ea typeface="微软雅黑" panose="020B0503020204020204" pitchFamily="34" charset="-122"/>
              </a:endParaRPr>
            </a:p>
          </p:txBody>
        </p:sp>
        <p:sp>
          <p:nvSpPr>
            <p:cNvPr id="45" name="Oval 41"/>
            <p:cNvSpPr>
              <a:spLocks noChangeArrowheads="1"/>
            </p:cNvSpPr>
            <p:nvPr/>
          </p:nvSpPr>
          <p:spPr bwMode="auto">
            <a:xfrm>
              <a:off x="288" y="288"/>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10000"/>
                </a:lnSpc>
                <a:buClr>
                  <a:srgbClr val="000000"/>
                </a:buClr>
                <a:buFont typeface="Wingdings" panose="05000000000000000000" pitchFamily="2" charset="2"/>
                <a:buChar char="•"/>
              </a:pPr>
              <a:endParaRPr lang="zh-CN" altLang="en-US" sz="1200">
                <a:latin typeface="微软雅黑" panose="020B0503020204020204" pitchFamily="34" charset="-122"/>
                <a:ea typeface="微软雅黑" panose="020B0503020204020204" pitchFamily="34" charset="-122"/>
              </a:endParaRPr>
            </a:p>
          </p:txBody>
        </p:sp>
      </p:grpSp>
      <p:sp>
        <p:nvSpPr>
          <p:cNvPr id="46" name="矩形 45"/>
          <p:cNvSpPr/>
          <p:nvPr/>
        </p:nvSpPr>
        <p:spPr>
          <a:xfrm>
            <a:off x="611266" y="949563"/>
            <a:ext cx="544513" cy="630942"/>
          </a:xfrm>
          <a:prstGeom prst="rect">
            <a:avLst/>
          </a:prstGeom>
          <a:solidFill>
            <a:schemeClr val="tx2">
              <a:lumMod val="60000"/>
              <a:lumOff val="40000"/>
            </a:schemeClr>
          </a:solidFill>
          <a:ln>
            <a:solidFill>
              <a:schemeClr val="bg1"/>
            </a:solidFill>
          </a:ln>
        </p:spPr>
        <p:txBody>
          <a:bodyPr>
            <a:spAutoFit/>
          </a:bodyPr>
          <a:lstStyle/>
          <a:p>
            <a:pPr algn="ctr">
              <a:defRPr/>
            </a:pPr>
            <a:r>
              <a:rPr lang="zh-CN" altLang="en-US" sz="1200" dirty="0">
                <a:solidFill>
                  <a:schemeClr val="bg1"/>
                </a:solidFill>
                <a:latin typeface="微软雅黑" panose="020B0503020204020204" pitchFamily="34" charset="-122"/>
                <a:ea typeface="微软雅黑" panose="020B0503020204020204" pitchFamily="34" charset="-122"/>
              </a:rPr>
              <a:t>美国</a:t>
            </a:r>
            <a:r>
              <a:rPr lang="en-US" altLang="zh-CN" sz="1100" dirty="0">
                <a:solidFill>
                  <a:schemeClr val="bg1"/>
                </a:solidFill>
                <a:latin typeface="微软雅黑" panose="020B0503020204020204" pitchFamily="34" charset="-122"/>
                <a:ea typeface="微软雅黑" panose="020B0503020204020204" pitchFamily="34" charset="-122"/>
                <a:hlinkClick r:id="rId4"/>
              </a:rPr>
              <a:t>NIST</a:t>
            </a:r>
            <a:endParaRPr lang="en-US" altLang="zh-CN" sz="1100" dirty="0">
              <a:solidFill>
                <a:schemeClr val="bg1"/>
              </a:solidFill>
              <a:latin typeface="微软雅黑" panose="020B0503020204020204" pitchFamily="34" charset="-122"/>
              <a:ea typeface="微软雅黑" panose="020B0503020204020204" pitchFamily="34" charset="-122"/>
            </a:endParaRPr>
          </a:p>
          <a:p>
            <a:pPr algn="ctr">
              <a:defRPr/>
            </a:pPr>
            <a:r>
              <a:rPr lang="zh-CN" altLang="en-US" sz="1200" dirty="0">
                <a:solidFill>
                  <a:schemeClr val="bg1"/>
                </a:solidFill>
                <a:latin typeface="微软雅黑" panose="020B0503020204020204" pitchFamily="34" charset="-122"/>
                <a:ea typeface="微软雅黑" panose="020B0503020204020204" pitchFamily="34" charset="-122"/>
              </a:rPr>
              <a:t>定义</a:t>
            </a:r>
          </a:p>
        </p:txBody>
      </p:sp>
      <p:sp>
        <p:nvSpPr>
          <p:cNvPr id="47" name="矩形 115"/>
          <p:cNvSpPr>
            <a:spLocks noChangeArrowheads="1"/>
          </p:cNvSpPr>
          <p:nvPr/>
        </p:nvSpPr>
        <p:spPr bwMode="auto">
          <a:xfrm>
            <a:off x="1200306" y="795723"/>
            <a:ext cx="350361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buFont typeface="Arial" panose="020B0604020202020204" pitchFamily="34" charset="0"/>
              <a:buChar char="•"/>
            </a:pPr>
            <a:r>
              <a:rPr lang="zh-CN" altLang="en-US" sz="1200" dirty="0">
                <a:solidFill>
                  <a:schemeClr val="bg1"/>
                </a:solidFill>
                <a:latin typeface="微软雅黑" panose="020B0503020204020204" pitchFamily="34" charset="-122"/>
                <a:ea typeface="微软雅黑" panose="020B0503020204020204" pitchFamily="34" charset="-122"/>
              </a:rPr>
              <a:t>按使用量付费的</a:t>
            </a:r>
            <a:r>
              <a:rPr lang="zh-CN" altLang="en-US" sz="1200" dirty="0" smtClean="0">
                <a:solidFill>
                  <a:schemeClr val="bg1"/>
                </a:solidFill>
                <a:latin typeface="微软雅黑" panose="020B0503020204020204" pitchFamily="34" charset="-122"/>
                <a:ea typeface="微软雅黑" panose="020B0503020204020204" pitchFamily="34" charset="-122"/>
              </a:rPr>
              <a:t>模式</a:t>
            </a:r>
            <a:r>
              <a:rPr lang="en-US" altLang="zh-CN" sz="1200" dirty="0" smtClean="0">
                <a:solidFill>
                  <a:schemeClr val="bg1"/>
                </a:solidFill>
                <a:latin typeface="微软雅黑" panose="020B0503020204020204" pitchFamily="34" charset="-122"/>
                <a:ea typeface="微软雅黑" panose="020B0503020204020204" pitchFamily="34" charset="-122"/>
              </a:rPr>
              <a:t>;</a:t>
            </a:r>
            <a:endParaRPr lang="en-US" altLang="zh-CN" sz="1200" dirty="0">
              <a:solidFill>
                <a:schemeClr val="bg1"/>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pPr>
            <a:r>
              <a:rPr lang="zh-CN" altLang="en-US" sz="1200" dirty="0">
                <a:solidFill>
                  <a:schemeClr val="bg1"/>
                </a:solidFill>
                <a:latin typeface="微软雅黑" panose="020B0503020204020204" pitchFamily="34" charset="-122"/>
                <a:ea typeface="微软雅黑" panose="020B0503020204020204" pitchFamily="34" charset="-122"/>
              </a:rPr>
              <a:t>提供可用的、便捷的、按需的网络</a:t>
            </a:r>
            <a:r>
              <a:rPr lang="zh-CN" altLang="en-US" sz="1200" dirty="0" smtClean="0">
                <a:solidFill>
                  <a:schemeClr val="bg1"/>
                </a:solidFill>
                <a:latin typeface="微软雅黑" panose="020B0503020204020204" pitchFamily="34" charset="-122"/>
                <a:ea typeface="微软雅黑" panose="020B0503020204020204" pitchFamily="34" charset="-122"/>
              </a:rPr>
              <a:t>访问</a:t>
            </a:r>
            <a:r>
              <a:rPr lang="en-US" altLang="zh-CN" sz="1200" dirty="0" smtClean="0">
                <a:solidFill>
                  <a:schemeClr val="bg1"/>
                </a:solidFill>
                <a:latin typeface="微软雅黑" panose="020B0503020204020204" pitchFamily="34" charset="-122"/>
                <a:ea typeface="微软雅黑" panose="020B0503020204020204" pitchFamily="34" charset="-122"/>
              </a:rPr>
              <a:t>;</a:t>
            </a:r>
            <a:endParaRPr lang="en-US" altLang="zh-CN" sz="1200" dirty="0">
              <a:solidFill>
                <a:schemeClr val="bg1"/>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pPr>
            <a:r>
              <a:rPr lang="zh-CN" altLang="en-US" sz="1200" dirty="0">
                <a:solidFill>
                  <a:schemeClr val="bg1"/>
                </a:solidFill>
                <a:latin typeface="微软雅黑" panose="020B0503020204020204" pitchFamily="34" charset="-122"/>
                <a:ea typeface="微软雅黑" panose="020B0503020204020204" pitchFamily="34" charset="-122"/>
              </a:rPr>
              <a:t>计算资源共享池可</a:t>
            </a:r>
            <a:r>
              <a:rPr lang="zh-CN" altLang="en-US" sz="1200" dirty="0" smtClean="0">
                <a:solidFill>
                  <a:schemeClr val="bg1"/>
                </a:solidFill>
                <a:latin typeface="微软雅黑" panose="020B0503020204020204" pitchFamily="34" charset="-122"/>
                <a:ea typeface="微软雅黑" panose="020B0503020204020204" pitchFamily="34" charset="-122"/>
              </a:rPr>
              <a:t>配置</a:t>
            </a:r>
            <a:r>
              <a:rPr lang="en-US" altLang="zh-CN" sz="1200" dirty="0" smtClean="0">
                <a:solidFill>
                  <a:schemeClr val="bg1"/>
                </a:solidFill>
                <a:latin typeface="微软雅黑" panose="020B0503020204020204" pitchFamily="34" charset="-122"/>
                <a:ea typeface="微软雅黑" panose="020B0503020204020204" pitchFamily="34" charset="-122"/>
              </a:rPr>
              <a:t>;</a:t>
            </a:r>
            <a:endParaRPr lang="en-US" altLang="zh-CN" sz="1200" dirty="0">
              <a:solidFill>
                <a:schemeClr val="bg1"/>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pPr>
            <a:r>
              <a:rPr lang="zh-CN" altLang="en-US" sz="1200" dirty="0">
                <a:solidFill>
                  <a:schemeClr val="bg1"/>
                </a:solidFill>
                <a:latin typeface="微软雅黑" panose="020B0503020204020204" pitchFamily="34" charset="-122"/>
                <a:ea typeface="微软雅黑" panose="020B0503020204020204" pitchFamily="34" charset="-122"/>
              </a:rPr>
              <a:t>资源能够被快速</a:t>
            </a:r>
            <a:r>
              <a:rPr lang="zh-CN" altLang="en-US" sz="1200" dirty="0" smtClean="0">
                <a:solidFill>
                  <a:schemeClr val="bg1"/>
                </a:solidFill>
                <a:latin typeface="微软雅黑" panose="020B0503020204020204" pitchFamily="34" charset="-122"/>
                <a:ea typeface="微软雅黑" panose="020B0503020204020204" pitchFamily="34" charset="-122"/>
              </a:rPr>
              <a:t>提供</a:t>
            </a:r>
            <a:r>
              <a:rPr lang="en-US" altLang="zh-CN" sz="1200" dirty="0" smtClean="0">
                <a:solidFill>
                  <a:schemeClr val="bg1"/>
                </a:solidFill>
                <a:latin typeface="微软雅黑" panose="020B0503020204020204" pitchFamily="34" charset="-122"/>
                <a:ea typeface="微软雅黑" panose="020B0503020204020204" pitchFamily="34" charset="-122"/>
              </a:rPr>
              <a:t>;</a:t>
            </a:r>
            <a:endParaRPr lang="en-US" altLang="zh-CN" sz="1200" dirty="0">
              <a:solidFill>
                <a:schemeClr val="bg1"/>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pPr>
            <a:r>
              <a:rPr lang="zh-CN" altLang="en-US" sz="1200" dirty="0">
                <a:solidFill>
                  <a:schemeClr val="bg1"/>
                </a:solidFill>
                <a:latin typeface="微软雅黑" panose="020B0503020204020204" pitchFamily="34" charset="-122"/>
                <a:ea typeface="微软雅黑" panose="020B0503020204020204" pitchFamily="34" charset="-122"/>
              </a:rPr>
              <a:t>很少的管理</a:t>
            </a:r>
            <a:r>
              <a:rPr lang="zh-CN" altLang="en-US" sz="1200" dirty="0" smtClean="0">
                <a:solidFill>
                  <a:schemeClr val="bg1"/>
                </a:solidFill>
                <a:latin typeface="微软雅黑" panose="020B0503020204020204" pitchFamily="34" charset="-122"/>
                <a:ea typeface="微软雅黑" panose="020B0503020204020204" pitchFamily="34" charset="-122"/>
              </a:rPr>
              <a:t>工作</a:t>
            </a:r>
            <a:r>
              <a:rPr lang="en-US" altLang="zh-CN" sz="1200" dirty="0" smtClean="0">
                <a:solidFill>
                  <a:schemeClr val="bg1"/>
                </a:solidFill>
                <a:latin typeface="微软雅黑" panose="020B0503020204020204" pitchFamily="34" charset="-122"/>
                <a:ea typeface="微软雅黑" panose="020B0503020204020204" pitchFamily="34" charset="-122"/>
              </a:rPr>
              <a:t>;</a:t>
            </a:r>
            <a:endParaRPr lang="en-US" altLang="zh-CN" sz="1200" dirty="0">
              <a:solidFill>
                <a:schemeClr val="bg1"/>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Char char="•"/>
            </a:pPr>
            <a:r>
              <a:rPr lang="zh-CN" altLang="en-US" sz="1200" dirty="0">
                <a:solidFill>
                  <a:schemeClr val="bg1"/>
                </a:solidFill>
                <a:latin typeface="微软雅黑" panose="020B0503020204020204" pitchFamily="34" charset="-122"/>
                <a:ea typeface="微软雅黑" panose="020B0503020204020204" pitchFamily="34" charset="-122"/>
              </a:rPr>
              <a:t>与服务供应商进行很少的交互</a:t>
            </a:r>
          </a:p>
        </p:txBody>
      </p:sp>
      <p:sp>
        <p:nvSpPr>
          <p:cNvPr id="48" name="AutoShape 5"/>
          <p:cNvSpPr/>
          <p:nvPr/>
        </p:nvSpPr>
        <p:spPr>
          <a:xfrm>
            <a:off x="522445" y="3158060"/>
            <a:ext cx="4089400" cy="1819275"/>
          </a:xfrm>
          <a:prstGeom prst="roundRect">
            <a:avLst>
              <a:gd name="adj" fmla="val 9106"/>
            </a:avLst>
          </a:prstGeom>
          <a:solidFill>
            <a:srgbClr val="00FF00"/>
          </a:solidFill>
          <a:ln w="25400" cap="flat" cmpd="sng">
            <a:solidFill>
              <a:schemeClr val="bg1"/>
            </a:solidFill>
            <a:prstDash val="solid"/>
            <a:headEnd type="none" w="med" len="med"/>
            <a:tailEnd type="none" w="med" len="med"/>
          </a:ln>
        </p:spPr>
        <p:txBody>
          <a:bodyPr wrap="none" anchor="ctr"/>
          <a:lstStyle/>
          <a:p>
            <a:pPr algn="ctr">
              <a:lnSpc>
                <a:spcPct val="150000"/>
              </a:lnSpc>
              <a:defRPr/>
            </a:pPr>
            <a:endParaRPr lang="en-US" altLang="zh-CN" sz="1200" dirty="0">
              <a:latin typeface="微软雅黑" panose="020B0503020204020204" pitchFamily="34" charset="-122"/>
              <a:ea typeface="微软雅黑" panose="020B0503020204020204" pitchFamily="34" charset="-122"/>
            </a:endParaRPr>
          </a:p>
          <a:p>
            <a:pPr algn="ctr">
              <a:lnSpc>
                <a:spcPct val="150000"/>
              </a:lnSpc>
              <a:defRPr/>
            </a:pPr>
            <a:r>
              <a:rPr lang="zh-CN" altLang="en-US" sz="1200" dirty="0">
                <a:solidFill>
                  <a:schemeClr val="bg1"/>
                </a:solidFill>
                <a:latin typeface="微软雅黑" panose="020B0503020204020204" pitchFamily="34" charset="-122"/>
                <a:ea typeface="微软雅黑" panose="020B0503020204020204" pitchFamily="34" charset="-122"/>
              </a:rPr>
              <a:t>通过</a:t>
            </a:r>
            <a:r>
              <a:rPr lang="zh-CN" altLang="en-US" sz="1200" b="1" dirty="0">
                <a:solidFill>
                  <a:schemeClr val="bg1"/>
                </a:solidFill>
                <a:latin typeface="微软雅黑" panose="020B0503020204020204" pitchFamily="34" charset="-122"/>
                <a:ea typeface="微软雅黑" panose="020B0503020204020204" pitchFamily="34" charset="-122"/>
              </a:rPr>
              <a:t>网络  </a:t>
            </a:r>
            <a:endParaRPr lang="en-US" altLang="zh-CN" sz="1200" b="1" dirty="0">
              <a:solidFill>
                <a:schemeClr val="bg1"/>
              </a:solidFill>
              <a:latin typeface="微软雅黑" panose="020B0503020204020204" pitchFamily="34" charset="-122"/>
              <a:ea typeface="微软雅黑" panose="020B0503020204020204" pitchFamily="34" charset="-122"/>
            </a:endParaRPr>
          </a:p>
          <a:p>
            <a:pPr algn="ctr">
              <a:lnSpc>
                <a:spcPct val="150000"/>
              </a:lnSpc>
              <a:defRPr/>
            </a:pPr>
            <a:r>
              <a:rPr lang="zh-CN" altLang="en-US" sz="1200" dirty="0">
                <a:solidFill>
                  <a:schemeClr val="bg1"/>
                </a:solidFill>
                <a:latin typeface="微软雅黑" panose="020B0503020204020204" pitchFamily="34" charset="-122"/>
                <a:ea typeface="微软雅黑" panose="020B0503020204020204" pitchFamily="34" charset="-122"/>
              </a:rPr>
              <a:t>以</a:t>
            </a:r>
            <a:r>
              <a:rPr lang="zh-CN" altLang="en-US" sz="1200" b="1" dirty="0">
                <a:solidFill>
                  <a:schemeClr val="bg1"/>
                </a:solidFill>
                <a:latin typeface="微软雅黑" panose="020B0503020204020204" pitchFamily="34" charset="-122"/>
                <a:ea typeface="微软雅黑" panose="020B0503020204020204" pitchFamily="34" charset="-122"/>
              </a:rPr>
              <a:t>服务</a:t>
            </a:r>
            <a:r>
              <a:rPr lang="zh-CN" altLang="en-US" sz="1200" dirty="0">
                <a:solidFill>
                  <a:schemeClr val="bg1"/>
                </a:solidFill>
                <a:latin typeface="微软雅黑" panose="020B0503020204020204" pitchFamily="34" charset="-122"/>
                <a:ea typeface="微软雅黑" panose="020B0503020204020204" pitchFamily="34" charset="-122"/>
              </a:rPr>
              <a:t>的形式  </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a:lnSpc>
                <a:spcPct val="150000"/>
              </a:lnSpc>
              <a:defRPr/>
            </a:pPr>
            <a:r>
              <a:rPr lang="zh-CN" altLang="en-US" sz="1200" dirty="0">
                <a:solidFill>
                  <a:schemeClr val="bg1"/>
                </a:solidFill>
                <a:latin typeface="微软雅黑" panose="020B0503020204020204" pitchFamily="34" charset="-122"/>
                <a:ea typeface="微软雅黑" panose="020B0503020204020204" pitchFamily="34" charset="-122"/>
              </a:rPr>
              <a:t>提供</a:t>
            </a:r>
            <a:r>
              <a:rPr lang="en-US" altLang="zh-CN" sz="1200" b="1" dirty="0">
                <a:solidFill>
                  <a:schemeClr val="bg1"/>
                </a:solidFill>
                <a:latin typeface="微软雅黑" panose="020B0503020204020204" pitchFamily="34" charset="-122"/>
                <a:ea typeface="微软雅黑" panose="020B0503020204020204" pitchFamily="34" charset="-122"/>
              </a:rPr>
              <a:t>IT</a:t>
            </a:r>
            <a:r>
              <a:rPr lang="zh-CN" altLang="en-US" sz="1200" b="1" dirty="0">
                <a:solidFill>
                  <a:schemeClr val="bg1"/>
                </a:solidFill>
                <a:latin typeface="微软雅黑" panose="020B0503020204020204" pitchFamily="34" charset="-122"/>
                <a:ea typeface="微软雅黑" panose="020B0503020204020204" pitchFamily="34" charset="-122"/>
              </a:rPr>
              <a:t>资源</a:t>
            </a:r>
            <a:r>
              <a:rPr lang="zh-CN" altLang="en-US" sz="1200" dirty="0">
                <a:solidFill>
                  <a:schemeClr val="bg1"/>
                </a:solidFill>
                <a:latin typeface="微软雅黑" panose="020B0503020204020204" pitchFamily="34" charset="-122"/>
                <a:ea typeface="微软雅黑" panose="020B0503020204020204" pitchFamily="34" charset="-122"/>
              </a:rPr>
              <a:t>的能力</a:t>
            </a:r>
            <a:endParaRPr kumimoji="1" lang="zh-CN" altLang="en-US" sz="1100" b="1" dirty="0">
              <a:solidFill>
                <a:schemeClr val="bg1"/>
              </a:solidFill>
              <a:latin typeface="微软雅黑" panose="020B0503020204020204" pitchFamily="34" charset="-122"/>
              <a:ea typeface="微软雅黑" panose="020B0503020204020204" pitchFamily="34" charset="-122"/>
            </a:endParaRPr>
          </a:p>
        </p:txBody>
      </p:sp>
      <p:sp>
        <p:nvSpPr>
          <p:cNvPr id="49" name="矩形 117"/>
          <p:cNvSpPr>
            <a:spLocks noChangeArrowheads="1"/>
          </p:cNvSpPr>
          <p:nvPr/>
        </p:nvSpPr>
        <p:spPr bwMode="auto">
          <a:xfrm>
            <a:off x="611266" y="3508613"/>
            <a:ext cx="544513" cy="461665"/>
          </a:xfrm>
          <a:prstGeom prst="rect">
            <a:avLst/>
          </a:prstGeom>
          <a:solidFill>
            <a:srgbClr val="00B050"/>
          </a:solidFill>
          <a:ln w="9525">
            <a:solidFill>
              <a:schemeClr val="bg1"/>
            </a:solidFill>
            <a:miter lim="800000"/>
            <a:headEnd/>
            <a:tailEnd/>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200" dirty="0">
                <a:solidFill>
                  <a:schemeClr val="bg1"/>
                </a:solidFill>
                <a:latin typeface="微软雅黑" panose="020B0503020204020204" pitchFamily="34" charset="-122"/>
                <a:ea typeface="微软雅黑" panose="020B0503020204020204" pitchFamily="34" charset="-122"/>
              </a:rPr>
              <a:t>简单概括</a:t>
            </a:r>
          </a:p>
        </p:txBody>
      </p:sp>
      <p:sp>
        <p:nvSpPr>
          <p:cNvPr id="50" name="下箭头 118"/>
          <p:cNvSpPr>
            <a:spLocks noChangeArrowheads="1"/>
          </p:cNvSpPr>
          <p:nvPr/>
        </p:nvSpPr>
        <p:spPr bwMode="auto">
          <a:xfrm>
            <a:off x="2051129" y="2675175"/>
            <a:ext cx="1008062" cy="368300"/>
          </a:xfrm>
          <a:prstGeom prst="downArrow">
            <a:avLst>
              <a:gd name="adj1" fmla="val 50000"/>
              <a:gd name="adj2" fmla="val 50000"/>
            </a:avLst>
          </a:prstGeom>
          <a:solidFill>
            <a:srgbClr val="FFFF00"/>
          </a:solidFill>
          <a:ln w="9525" algn="ctr">
            <a:solidFill>
              <a:schemeClr val="tx1"/>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sz="1200">
              <a:latin typeface="微软雅黑" panose="020B0503020204020204" pitchFamily="34" charset="-122"/>
              <a:ea typeface="微软雅黑" panose="020B0503020204020204" pitchFamily="34" charset="-122"/>
            </a:endParaRPr>
          </a:p>
        </p:txBody>
      </p:sp>
      <p:sp>
        <p:nvSpPr>
          <p:cNvPr id="51" name="矩形 50"/>
          <p:cNvSpPr/>
          <p:nvPr/>
        </p:nvSpPr>
        <p:spPr>
          <a:xfrm>
            <a:off x="1312941" y="3364150"/>
            <a:ext cx="2682875" cy="400110"/>
          </a:xfrm>
          <a:prstGeom prst="rect">
            <a:avLst/>
          </a:prstGeom>
        </p:spPr>
        <p:txBody>
          <a:bodyPr>
            <a:spAutoFit/>
          </a:bodyPr>
          <a:lstStyle/>
          <a:p>
            <a:pPr algn="ctr">
              <a:defRPr/>
            </a:pPr>
            <a:r>
              <a:rPr lang="zh-CN" altLang="en-US" sz="2000" b="1" dirty="0">
                <a:solidFill>
                  <a:schemeClr val="bg1"/>
                </a:solidFill>
                <a:latin typeface="微软雅黑" panose="020B0503020204020204" pitchFamily="34" charset="-122"/>
                <a:ea typeface="微软雅黑" panose="020B0503020204020204" pitchFamily="34" charset="-122"/>
              </a:rPr>
              <a:t>一种商业模式</a:t>
            </a:r>
          </a:p>
        </p:txBody>
      </p:sp>
      <p:sp>
        <p:nvSpPr>
          <p:cNvPr id="52" name="下箭头 121"/>
          <p:cNvSpPr>
            <a:spLocks noChangeArrowheads="1"/>
          </p:cNvSpPr>
          <p:nvPr/>
        </p:nvSpPr>
        <p:spPr bwMode="auto">
          <a:xfrm rot="16200000">
            <a:off x="3783963" y="2540149"/>
            <a:ext cx="2416175" cy="287337"/>
          </a:xfrm>
          <a:prstGeom prst="downArrow">
            <a:avLst>
              <a:gd name="adj1" fmla="val 50000"/>
              <a:gd name="adj2" fmla="val 50000"/>
            </a:avLst>
          </a:prstGeom>
          <a:solidFill>
            <a:srgbClr val="FFFF00"/>
          </a:solidFill>
          <a:ln w="9525" algn="ctr">
            <a:solidFill>
              <a:schemeClr val="tx1"/>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sz="1200">
              <a:latin typeface="微软雅黑" panose="020B0503020204020204" pitchFamily="34" charset="-122"/>
              <a:ea typeface="微软雅黑" panose="020B0503020204020204" pitchFamily="34" charset="-122"/>
            </a:endParaRPr>
          </a:p>
        </p:txBody>
      </p:sp>
      <p:sp>
        <p:nvSpPr>
          <p:cNvPr id="53" name="圆角矩形 52"/>
          <p:cNvSpPr/>
          <p:nvPr/>
        </p:nvSpPr>
        <p:spPr bwMode="auto">
          <a:xfrm>
            <a:off x="5266066" y="778113"/>
            <a:ext cx="935038" cy="592137"/>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sz="1200">
              <a:latin typeface="微软雅黑" panose="020B0503020204020204" pitchFamily="34" charset="-122"/>
              <a:ea typeface="微软雅黑" panose="020B0503020204020204" pitchFamily="34" charset="-122"/>
            </a:endParaRPr>
          </a:p>
        </p:txBody>
      </p:sp>
      <p:sp>
        <p:nvSpPr>
          <p:cNvPr id="54" name="TextBox 124"/>
          <p:cNvSpPr txBox="1"/>
          <p:nvPr/>
        </p:nvSpPr>
        <p:spPr>
          <a:xfrm>
            <a:off x="5266066" y="974963"/>
            <a:ext cx="1008063" cy="450850"/>
          </a:xfrm>
          <a:prstGeom prst="rect">
            <a:avLst/>
          </a:prstGeom>
          <a:noFill/>
        </p:spPr>
        <p:txBody>
          <a:bodyPr>
            <a:normAutofit/>
          </a:bodyPr>
          <a:lstStyle/>
          <a:p>
            <a:pPr marL="342900" indent="-342900" algn="ctr">
              <a:spcBef>
                <a:spcPct val="20000"/>
              </a:spcBef>
              <a:defRPr/>
            </a:pPr>
            <a:r>
              <a:rPr kumimoji="1" lang="zh-CN" altLang="en-US" b="1" dirty="0">
                <a:latin typeface="微软雅黑" panose="020B0503020204020204" pitchFamily="34" charset="-122"/>
                <a:ea typeface="微软雅黑" panose="020B0503020204020204" pitchFamily="34" charset="-122"/>
                <a:cs typeface="微软雅黑" charset="0"/>
                <a:sym typeface="Calibri" pitchFamily="34" charset="0"/>
              </a:rPr>
              <a:t>自来水厂</a:t>
            </a:r>
          </a:p>
        </p:txBody>
      </p:sp>
      <p:sp>
        <p:nvSpPr>
          <p:cNvPr id="55" name="圆角矩形 54"/>
          <p:cNvSpPr/>
          <p:nvPr/>
        </p:nvSpPr>
        <p:spPr bwMode="auto">
          <a:xfrm>
            <a:off x="7858454" y="776525"/>
            <a:ext cx="935037" cy="593725"/>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sz="1200">
              <a:latin typeface="微软雅黑" panose="020B0503020204020204" pitchFamily="34" charset="-122"/>
              <a:ea typeface="微软雅黑" panose="020B0503020204020204" pitchFamily="34" charset="-122"/>
            </a:endParaRPr>
          </a:p>
        </p:txBody>
      </p:sp>
      <p:sp>
        <p:nvSpPr>
          <p:cNvPr id="56" name="TextBox 128"/>
          <p:cNvSpPr txBox="1"/>
          <p:nvPr/>
        </p:nvSpPr>
        <p:spPr>
          <a:xfrm>
            <a:off x="7821941" y="903525"/>
            <a:ext cx="1008063" cy="450850"/>
          </a:xfrm>
          <a:prstGeom prst="rect">
            <a:avLst/>
          </a:prstGeom>
          <a:noFill/>
        </p:spPr>
        <p:txBody>
          <a:bodyPr>
            <a:normAutofit/>
          </a:bodyPr>
          <a:lstStyle/>
          <a:p>
            <a:pPr marL="342900" indent="-342900" algn="ctr">
              <a:spcBef>
                <a:spcPct val="20000"/>
              </a:spcBef>
              <a:defRPr/>
            </a:pPr>
            <a:r>
              <a:rPr kumimoji="1" lang="zh-CN" altLang="en-US" b="1" dirty="0">
                <a:latin typeface="微软雅黑" panose="020B0503020204020204" pitchFamily="34" charset="-122"/>
                <a:ea typeface="微软雅黑" panose="020B0503020204020204" pitchFamily="34" charset="-122"/>
                <a:cs typeface="微软雅黑" charset="0"/>
                <a:sym typeface="Calibri" pitchFamily="34" charset="0"/>
              </a:rPr>
              <a:t>用户</a:t>
            </a:r>
          </a:p>
        </p:txBody>
      </p:sp>
      <p:cxnSp>
        <p:nvCxnSpPr>
          <p:cNvPr id="57" name="直接连接符 56"/>
          <p:cNvCxnSpPr>
            <a:endCxn id="55" idx="1"/>
          </p:cNvCxnSpPr>
          <p:nvPr/>
        </p:nvCxnSpPr>
        <p:spPr bwMode="auto">
          <a:xfrm>
            <a:off x="6201104" y="1073388"/>
            <a:ext cx="1657350" cy="0"/>
          </a:xfrm>
          <a:prstGeom prst="line">
            <a:avLst/>
          </a:prstGeom>
          <a:solidFill>
            <a:schemeClr val="accent1"/>
          </a:solidFill>
          <a:ln w="34925" cap="flat" cmpd="sng" algn="ctr">
            <a:solidFill>
              <a:schemeClr val="accent2">
                <a:lumMod val="60000"/>
                <a:lumOff val="40000"/>
                <a:alpha val="58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TextBox 16383"/>
          <p:cNvSpPr txBox="1"/>
          <p:nvPr/>
        </p:nvSpPr>
        <p:spPr>
          <a:xfrm>
            <a:off x="6818641" y="754708"/>
            <a:ext cx="863600" cy="296862"/>
          </a:xfrm>
          <a:prstGeom prst="rect">
            <a:avLst/>
          </a:prstGeom>
          <a:noFill/>
        </p:spPr>
        <p:txBody>
          <a:bodyPr>
            <a:noAutofit/>
          </a:bodyPr>
          <a:lstStyle/>
          <a:p>
            <a:pPr marL="342900" indent="-342900">
              <a:spcBef>
                <a:spcPct val="20000"/>
              </a:spcBef>
              <a:defRPr/>
            </a:pPr>
            <a:r>
              <a:rPr kumimoji="1" lang="zh-CN" altLang="en-US" b="1" dirty="0">
                <a:solidFill>
                  <a:schemeClr val="bg1"/>
                </a:solidFill>
                <a:latin typeface="微软雅黑" panose="020B0503020204020204" pitchFamily="34" charset="-122"/>
                <a:ea typeface="微软雅黑" panose="020B0503020204020204" pitchFamily="34" charset="-122"/>
                <a:cs typeface="微软雅黑" charset="0"/>
                <a:sym typeface="Calibri" pitchFamily="34" charset="0"/>
              </a:rPr>
              <a:t>水管</a:t>
            </a:r>
          </a:p>
        </p:txBody>
      </p:sp>
      <p:sp>
        <p:nvSpPr>
          <p:cNvPr id="59" name="圆角矩形 58"/>
          <p:cNvSpPr/>
          <p:nvPr/>
        </p:nvSpPr>
        <p:spPr bwMode="auto">
          <a:xfrm>
            <a:off x="5249432" y="1641713"/>
            <a:ext cx="973138" cy="912812"/>
          </a:xfrm>
          <a:prstGeom prst="round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sz="1200">
              <a:latin typeface="微软雅黑" panose="020B0503020204020204" pitchFamily="34" charset="-122"/>
              <a:ea typeface="微软雅黑" panose="020B0503020204020204" pitchFamily="34" charset="-122"/>
            </a:endParaRPr>
          </a:p>
        </p:txBody>
      </p:sp>
      <p:sp>
        <p:nvSpPr>
          <p:cNvPr id="60" name="TextBox 16384"/>
          <p:cNvSpPr txBox="1"/>
          <p:nvPr/>
        </p:nvSpPr>
        <p:spPr>
          <a:xfrm>
            <a:off x="5264895" y="1713150"/>
            <a:ext cx="973138" cy="1155700"/>
          </a:xfrm>
          <a:prstGeom prst="rect">
            <a:avLst/>
          </a:prstGeom>
          <a:noFill/>
        </p:spPr>
        <p:txBody>
          <a:bodyPr>
            <a:normAutofit/>
          </a:bodyPr>
          <a:lstStyle/>
          <a:p>
            <a:pPr marL="342900" indent="-342900" algn="ctr">
              <a:lnSpc>
                <a:spcPct val="90000"/>
              </a:lnSpc>
              <a:spcBef>
                <a:spcPct val="20000"/>
              </a:spcBef>
              <a:defRPr/>
            </a:pPr>
            <a:r>
              <a:rPr kumimoji="1" lang="zh-CN" altLang="en-US" b="1" dirty="0">
                <a:latin typeface="微软雅黑" panose="020B0503020204020204" pitchFamily="34" charset="-122"/>
                <a:ea typeface="微软雅黑" panose="020B0503020204020204" pitchFamily="34" charset="-122"/>
                <a:cs typeface="微软雅黑" charset="0"/>
                <a:sym typeface="Calibri" pitchFamily="34" charset="0"/>
              </a:rPr>
              <a:t>自来水</a:t>
            </a:r>
            <a:endParaRPr kumimoji="1" lang="en-US" altLang="zh-CN" b="1" dirty="0">
              <a:latin typeface="微软雅黑" panose="020B0503020204020204" pitchFamily="34" charset="-122"/>
              <a:ea typeface="微软雅黑" panose="020B0503020204020204" pitchFamily="34" charset="-122"/>
              <a:cs typeface="微软雅黑" charset="0"/>
              <a:sym typeface="Calibri" pitchFamily="34" charset="0"/>
            </a:endParaRPr>
          </a:p>
          <a:p>
            <a:pPr marL="342900" indent="-342900" algn="ctr">
              <a:lnSpc>
                <a:spcPct val="90000"/>
              </a:lnSpc>
              <a:spcBef>
                <a:spcPct val="20000"/>
              </a:spcBef>
              <a:defRPr/>
            </a:pPr>
            <a:r>
              <a:rPr kumimoji="1" lang="zh-CN" altLang="en-US" b="1" dirty="0">
                <a:latin typeface="微软雅黑" panose="020B0503020204020204" pitchFamily="34" charset="-122"/>
                <a:ea typeface="微软雅黑" panose="020B0503020204020204" pitchFamily="34" charset="-122"/>
                <a:cs typeface="微软雅黑" charset="0"/>
                <a:sym typeface="Calibri" pitchFamily="34" charset="0"/>
              </a:rPr>
              <a:t>过滤消</a:t>
            </a:r>
            <a:endParaRPr kumimoji="1" lang="en-US" altLang="zh-CN" b="1" dirty="0">
              <a:latin typeface="微软雅黑" panose="020B0503020204020204" pitchFamily="34" charset="-122"/>
              <a:ea typeface="微软雅黑" panose="020B0503020204020204" pitchFamily="34" charset="-122"/>
              <a:cs typeface="微软雅黑" charset="0"/>
              <a:sym typeface="Calibri" pitchFamily="34" charset="0"/>
            </a:endParaRPr>
          </a:p>
          <a:p>
            <a:pPr marL="342900" indent="-342900" algn="ctr">
              <a:lnSpc>
                <a:spcPct val="90000"/>
              </a:lnSpc>
              <a:spcBef>
                <a:spcPct val="20000"/>
              </a:spcBef>
              <a:defRPr/>
            </a:pPr>
            <a:r>
              <a:rPr kumimoji="1" lang="zh-CN" altLang="en-US" b="1" dirty="0">
                <a:latin typeface="微软雅黑" panose="020B0503020204020204" pitchFamily="34" charset="-122"/>
                <a:ea typeface="微软雅黑" panose="020B0503020204020204" pitchFamily="34" charset="-122"/>
                <a:cs typeface="微软雅黑" charset="0"/>
                <a:sym typeface="Calibri" pitchFamily="34" charset="0"/>
              </a:rPr>
              <a:t>毒处理</a:t>
            </a:r>
          </a:p>
        </p:txBody>
      </p:sp>
      <p:sp>
        <p:nvSpPr>
          <p:cNvPr id="61" name="圆角矩形 134"/>
          <p:cNvSpPr>
            <a:spLocks noChangeArrowheads="1"/>
          </p:cNvSpPr>
          <p:nvPr/>
        </p:nvSpPr>
        <p:spPr bwMode="auto">
          <a:xfrm>
            <a:off x="5337504" y="3453050"/>
            <a:ext cx="936625" cy="593725"/>
          </a:xfrm>
          <a:prstGeom prst="roundRect">
            <a:avLst>
              <a:gd name="adj" fmla="val 16667"/>
            </a:avLst>
          </a:prstGeom>
          <a:solidFill>
            <a:srgbClr val="00FF00"/>
          </a:solidFill>
          <a:ln w="25400">
            <a:solidFill>
              <a:schemeClr val="bg1"/>
            </a:solidFill>
            <a:round/>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sz="1200">
              <a:latin typeface="微软雅黑" panose="020B0503020204020204" pitchFamily="34" charset="-122"/>
              <a:ea typeface="微软雅黑" panose="020B0503020204020204" pitchFamily="34" charset="-122"/>
            </a:endParaRPr>
          </a:p>
        </p:txBody>
      </p:sp>
      <p:sp>
        <p:nvSpPr>
          <p:cNvPr id="62" name="TextBox 135"/>
          <p:cNvSpPr txBox="1"/>
          <p:nvPr/>
        </p:nvSpPr>
        <p:spPr>
          <a:xfrm>
            <a:off x="5305754" y="3591163"/>
            <a:ext cx="1008062" cy="450850"/>
          </a:xfrm>
          <a:prstGeom prst="rect">
            <a:avLst/>
          </a:prstGeom>
          <a:noFill/>
        </p:spPr>
        <p:txBody>
          <a:bodyPr>
            <a:normAutofit/>
          </a:bodyPr>
          <a:lstStyle/>
          <a:p>
            <a:pPr marL="342900" indent="-342900" algn="ctr">
              <a:spcBef>
                <a:spcPct val="20000"/>
              </a:spcBef>
              <a:defRPr/>
            </a:pPr>
            <a:r>
              <a:rPr kumimoji="1" lang="zh-CN" altLang="en-US" b="1" dirty="0">
                <a:latin typeface="微软雅黑" panose="020B0503020204020204" pitchFamily="34" charset="-122"/>
                <a:ea typeface="微软雅黑" panose="020B0503020204020204" pitchFamily="34" charset="-122"/>
                <a:cs typeface="微软雅黑" charset="0"/>
                <a:sym typeface="Calibri" pitchFamily="34" charset="0"/>
              </a:rPr>
              <a:t>云计算</a:t>
            </a:r>
          </a:p>
        </p:txBody>
      </p:sp>
      <p:sp>
        <p:nvSpPr>
          <p:cNvPr id="63" name="圆角矩形 62"/>
          <p:cNvSpPr/>
          <p:nvPr/>
        </p:nvSpPr>
        <p:spPr bwMode="auto">
          <a:xfrm>
            <a:off x="7858454" y="1641713"/>
            <a:ext cx="971550" cy="912812"/>
          </a:xfrm>
          <a:prstGeom prst="round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sz="1200">
              <a:latin typeface="微软雅黑" panose="020B0503020204020204" pitchFamily="34" charset="-122"/>
              <a:ea typeface="微软雅黑" panose="020B0503020204020204" pitchFamily="34" charset="-122"/>
            </a:endParaRPr>
          </a:p>
        </p:txBody>
      </p:sp>
      <p:sp>
        <p:nvSpPr>
          <p:cNvPr id="64" name="TextBox 139"/>
          <p:cNvSpPr txBox="1"/>
          <p:nvPr/>
        </p:nvSpPr>
        <p:spPr>
          <a:xfrm>
            <a:off x="7858454" y="1713150"/>
            <a:ext cx="971550" cy="1155700"/>
          </a:xfrm>
          <a:prstGeom prst="rect">
            <a:avLst/>
          </a:prstGeom>
          <a:noFill/>
        </p:spPr>
        <p:txBody>
          <a:bodyPr>
            <a:normAutofit/>
          </a:bodyPr>
          <a:lstStyle/>
          <a:p>
            <a:pPr marL="342900" indent="-342900" algn="ctr">
              <a:lnSpc>
                <a:spcPct val="90000"/>
              </a:lnSpc>
              <a:spcBef>
                <a:spcPct val="20000"/>
              </a:spcBef>
              <a:defRPr/>
            </a:pPr>
            <a:r>
              <a:rPr kumimoji="1" lang="zh-CN" altLang="en-US" b="1" dirty="0">
                <a:latin typeface="微软雅黑" panose="020B0503020204020204" pitchFamily="34" charset="-122"/>
                <a:ea typeface="微软雅黑" panose="020B0503020204020204" pitchFamily="34" charset="-122"/>
                <a:cs typeface="微软雅黑" charset="0"/>
                <a:sym typeface="Calibri" pitchFamily="34" charset="0"/>
              </a:rPr>
              <a:t>用户按</a:t>
            </a:r>
            <a:endParaRPr kumimoji="1" lang="en-US" altLang="zh-CN" b="1" dirty="0">
              <a:latin typeface="微软雅黑" panose="020B0503020204020204" pitchFamily="34" charset="-122"/>
              <a:ea typeface="微软雅黑" panose="020B0503020204020204" pitchFamily="34" charset="-122"/>
              <a:cs typeface="微软雅黑" charset="0"/>
              <a:sym typeface="Calibri" pitchFamily="34" charset="0"/>
            </a:endParaRPr>
          </a:p>
          <a:p>
            <a:pPr marL="342900" indent="-342900" algn="ctr">
              <a:lnSpc>
                <a:spcPct val="90000"/>
              </a:lnSpc>
              <a:spcBef>
                <a:spcPct val="20000"/>
              </a:spcBef>
              <a:defRPr/>
            </a:pPr>
            <a:r>
              <a:rPr kumimoji="1" lang="zh-CN" altLang="en-US" b="1" dirty="0">
                <a:latin typeface="微软雅黑" panose="020B0503020204020204" pitchFamily="34" charset="-122"/>
                <a:ea typeface="微软雅黑" panose="020B0503020204020204" pitchFamily="34" charset="-122"/>
                <a:cs typeface="微软雅黑" charset="0"/>
                <a:sym typeface="Calibri" pitchFamily="34" charset="0"/>
              </a:rPr>
              <a:t>使用量</a:t>
            </a:r>
            <a:endParaRPr kumimoji="1" lang="en-US" altLang="zh-CN" b="1" dirty="0">
              <a:latin typeface="微软雅黑" panose="020B0503020204020204" pitchFamily="34" charset="-122"/>
              <a:ea typeface="微软雅黑" panose="020B0503020204020204" pitchFamily="34" charset="-122"/>
              <a:cs typeface="微软雅黑" charset="0"/>
              <a:sym typeface="Calibri" pitchFamily="34" charset="0"/>
            </a:endParaRPr>
          </a:p>
          <a:p>
            <a:pPr marL="342900" indent="-342900" algn="ctr">
              <a:lnSpc>
                <a:spcPct val="90000"/>
              </a:lnSpc>
              <a:spcBef>
                <a:spcPct val="20000"/>
              </a:spcBef>
              <a:defRPr/>
            </a:pPr>
            <a:r>
              <a:rPr kumimoji="1" lang="zh-CN" altLang="en-US" b="1" dirty="0">
                <a:latin typeface="微软雅黑" panose="020B0503020204020204" pitchFamily="34" charset="-122"/>
                <a:ea typeface="微软雅黑" panose="020B0503020204020204" pitchFamily="34" charset="-122"/>
                <a:cs typeface="微软雅黑" charset="0"/>
                <a:sym typeface="Calibri" pitchFamily="34" charset="0"/>
              </a:rPr>
              <a:t>交水费</a:t>
            </a:r>
          </a:p>
        </p:txBody>
      </p:sp>
      <p:sp>
        <p:nvSpPr>
          <p:cNvPr id="65" name="圆角矩形 140"/>
          <p:cNvSpPr>
            <a:spLocks noChangeArrowheads="1"/>
          </p:cNvSpPr>
          <p:nvPr/>
        </p:nvSpPr>
        <p:spPr bwMode="auto">
          <a:xfrm>
            <a:off x="7898141" y="3435588"/>
            <a:ext cx="936625" cy="593725"/>
          </a:xfrm>
          <a:prstGeom prst="roundRect">
            <a:avLst>
              <a:gd name="adj" fmla="val 16667"/>
            </a:avLst>
          </a:prstGeom>
          <a:solidFill>
            <a:srgbClr val="00FF00"/>
          </a:solidFill>
          <a:ln w="25400">
            <a:solidFill>
              <a:schemeClr val="bg1"/>
            </a:solidFill>
            <a:round/>
            <a:headEnd/>
            <a:tailEnd/>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sz="1200">
              <a:latin typeface="微软雅黑" panose="020B0503020204020204" pitchFamily="34" charset="-122"/>
              <a:ea typeface="微软雅黑" panose="020B0503020204020204" pitchFamily="34" charset="-122"/>
            </a:endParaRPr>
          </a:p>
        </p:txBody>
      </p:sp>
      <p:sp>
        <p:nvSpPr>
          <p:cNvPr id="66" name="TextBox 141"/>
          <p:cNvSpPr txBox="1"/>
          <p:nvPr/>
        </p:nvSpPr>
        <p:spPr>
          <a:xfrm>
            <a:off x="7867184" y="3655271"/>
            <a:ext cx="1008063" cy="239772"/>
          </a:xfrm>
          <a:prstGeom prst="rect">
            <a:avLst/>
          </a:prstGeom>
          <a:noFill/>
        </p:spPr>
        <p:txBody>
          <a:bodyPr>
            <a:normAutofit fontScale="85000" lnSpcReduction="20000"/>
          </a:bodyPr>
          <a:lstStyle/>
          <a:p>
            <a:pPr marL="342900" indent="-342900" algn="ctr">
              <a:spcBef>
                <a:spcPct val="20000"/>
              </a:spcBef>
              <a:defRPr/>
            </a:pPr>
            <a:r>
              <a:rPr kumimoji="1" lang="zh-CN" altLang="en-US" b="1" dirty="0" smtClean="0">
                <a:latin typeface="微软雅黑" panose="020B0503020204020204" pitchFamily="34" charset="-122"/>
                <a:ea typeface="微软雅黑" panose="020B0503020204020204" pitchFamily="34" charset="-122"/>
                <a:cs typeface="微软雅黑" charset="0"/>
                <a:sym typeface="Calibri" pitchFamily="34" charset="0"/>
              </a:rPr>
              <a:t>用户</a:t>
            </a:r>
            <a:r>
              <a:rPr kumimoji="1" lang="zh-CN" altLang="en-US" b="1" dirty="0">
                <a:latin typeface="微软雅黑" panose="020B0503020204020204" pitchFamily="34" charset="-122"/>
                <a:ea typeface="微软雅黑" panose="020B0503020204020204" pitchFamily="34" charset="-122"/>
                <a:cs typeface="微软雅黑" charset="0"/>
                <a:sym typeface="Calibri" pitchFamily="34" charset="0"/>
              </a:rPr>
              <a:t>终端</a:t>
            </a:r>
          </a:p>
        </p:txBody>
      </p:sp>
      <p:cxnSp>
        <p:nvCxnSpPr>
          <p:cNvPr id="67" name="直接连接符 66"/>
          <p:cNvCxnSpPr/>
          <p:nvPr/>
        </p:nvCxnSpPr>
        <p:spPr bwMode="auto">
          <a:xfrm>
            <a:off x="6242379" y="3732450"/>
            <a:ext cx="1655762" cy="0"/>
          </a:xfrm>
          <a:prstGeom prst="line">
            <a:avLst/>
          </a:prstGeom>
          <a:solidFill>
            <a:schemeClr val="accent1"/>
          </a:solidFill>
          <a:ln w="34925" cap="flat" cmpd="sng" algn="ctr">
            <a:solidFill>
              <a:schemeClr val="accent2">
                <a:lumMod val="60000"/>
                <a:lumOff val="40000"/>
                <a:alpha val="58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 name="TextBox 143"/>
          <p:cNvSpPr txBox="1"/>
          <p:nvPr/>
        </p:nvSpPr>
        <p:spPr>
          <a:xfrm>
            <a:off x="6818641" y="3444170"/>
            <a:ext cx="863600" cy="295275"/>
          </a:xfrm>
          <a:prstGeom prst="rect">
            <a:avLst/>
          </a:prstGeom>
          <a:noFill/>
        </p:spPr>
        <p:txBody>
          <a:bodyPr>
            <a:noAutofit/>
          </a:bodyPr>
          <a:lstStyle/>
          <a:p>
            <a:pPr marL="342900" indent="-342900">
              <a:spcBef>
                <a:spcPct val="20000"/>
              </a:spcBef>
              <a:defRPr/>
            </a:pPr>
            <a:r>
              <a:rPr kumimoji="1" lang="zh-CN" altLang="en-US" b="1" dirty="0">
                <a:solidFill>
                  <a:schemeClr val="bg1"/>
                </a:solidFill>
                <a:latin typeface="微软雅黑" panose="020B0503020204020204" pitchFamily="34" charset="-122"/>
                <a:ea typeface="微软雅黑" panose="020B0503020204020204" pitchFamily="34" charset="-122"/>
                <a:cs typeface="微软雅黑" charset="0"/>
                <a:sym typeface="Calibri" pitchFamily="34" charset="0"/>
              </a:rPr>
              <a:t>网络</a:t>
            </a:r>
          </a:p>
        </p:txBody>
      </p:sp>
      <p:sp>
        <p:nvSpPr>
          <p:cNvPr id="70" name="Freeform 6"/>
          <p:cNvSpPr>
            <a:spLocks/>
          </p:cNvSpPr>
          <p:nvPr/>
        </p:nvSpPr>
        <p:spPr bwMode="auto">
          <a:xfrm flipV="1">
            <a:off x="5610554" y="4081698"/>
            <a:ext cx="3182937" cy="448973"/>
          </a:xfrm>
          <a:custGeom>
            <a:avLst/>
            <a:gdLst>
              <a:gd name="T0" fmla="*/ 2147483647 w 13223"/>
              <a:gd name="T1" fmla="*/ 2147483647 h 4600"/>
              <a:gd name="T2" fmla="*/ 2147483647 w 13223"/>
              <a:gd name="T3" fmla="*/ 2147483647 h 4600"/>
              <a:gd name="T4" fmla="*/ 2147483647 w 13223"/>
              <a:gd name="T5" fmla="*/ 2147483647 h 4600"/>
              <a:gd name="T6" fmla="*/ 2147483647 w 13223"/>
              <a:gd name="T7" fmla="*/ 0 h 4600"/>
              <a:gd name="T8" fmla="*/ 2147483647 w 13223"/>
              <a:gd name="T9" fmla="*/ 2147483647 h 4600"/>
              <a:gd name="T10" fmla="*/ 2147483647 w 13223"/>
              <a:gd name="T11" fmla="*/ 2147483647 h 4600"/>
              <a:gd name="T12" fmla="*/ 2147483647 w 13223"/>
              <a:gd name="T13" fmla="*/ 2147483647 h 4600"/>
              <a:gd name="T14" fmla="*/ 0 w 13223"/>
              <a:gd name="T15" fmla="*/ 2147483647 h 4600"/>
              <a:gd name="T16" fmla="*/ 2147483647 w 13223"/>
              <a:gd name="T17" fmla="*/ 2147483647 h 4600"/>
              <a:gd name="T18" fmla="*/ 2147483647 w 13223"/>
              <a:gd name="T19" fmla="*/ 2147483647 h 4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223" h="4600">
                <a:moveTo>
                  <a:pt x="9878" y="2983"/>
                </a:moveTo>
                <a:cubicBezTo>
                  <a:pt x="8838" y="2334"/>
                  <a:pt x="8311" y="1525"/>
                  <a:pt x="8233" y="1399"/>
                </a:cubicBezTo>
                <a:cubicBezTo>
                  <a:pt x="9156" y="1399"/>
                  <a:pt x="9156" y="1399"/>
                  <a:pt x="9156" y="1399"/>
                </a:cubicBezTo>
                <a:cubicBezTo>
                  <a:pt x="6611" y="0"/>
                  <a:pt x="6611" y="0"/>
                  <a:pt x="6611" y="0"/>
                </a:cubicBezTo>
                <a:cubicBezTo>
                  <a:pt x="4066" y="1399"/>
                  <a:pt x="4066" y="1399"/>
                  <a:pt x="4066" y="1399"/>
                </a:cubicBezTo>
                <a:cubicBezTo>
                  <a:pt x="4989" y="1399"/>
                  <a:pt x="4989" y="1399"/>
                  <a:pt x="4989" y="1399"/>
                </a:cubicBezTo>
                <a:cubicBezTo>
                  <a:pt x="4912" y="1525"/>
                  <a:pt x="4385" y="2334"/>
                  <a:pt x="3345" y="2983"/>
                </a:cubicBezTo>
                <a:cubicBezTo>
                  <a:pt x="2214" y="3688"/>
                  <a:pt x="0" y="4600"/>
                  <a:pt x="0" y="4600"/>
                </a:cubicBezTo>
                <a:cubicBezTo>
                  <a:pt x="13223" y="4600"/>
                  <a:pt x="13223" y="4600"/>
                  <a:pt x="13223" y="4600"/>
                </a:cubicBezTo>
                <a:cubicBezTo>
                  <a:pt x="13223" y="4600"/>
                  <a:pt x="11008" y="3688"/>
                  <a:pt x="9878" y="2983"/>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200">
              <a:latin typeface="微软雅黑" panose="020B0503020204020204" pitchFamily="34" charset="-122"/>
              <a:ea typeface="微软雅黑" panose="020B0503020204020204" pitchFamily="34" charset="-122"/>
            </a:endParaRPr>
          </a:p>
        </p:txBody>
      </p:sp>
      <p:sp>
        <p:nvSpPr>
          <p:cNvPr id="71" name="TextBox 16390"/>
          <p:cNvSpPr txBox="1"/>
          <p:nvPr/>
        </p:nvSpPr>
        <p:spPr>
          <a:xfrm>
            <a:off x="5989965" y="4523678"/>
            <a:ext cx="2381250" cy="287337"/>
          </a:xfrm>
          <a:prstGeom prst="rect">
            <a:avLst/>
          </a:prstGeom>
          <a:noFill/>
        </p:spPr>
        <p:txBody>
          <a:bodyPr>
            <a:normAutofit fontScale="92500" lnSpcReduction="10000"/>
          </a:bodyPr>
          <a:lstStyle/>
          <a:p>
            <a:pPr marL="342900" indent="-342900" algn="ctr">
              <a:spcBef>
                <a:spcPct val="20000"/>
              </a:spcBef>
              <a:defRPr/>
            </a:pPr>
            <a:r>
              <a:rPr kumimoji="1" lang="zh-CN" altLang="en-US" b="1" dirty="0">
                <a:solidFill>
                  <a:schemeClr val="bg1"/>
                </a:solidFill>
                <a:latin typeface="微软雅黑" panose="020B0503020204020204" pitchFamily="34" charset="-122"/>
                <a:ea typeface="微软雅黑" panose="020B0503020204020204" pitchFamily="34" charset="-122"/>
                <a:cs typeface="微软雅黑" charset="0"/>
                <a:sym typeface="Calibri" pitchFamily="34" charset="0"/>
              </a:rPr>
              <a:t>云服务</a:t>
            </a:r>
          </a:p>
        </p:txBody>
      </p:sp>
      <p:sp>
        <p:nvSpPr>
          <p:cNvPr id="73" name="圆角矩形 72"/>
          <p:cNvSpPr/>
          <p:nvPr/>
        </p:nvSpPr>
        <p:spPr bwMode="auto">
          <a:xfrm>
            <a:off x="5328647" y="3081575"/>
            <a:ext cx="936625" cy="27305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eaLnBrk="1" hangingPunct="1">
              <a:buFont typeface="Arial" panose="020B0604020202020204" pitchFamily="34" charset="0"/>
              <a:buNone/>
              <a:defRPr/>
            </a:pPr>
            <a:endParaRPr lang="zh-CN" altLang="en-US" sz="1200">
              <a:latin typeface="微软雅黑" panose="020B0503020204020204" pitchFamily="34" charset="-122"/>
              <a:ea typeface="微软雅黑" panose="020B0503020204020204" pitchFamily="34" charset="-122"/>
            </a:endParaRPr>
          </a:p>
        </p:txBody>
      </p:sp>
      <p:sp>
        <p:nvSpPr>
          <p:cNvPr id="74" name="圆角矩形 73"/>
          <p:cNvSpPr/>
          <p:nvPr/>
        </p:nvSpPr>
        <p:spPr bwMode="auto">
          <a:xfrm>
            <a:off x="7898141" y="3081575"/>
            <a:ext cx="936625" cy="27305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lgn="ctr" eaLnBrk="1" hangingPunct="1">
              <a:buFont typeface="Arial" panose="020B0604020202020204" pitchFamily="34" charset="0"/>
              <a:buNone/>
              <a:defRPr/>
            </a:pPr>
            <a:endParaRPr lang="zh-CN" altLang="en-US" sz="1200" b="1" dirty="0">
              <a:latin typeface="微软雅黑" panose="020B0503020204020204" pitchFamily="34" charset="-122"/>
              <a:ea typeface="微软雅黑" panose="020B0503020204020204" pitchFamily="34" charset="-122"/>
            </a:endParaRPr>
          </a:p>
        </p:txBody>
      </p:sp>
      <p:sp>
        <p:nvSpPr>
          <p:cNvPr id="75" name="TextBox 153"/>
          <p:cNvSpPr txBox="1"/>
          <p:nvPr/>
        </p:nvSpPr>
        <p:spPr>
          <a:xfrm>
            <a:off x="5337504" y="3081575"/>
            <a:ext cx="1008062" cy="450850"/>
          </a:xfrm>
          <a:prstGeom prst="rect">
            <a:avLst/>
          </a:prstGeom>
          <a:noFill/>
        </p:spPr>
        <p:txBody>
          <a:bodyPr>
            <a:normAutofit/>
          </a:bodyPr>
          <a:lstStyle/>
          <a:p>
            <a:pPr marL="342900" indent="-342900" algn="ctr">
              <a:spcBef>
                <a:spcPct val="20000"/>
              </a:spcBef>
              <a:defRPr/>
            </a:pPr>
            <a:r>
              <a:rPr kumimoji="1" lang="zh-CN" altLang="en-US" b="1" dirty="0">
                <a:latin typeface="微软雅黑" panose="020B0503020204020204" pitchFamily="34" charset="-122"/>
                <a:ea typeface="微软雅黑" panose="020B0503020204020204" pitchFamily="34" charset="-122"/>
                <a:cs typeface="微软雅黑" charset="0"/>
                <a:sym typeface="Calibri" pitchFamily="34" charset="0"/>
              </a:rPr>
              <a:t>数据中心</a:t>
            </a:r>
          </a:p>
        </p:txBody>
      </p:sp>
      <p:sp>
        <p:nvSpPr>
          <p:cNvPr id="76" name="TextBox 154"/>
          <p:cNvSpPr txBox="1"/>
          <p:nvPr/>
        </p:nvSpPr>
        <p:spPr>
          <a:xfrm>
            <a:off x="7858454" y="3062525"/>
            <a:ext cx="1008062" cy="450850"/>
          </a:xfrm>
          <a:prstGeom prst="rect">
            <a:avLst/>
          </a:prstGeom>
          <a:noFill/>
        </p:spPr>
        <p:txBody>
          <a:bodyPr>
            <a:normAutofit/>
          </a:bodyPr>
          <a:lstStyle/>
          <a:p>
            <a:pPr marL="342900" indent="-342900" algn="ctr">
              <a:spcBef>
                <a:spcPct val="20000"/>
              </a:spcBef>
              <a:defRPr/>
            </a:pPr>
            <a:r>
              <a:rPr kumimoji="1" lang="zh-CN" altLang="en-US" b="1" dirty="0">
                <a:latin typeface="微软雅黑" panose="020B0503020204020204" pitchFamily="34" charset="-122"/>
                <a:ea typeface="微软雅黑" panose="020B0503020204020204" pitchFamily="34" charset="-122"/>
                <a:cs typeface="微软雅黑" charset="0"/>
                <a:sym typeface="Calibri" pitchFamily="34" charset="0"/>
              </a:rPr>
              <a:t>用户</a:t>
            </a:r>
          </a:p>
        </p:txBody>
      </p:sp>
    </p:spTree>
    <p:extLst>
      <p:ext uri="{BB962C8B-B14F-4D97-AF65-F5344CB8AC3E}">
        <p14:creationId xmlns:p14="http://schemas.microsoft.com/office/powerpoint/2010/main" val="3740234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工作\SODA比赛\IMG20170109_1523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61468" y="125544"/>
            <a:ext cx="531427" cy="527992"/>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778952" y="191827"/>
            <a:ext cx="7100827" cy="707886"/>
          </a:xfrm>
          <a:prstGeom prst="rect">
            <a:avLst/>
          </a:prstGeom>
          <a:noFill/>
        </p:spPr>
        <p:txBody>
          <a:bodyPr wrap="square" rtlCol="0">
            <a:spAutoFit/>
          </a:bodyPr>
          <a:lstStyle/>
          <a:p>
            <a:r>
              <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云 </a:t>
            </a:r>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rPr>
              <a:t>主 机  即 </a:t>
            </a:r>
            <a:r>
              <a:rPr lang="en-US" altLang="zh-CN" sz="2000" b="1" dirty="0">
                <a:solidFill>
                  <a:schemeClr val="accent4">
                    <a:lumMod val="60000"/>
                    <a:lumOff val="40000"/>
                  </a:schemeClr>
                </a:solidFill>
                <a:latin typeface="微软雅黑" panose="020B0503020204020204" pitchFamily="34" charset="-122"/>
                <a:ea typeface="微软雅黑" panose="020B0503020204020204" pitchFamily="34" charset="-122"/>
              </a:rPr>
              <a:t> </a:t>
            </a:r>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rPr>
              <a:t>云 服 务 器</a:t>
            </a:r>
          </a:p>
          <a:p>
            <a:endPar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263354" y="1143000"/>
            <a:ext cx="6617292" cy="3835508"/>
            <a:chOff x="1562084" y="1318017"/>
            <a:chExt cx="9182040" cy="5320849"/>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2697" y="1435653"/>
              <a:ext cx="1749312" cy="3455673"/>
            </a:xfrm>
            <a:prstGeom prst="rect">
              <a:avLst/>
            </a:prstGeom>
          </p:spPr>
        </p:pic>
        <p:pic>
          <p:nvPicPr>
            <p:cNvPr id="9" name="图片 8"/>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938208" y="1318017"/>
              <a:ext cx="1268862" cy="126886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5329" y="1376086"/>
              <a:ext cx="1470069" cy="1362024"/>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47420" y="3160962"/>
              <a:ext cx="1496704" cy="1496704"/>
            </a:xfrm>
            <a:prstGeom prst="rect">
              <a:avLst/>
            </a:prstGeom>
          </p:spPr>
        </p:pic>
        <p:pic>
          <p:nvPicPr>
            <p:cNvPr id="12" name="图片 11"/>
            <p:cNvPicPr>
              <a:picLocks noChangeAspect="1"/>
            </p:cNvPicPr>
            <p:nvPr/>
          </p:nvPicPr>
          <p:blipFill>
            <a:blip r:embed="rId8"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a:off x="1990343" y="3261346"/>
              <a:ext cx="1216727" cy="1209463"/>
            </a:xfrm>
            <a:prstGeom prst="rect">
              <a:avLst/>
            </a:prstGeom>
          </p:spPr>
        </p:pic>
        <p:pic>
          <p:nvPicPr>
            <p:cNvPr id="13" name="图片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29726" y="5283207"/>
              <a:ext cx="1581275" cy="986340"/>
            </a:xfrm>
            <a:prstGeom prst="rect">
              <a:avLst/>
            </a:prstGeom>
          </p:spPr>
        </p:pic>
        <p:cxnSp>
          <p:nvCxnSpPr>
            <p:cNvPr id="14" name="直接箭头连接符 13"/>
            <p:cNvCxnSpPr>
              <a:stCxn id="8" idx="3"/>
              <a:endCxn id="10" idx="1"/>
            </p:cNvCxnSpPr>
            <p:nvPr/>
          </p:nvCxnSpPr>
          <p:spPr>
            <a:xfrm flipV="1">
              <a:off x="7012009" y="2057098"/>
              <a:ext cx="2173320" cy="1106392"/>
            </a:xfrm>
            <a:prstGeom prst="straightConnector1">
              <a:avLst/>
            </a:prstGeom>
            <a:ln w="28575">
              <a:solidFill>
                <a:schemeClr val="accent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stCxn id="8" idx="3"/>
              <a:endCxn id="11" idx="1"/>
            </p:cNvCxnSpPr>
            <p:nvPr/>
          </p:nvCxnSpPr>
          <p:spPr>
            <a:xfrm>
              <a:off x="7012009" y="3163490"/>
              <a:ext cx="2235411" cy="745824"/>
            </a:xfrm>
            <a:prstGeom prst="straightConnector1">
              <a:avLst/>
            </a:prstGeom>
            <a:ln w="28575">
              <a:solidFill>
                <a:schemeClr val="accent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a:stCxn id="8" idx="3"/>
              <a:endCxn id="13" idx="1"/>
            </p:cNvCxnSpPr>
            <p:nvPr/>
          </p:nvCxnSpPr>
          <p:spPr>
            <a:xfrm>
              <a:off x="7012009" y="3163490"/>
              <a:ext cx="2117717" cy="2612887"/>
            </a:xfrm>
            <a:prstGeom prst="straightConnector1">
              <a:avLst/>
            </a:prstGeom>
            <a:ln w="28575">
              <a:solidFill>
                <a:schemeClr val="accent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stCxn id="8" idx="1"/>
            </p:cNvCxnSpPr>
            <p:nvPr/>
          </p:nvCxnSpPr>
          <p:spPr>
            <a:xfrm flipH="1">
              <a:off x="3575713" y="3163490"/>
              <a:ext cx="1686984" cy="2549528"/>
            </a:xfrm>
            <a:prstGeom prst="straightConnector1">
              <a:avLst/>
            </a:prstGeom>
            <a:ln w="28575">
              <a:solidFill>
                <a:schemeClr val="accent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8" idx="1"/>
              <a:endCxn id="12" idx="3"/>
            </p:cNvCxnSpPr>
            <p:nvPr/>
          </p:nvCxnSpPr>
          <p:spPr>
            <a:xfrm flipH="1">
              <a:off x="3207070" y="3163490"/>
              <a:ext cx="2055627" cy="702588"/>
            </a:xfrm>
            <a:prstGeom prst="straightConnector1">
              <a:avLst/>
            </a:prstGeom>
            <a:ln w="28575">
              <a:solidFill>
                <a:schemeClr val="accent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stCxn id="8" idx="1"/>
              <a:endCxn id="9" idx="3"/>
            </p:cNvCxnSpPr>
            <p:nvPr/>
          </p:nvCxnSpPr>
          <p:spPr>
            <a:xfrm flipH="1" flipV="1">
              <a:off x="3207070" y="1952448"/>
              <a:ext cx="2055627" cy="1211042"/>
            </a:xfrm>
            <a:prstGeom prst="straightConnector1">
              <a:avLst/>
            </a:prstGeom>
            <a:ln w="28575">
              <a:solidFill>
                <a:schemeClr val="accent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20" name="Picture 2" descr="E:\ppt素材\1451531555906.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62084" y="4772050"/>
              <a:ext cx="2073243" cy="18668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510330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工作\SODA比赛\IMG20170109_1523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1468" y="125544"/>
            <a:ext cx="531427" cy="527992"/>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p:cNvSpPr txBox="1"/>
          <p:nvPr/>
        </p:nvSpPr>
        <p:spPr>
          <a:xfrm>
            <a:off x="778952" y="191827"/>
            <a:ext cx="7100827" cy="400110"/>
          </a:xfrm>
          <a:prstGeom prst="rect">
            <a:avLst/>
          </a:prstGeom>
          <a:noFill/>
        </p:spPr>
        <p:txBody>
          <a:bodyPr wrap="square" rtlCol="0">
            <a:spAutoFit/>
          </a:bodyPr>
          <a:lstStyle/>
          <a:p>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rPr>
              <a:t>举</a:t>
            </a:r>
            <a:r>
              <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个例子</a:t>
            </a:r>
            <a:r>
              <a:rPr lang="en-US" altLang="zh-CN"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a:t>
            </a:r>
            <a:r>
              <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桌面云的价值</a:t>
            </a:r>
          </a:p>
        </p:txBody>
      </p:sp>
      <p:grpSp>
        <p:nvGrpSpPr>
          <p:cNvPr id="2" name="组合 1"/>
          <p:cNvGrpSpPr/>
          <p:nvPr/>
        </p:nvGrpSpPr>
        <p:grpSpPr>
          <a:xfrm>
            <a:off x="1467852" y="701763"/>
            <a:ext cx="7170978" cy="4302692"/>
            <a:chOff x="660400" y="946436"/>
            <a:chExt cx="9174163" cy="5425789"/>
          </a:xfrm>
        </p:grpSpPr>
        <p:sp>
          <p:nvSpPr>
            <p:cNvPr id="23" name="标题 1"/>
            <p:cNvSpPr txBox="1">
              <a:spLocks/>
            </p:cNvSpPr>
            <p:nvPr/>
          </p:nvSpPr>
          <p:spPr>
            <a:xfrm>
              <a:off x="760412" y="946436"/>
              <a:ext cx="9074151" cy="714375"/>
            </a:xfrm>
            <a:prstGeom prst="rect">
              <a:avLst/>
            </a:prstGeom>
          </p:spPr>
          <p:txBody>
            <a:bodyPr/>
            <a:lstStyle/>
            <a:p>
              <a:pPr algn="ctr" eaLnBrk="1" fontAlgn="auto" hangingPunct="1">
                <a:spcAft>
                  <a:spcPts val="0"/>
                </a:spcAft>
                <a:defRPr/>
              </a:pPr>
              <a:r>
                <a:rPr lang="zh-CN" altLang="en-US" sz="2000" b="1" dirty="0">
                  <a:solidFill>
                    <a:schemeClr val="bg1"/>
                  </a:solidFill>
                  <a:ea typeface="微软雅黑" pitchFamily="34" charset="-122"/>
                  <a:cs typeface="+mj-cs"/>
                </a:rPr>
                <a:t>基于传统</a:t>
              </a:r>
              <a:r>
                <a:rPr lang="en-US" altLang="zh-CN" sz="2000" b="1" dirty="0">
                  <a:solidFill>
                    <a:schemeClr val="bg1"/>
                  </a:solidFill>
                  <a:ea typeface="微软雅黑" pitchFamily="34" charset="-122"/>
                  <a:cs typeface="+mj-cs"/>
                </a:rPr>
                <a:t>PC</a:t>
              </a:r>
              <a:r>
                <a:rPr lang="zh-CN" altLang="en-US" sz="2000" b="1" dirty="0">
                  <a:solidFill>
                    <a:schemeClr val="bg1"/>
                  </a:solidFill>
                  <a:ea typeface="微软雅黑" pitchFamily="34" charset="-122"/>
                  <a:cs typeface="+mj-cs"/>
                </a:rPr>
                <a:t>架构下</a:t>
              </a:r>
              <a:r>
                <a:rPr lang="en-US" altLang="zh-CN" sz="2000" b="1" dirty="0">
                  <a:solidFill>
                    <a:schemeClr val="bg1"/>
                  </a:solidFill>
                  <a:ea typeface="微软雅黑" pitchFamily="34" charset="-122"/>
                  <a:cs typeface="+mj-cs"/>
                </a:rPr>
                <a:t>OA</a:t>
              </a:r>
              <a:r>
                <a:rPr lang="zh-CN" altLang="en-US" sz="2000" b="1" dirty="0">
                  <a:solidFill>
                    <a:schemeClr val="bg1"/>
                  </a:solidFill>
                  <a:ea typeface="微软雅黑" pitchFamily="34" charset="-122"/>
                  <a:cs typeface="+mj-cs"/>
                </a:rPr>
                <a:t>办公</a:t>
              </a:r>
              <a:r>
                <a:rPr lang="en-US" altLang="zh-CN" sz="2000" b="1" dirty="0">
                  <a:solidFill>
                    <a:schemeClr val="bg1"/>
                  </a:solidFill>
                  <a:ea typeface="微软雅黑" pitchFamily="34" charset="-122"/>
                  <a:cs typeface="+mj-cs"/>
                </a:rPr>
                <a:t>\</a:t>
              </a:r>
              <a:r>
                <a:rPr lang="zh-CN" altLang="en-US" sz="2000" b="1" dirty="0">
                  <a:solidFill>
                    <a:schemeClr val="bg1"/>
                  </a:solidFill>
                  <a:ea typeface="微软雅黑" pitchFamily="34" charset="-122"/>
                  <a:cs typeface="+mj-cs"/>
                </a:rPr>
                <a:t>网管运维中心等面临的问题</a:t>
              </a:r>
            </a:p>
          </p:txBody>
        </p:sp>
        <p:pic>
          <p:nvPicPr>
            <p:cNvPr id="24" name="Picture 18" descr="__0@Fox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1600" y="2582863"/>
              <a:ext cx="2214563"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Line 64"/>
            <p:cNvSpPr>
              <a:spLocks noChangeShapeType="1"/>
            </p:cNvSpPr>
            <p:nvPr/>
          </p:nvSpPr>
          <p:spPr bwMode="gray">
            <a:xfrm>
              <a:off x="3371850" y="3249613"/>
              <a:ext cx="342900" cy="107950"/>
            </a:xfrm>
            <a:prstGeom prst="line">
              <a:avLst/>
            </a:prstGeom>
            <a:noFill/>
            <a:ln w="76200">
              <a:solidFill>
                <a:srgbClr val="C0C0C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6" name="Line 65"/>
            <p:cNvSpPr>
              <a:spLocks noChangeShapeType="1"/>
            </p:cNvSpPr>
            <p:nvPr/>
          </p:nvSpPr>
          <p:spPr bwMode="gray">
            <a:xfrm flipV="1">
              <a:off x="3449638" y="4759325"/>
              <a:ext cx="288925" cy="190500"/>
            </a:xfrm>
            <a:prstGeom prst="line">
              <a:avLst/>
            </a:prstGeom>
            <a:noFill/>
            <a:ln w="76200">
              <a:solidFill>
                <a:srgbClr val="C0C0C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7" name="Line 66"/>
            <p:cNvSpPr>
              <a:spLocks noChangeShapeType="1"/>
            </p:cNvSpPr>
            <p:nvPr/>
          </p:nvSpPr>
          <p:spPr bwMode="gray">
            <a:xfrm rot="2103433" flipV="1">
              <a:off x="2840038" y="3868738"/>
              <a:ext cx="249237" cy="190500"/>
            </a:xfrm>
            <a:prstGeom prst="line">
              <a:avLst/>
            </a:prstGeom>
            <a:noFill/>
            <a:ln w="76200">
              <a:solidFill>
                <a:srgbClr val="C0C0C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8" name="Line 67"/>
            <p:cNvSpPr>
              <a:spLocks noChangeShapeType="1"/>
            </p:cNvSpPr>
            <p:nvPr/>
          </p:nvSpPr>
          <p:spPr bwMode="gray">
            <a:xfrm rot="4384254" flipH="1">
              <a:off x="6134100" y="4738688"/>
              <a:ext cx="247650" cy="190500"/>
            </a:xfrm>
            <a:prstGeom prst="line">
              <a:avLst/>
            </a:prstGeom>
            <a:noFill/>
            <a:ln w="76200">
              <a:solidFill>
                <a:srgbClr val="C0C0C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9" name="AutoShape 68"/>
            <p:cNvSpPr>
              <a:spLocks noChangeArrowheads="1"/>
            </p:cNvSpPr>
            <p:nvPr/>
          </p:nvSpPr>
          <p:spPr bwMode="gray">
            <a:xfrm>
              <a:off x="1509713" y="2886075"/>
              <a:ext cx="1828800" cy="533400"/>
            </a:xfrm>
            <a:prstGeom prst="roundRect">
              <a:avLst>
                <a:gd name="adj" fmla="val 50000"/>
              </a:avLst>
            </a:prstGeom>
            <a:gradFill rotWithShape="1">
              <a:gsLst>
                <a:gs pos="0">
                  <a:srgbClr val="4EA7EA"/>
                </a:gs>
                <a:gs pos="50000">
                  <a:srgbClr val="B4DAF6"/>
                </a:gs>
                <a:gs pos="100000">
                  <a:srgbClr val="4EA7EA"/>
                </a:gs>
              </a:gsLst>
              <a:lin ang="5400000" scaled="1"/>
            </a:gradFill>
            <a:ln w="28575" algn="ctr">
              <a:solidFill>
                <a:srgbClr val="FFFFFF"/>
              </a:solidFill>
              <a:round/>
              <a:headEnd/>
              <a:tailEnd/>
            </a:ln>
            <a:effectLst>
              <a:outerShdw dist="107763" dir="2700000" algn="ctr" rotWithShape="0">
                <a:schemeClr val="bg2">
                  <a:alpha val="50000"/>
                </a:scheme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endParaRPr lang="zh-CN" altLang="en-US" sz="2000" b="1">
                <a:ea typeface="微软雅黑" panose="020B0503020204020204" pitchFamily="34" charset="-122"/>
              </a:endParaRPr>
            </a:p>
          </p:txBody>
        </p:sp>
        <p:sp>
          <p:nvSpPr>
            <p:cNvPr id="30" name="Line 69"/>
            <p:cNvSpPr>
              <a:spLocks noChangeShapeType="1"/>
            </p:cNvSpPr>
            <p:nvPr/>
          </p:nvSpPr>
          <p:spPr bwMode="gray">
            <a:xfrm rot="2147097" flipH="1">
              <a:off x="6321425" y="3971925"/>
              <a:ext cx="249238" cy="190500"/>
            </a:xfrm>
            <a:prstGeom prst="line">
              <a:avLst/>
            </a:prstGeom>
            <a:noFill/>
            <a:ln w="76200">
              <a:solidFill>
                <a:srgbClr val="C0C0C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1" name="Rectangle 70"/>
            <p:cNvSpPr>
              <a:spLocks noChangeArrowheads="1"/>
            </p:cNvSpPr>
            <p:nvPr/>
          </p:nvSpPr>
          <p:spPr bwMode="gray">
            <a:xfrm>
              <a:off x="1505743" y="2915984"/>
              <a:ext cx="1706563" cy="46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800" b="1" dirty="0">
                  <a:solidFill>
                    <a:srgbClr val="1C1C1C"/>
                  </a:solidFill>
                  <a:ea typeface="微软雅黑" panose="020B0503020204020204" pitchFamily="34" charset="-122"/>
                </a:rPr>
                <a:t>能耗高</a:t>
              </a:r>
            </a:p>
          </p:txBody>
        </p:sp>
        <p:sp>
          <p:nvSpPr>
            <p:cNvPr id="32" name="AutoShape 71"/>
            <p:cNvSpPr>
              <a:spLocks noChangeArrowheads="1"/>
            </p:cNvSpPr>
            <p:nvPr/>
          </p:nvSpPr>
          <p:spPr bwMode="gray">
            <a:xfrm>
              <a:off x="949325" y="3678238"/>
              <a:ext cx="1828800" cy="533400"/>
            </a:xfrm>
            <a:prstGeom prst="roundRect">
              <a:avLst>
                <a:gd name="adj" fmla="val 50000"/>
              </a:avLst>
            </a:prstGeom>
            <a:gradFill rotWithShape="1">
              <a:gsLst>
                <a:gs pos="0">
                  <a:srgbClr val="4EA7EA"/>
                </a:gs>
                <a:gs pos="50000">
                  <a:srgbClr val="B4DAF6"/>
                </a:gs>
                <a:gs pos="100000">
                  <a:srgbClr val="4EA7EA"/>
                </a:gs>
              </a:gsLst>
              <a:lin ang="5400000" scaled="1"/>
            </a:gradFill>
            <a:ln w="28575" algn="ctr">
              <a:solidFill>
                <a:srgbClr val="FFFFFF"/>
              </a:solidFill>
              <a:round/>
              <a:headEnd/>
              <a:tailEnd/>
            </a:ln>
            <a:effectLst>
              <a:outerShdw dist="107763" dir="2700000" algn="ctr" rotWithShape="0">
                <a:schemeClr val="bg2">
                  <a:alpha val="50000"/>
                </a:scheme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b="1" dirty="0">
                  <a:solidFill>
                    <a:srgbClr val="1C1C1C"/>
                  </a:solidFill>
                  <a:ea typeface="微软雅黑" panose="020B0503020204020204" pitchFamily="34" charset="-122"/>
                </a:rPr>
                <a:t>易受病毒攻击</a:t>
              </a:r>
            </a:p>
          </p:txBody>
        </p:sp>
        <p:sp>
          <p:nvSpPr>
            <p:cNvPr id="33" name="AutoShape 72"/>
            <p:cNvSpPr>
              <a:spLocks noChangeArrowheads="1"/>
            </p:cNvSpPr>
            <p:nvPr/>
          </p:nvSpPr>
          <p:spPr bwMode="gray">
            <a:xfrm>
              <a:off x="1063625" y="4759325"/>
              <a:ext cx="2386013" cy="533400"/>
            </a:xfrm>
            <a:prstGeom prst="roundRect">
              <a:avLst>
                <a:gd name="adj" fmla="val 50000"/>
              </a:avLst>
            </a:prstGeom>
            <a:gradFill rotWithShape="1">
              <a:gsLst>
                <a:gs pos="0">
                  <a:srgbClr val="FF6600"/>
                </a:gs>
                <a:gs pos="50000">
                  <a:srgbClr val="B4DAF6"/>
                </a:gs>
                <a:gs pos="100000">
                  <a:srgbClr val="FF6600"/>
                </a:gs>
              </a:gsLst>
              <a:lin ang="5400000" scaled="1"/>
            </a:gradFill>
            <a:ln w="28575" algn="ctr">
              <a:solidFill>
                <a:srgbClr val="FFFFFF"/>
              </a:solidFill>
              <a:round/>
              <a:headEnd/>
              <a:tailEnd/>
            </a:ln>
            <a:effectLst>
              <a:outerShdw dist="107763" dir="2700000" algn="ctr" rotWithShape="0">
                <a:schemeClr val="bg2">
                  <a:alpha val="50000"/>
                </a:scheme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zh-CN" altLang="en-US" sz="1600" b="1" dirty="0">
                  <a:ea typeface="微软雅黑" panose="020B0503020204020204" pitchFamily="34" charset="-122"/>
                </a:rPr>
                <a:t>管理维护成本高</a:t>
              </a:r>
            </a:p>
          </p:txBody>
        </p:sp>
        <p:sp>
          <p:nvSpPr>
            <p:cNvPr id="34" name="AutoShape 75"/>
            <p:cNvSpPr>
              <a:spLocks noChangeArrowheads="1"/>
            </p:cNvSpPr>
            <p:nvPr/>
          </p:nvSpPr>
          <p:spPr bwMode="gray">
            <a:xfrm>
              <a:off x="6259513" y="2854325"/>
              <a:ext cx="1828800" cy="533400"/>
            </a:xfrm>
            <a:prstGeom prst="roundRect">
              <a:avLst>
                <a:gd name="adj" fmla="val 50000"/>
              </a:avLst>
            </a:prstGeom>
            <a:gradFill rotWithShape="1">
              <a:gsLst>
                <a:gs pos="0">
                  <a:srgbClr val="153047"/>
                </a:gs>
                <a:gs pos="50000">
                  <a:srgbClr val="9CA7B1"/>
                </a:gs>
                <a:gs pos="100000">
                  <a:srgbClr val="153047"/>
                </a:gs>
              </a:gsLst>
              <a:lin ang="5400000" scaled="1"/>
            </a:gradFill>
            <a:ln w="28575" algn="ctr">
              <a:solidFill>
                <a:srgbClr val="FFFFFF"/>
              </a:solidFill>
              <a:round/>
              <a:headEnd/>
              <a:tailEnd/>
            </a:ln>
            <a:effectLst>
              <a:outerShdw dist="107763" dir="2700000" algn="ctr" rotWithShape="0">
                <a:schemeClr val="bg2">
                  <a:alpha val="50000"/>
                </a:scheme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endParaRPr lang="zh-CN" altLang="en-US" sz="1400" b="1">
                <a:ea typeface="微软雅黑" panose="020B0503020204020204" pitchFamily="34" charset="-122"/>
              </a:endParaRPr>
            </a:p>
          </p:txBody>
        </p:sp>
        <p:sp>
          <p:nvSpPr>
            <p:cNvPr id="35" name="Rectangle 76"/>
            <p:cNvSpPr>
              <a:spLocks noChangeArrowheads="1"/>
            </p:cNvSpPr>
            <p:nvPr/>
          </p:nvSpPr>
          <p:spPr bwMode="auto">
            <a:xfrm>
              <a:off x="6278563" y="2930525"/>
              <a:ext cx="180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b="1" dirty="0">
                  <a:solidFill>
                    <a:srgbClr val="1C1C1C"/>
                  </a:solidFill>
                  <a:ea typeface="微软雅黑" panose="020B0503020204020204" pitchFamily="34" charset="-122"/>
                </a:rPr>
                <a:t>地理位置分散</a:t>
              </a:r>
            </a:p>
          </p:txBody>
        </p:sp>
        <p:sp>
          <p:nvSpPr>
            <p:cNvPr id="36" name="AutoShape 77"/>
            <p:cNvSpPr>
              <a:spLocks noChangeArrowheads="1"/>
            </p:cNvSpPr>
            <p:nvPr/>
          </p:nvSpPr>
          <p:spPr bwMode="gray">
            <a:xfrm>
              <a:off x="6640513" y="3768725"/>
              <a:ext cx="1828800" cy="533400"/>
            </a:xfrm>
            <a:prstGeom prst="roundRect">
              <a:avLst>
                <a:gd name="adj" fmla="val 50000"/>
              </a:avLst>
            </a:prstGeom>
            <a:gradFill rotWithShape="1">
              <a:gsLst>
                <a:gs pos="0">
                  <a:srgbClr val="153047"/>
                </a:gs>
                <a:gs pos="50000">
                  <a:srgbClr val="9CA7B1"/>
                </a:gs>
                <a:gs pos="100000">
                  <a:srgbClr val="153047"/>
                </a:gs>
              </a:gsLst>
              <a:lin ang="5400000" scaled="1"/>
            </a:gradFill>
            <a:ln w="28575" algn="ctr">
              <a:solidFill>
                <a:srgbClr val="FFFFFF"/>
              </a:solidFill>
              <a:round/>
              <a:headEnd/>
              <a:tailEnd/>
            </a:ln>
            <a:effectLst>
              <a:outerShdw dist="107763" dir="2700000" algn="ctr" rotWithShape="0">
                <a:schemeClr val="bg2">
                  <a:alpha val="50000"/>
                </a:scheme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endParaRPr lang="zh-CN" altLang="en-US" sz="1400" b="1">
                <a:ea typeface="微软雅黑" panose="020B0503020204020204" pitchFamily="34" charset="-122"/>
              </a:endParaRPr>
            </a:p>
          </p:txBody>
        </p:sp>
        <p:sp>
          <p:nvSpPr>
            <p:cNvPr id="37" name="Rectangle 78"/>
            <p:cNvSpPr>
              <a:spLocks noChangeArrowheads="1"/>
            </p:cNvSpPr>
            <p:nvPr/>
          </p:nvSpPr>
          <p:spPr bwMode="auto">
            <a:xfrm>
              <a:off x="6650038" y="3844925"/>
              <a:ext cx="1789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b="1" dirty="0">
                  <a:solidFill>
                    <a:srgbClr val="1C1C1C"/>
                  </a:solidFill>
                  <a:ea typeface="微软雅黑" panose="020B0503020204020204" pitchFamily="34" charset="-122"/>
                </a:rPr>
                <a:t>系统版本众多</a:t>
              </a:r>
            </a:p>
          </p:txBody>
        </p:sp>
        <p:sp>
          <p:nvSpPr>
            <p:cNvPr id="38" name="AutoShape 79"/>
            <p:cNvSpPr>
              <a:spLocks noChangeArrowheads="1"/>
            </p:cNvSpPr>
            <p:nvPr/>
          </p:nvSpPr>
          <p:spPr bwMode="gray">
            <a:xfrm>
              <a:off x="6411913" y="4759325"/>
              <a:ext cx="2170112" cy="533400"/>
            </a:xfrm>
            <a:prstGeom prst="roundRect">
              <a:avLst>
                <a:gd name="adj" fmla="val 50000"/>
              </a:avLst>
            </a:prstGeom>
            <a:gradFill rotWithShape="1">
              <a:gsLst>
                <a:gs pos="0">
                  <a:srgbClr val="153047"/>
                </a:gs>
                <a:gs pos="50000">
                  <a:srgbClr val="9CA7B1"/>
                </a:gs>
                <a:gs pos="100000">
                  <a:srgbClr val="153047"/>
                </a:gs>
              </a:gsLst>
              <a:lin ang="5400000" scaled="1"/>
            </a:gradFill>
            <a:ln w="28575" algn="ctr">
              <a:solidFill>
                <a:srgbClr val="FFFFFF"/>
              </a:solidFill>
              <a:round/>
              <a:headEnd/>
              <a:tailEnd/>
            </a:ln>
            <a:effectLst>
              <a:outerShdw dist="107763" dir="2700000" algn="ctr" rotWithShape="0">
                <a:schemeClr val="bg2">
                  <a:alpha val="50000"/>
                </a:scheme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endParaRPr lang="zh-CN" altLang="en-US" sz="1400" b="1">
                <a:ea typeface="微软雅黑" panose="020B0503020204020204" pitchFamily="34" charset="-122"/>
              </a:endParaRPr>
            </a:p>
          </p:txBody>
        </p:sp>
        <p:sp>
          <p:nvSpPr>
            <p:cNvPr id="39" name="Rectangle 80"/>
            <p:cNvSpPr>
              <a:spLocks noChangeArrowheads="1"/>
            </p:cNvSpPr>
            <p:nvPr/>
          </p:nvSpPr>
          <p:spPr bwMode="auto">
            <a:xfrm>
              <a:off x="6348413" y="4852989"/>
              <a:ext cx="2306637" cy="329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100" b="1" dirty="0">
                  <a:solidFill>
                    <a:srgbClr val="1C1C1C"/>
                  </a:solidFill>
                  <a:ea typeface="微软雅黑" panose="020B0503020204020204" pitchFamily="34" charset="-122"/>
                </a:rPr>
                <a:t>PC</a:t>
              </a:r>
              <a:r>
                <a:rPr lang="zh-CN" altLang="en-US" sz="1100" b="1" dirty="0">
                  <a:solidFill>
                    <a:srgbClr val="1C1C1C"/>
                  </a:solidFill>
                  <a:ea typeface="微软雅黑" panose="020B0503020204020204" pitchFamily="34" charset="-122"/>
                </a:rPr>
                <a:t>终端众多，故障频繁</a:t>
              </a:r>
            </a:p>
          </p:txBody>
        </p:sp>
        <p:graphicFrame>
          <p:nvGraphicFramePr>
            <p:cNvPr id="40" name="Object 8"/>
            <p:cNvGraphicFramePr>
              <a:graphicFrameLocks noChangeAspect="1"/>
            </p:cNvGraphicFramePr>
            <p:nvPr>
              <p:extLst>
                <p:ext uri="{D42A27DB-BD31-4B8C-83A1-F6EECF244321}">
                  <p14:modId xmlns:p14="http://schemas.microsoft.com/office/powerpoint/2010/main" val="292760360"/>
                </p:ext>
              </p:extLst>
            </p:nvPr>
          </p:nvGraphicFramePr>
          <p:xfrm>
            <a:off x="4911725" y="4084638"/>
            <a:ext cx="385763" cy="750887"/>
          </p:xfrm>
          <a:graphic>
            <a:graphicData uri="http://schemas.openxmlformats.org/presentationml/2006/ole">
              <mc:AlternateContent xmlns:mc="http://schemas.openxmlformats.org/markup-compatibility/2006">
                <mc:Choice xmlns:v="urn:schemas-microsoft-com:vml" Requires="v">
                  <p:oleObj spid="_x0000_s23660" name="Visio" r:id="rId5" imgW="569366" imgH="1109472" progId="">
                    <p:embed/>
                  </p:oleObj>
                </mc:Choice>
                <mc:Fallback>
                  <p:oleObj name="Visio" r:id="rId5" imgW="569366" imgH="1109472"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1725" y="4084638"/>
                          <a:ext cx="385763" cy="75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 name="AutoShape 82"/>
            <p:cNvSpPr>
              <a:spLocks noChangeArrowheads="1"/>
            </p:cNvSpPr>
            <p:nvPr/>
          </p:nvSpPr>
          <p:spPr bwMode="gray">
            <a:xfrm>
              <a:off x="660400" y="1530797"/>
              <a:ext cx="3606380" cy="1216024"/>
            </a:xfrm>
            <a:prstGeom prst="wedgeRectCallout">
              <a:avLst>
                <a:gd name="adj1" fmla="val 53190"/>
                <a:gd name="adj2" fmla="val 100736"/>
              </a:avLst>
            </a:prstGeom>
            <a:noFill/>
            <a:ln w="38100">
              <a:solidFill>
                <a:srgbClr val="E4C244"/>
              </a:solidFill>
              <a:miter lim="800000"/>
              <a:headEnd/>
              <a:tailEnd/>
            </a:ln>
            <a:effectLst>
              <a:outerShdw dist="63500" dir="3187806"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en-US">
                <a:ea typeface="微软雅黑" panose="020B0503020204020204" pitchFamily="34" charset="-122"/>
              </a:endParaRPr>
            </a:p>
          </p:txBody>
        </p:sp>
        <p:sp>
          <p:nvSpPr>
            <p:cNvPr id="42" name="Rectangle 83"/>
            <p:cNvSpPr>
              <a:spLocks noChangeArrowheads="1"/>
            </p:cNvSpPr>
            <p:nvPr/>
          </p:nvSpPr>
          <p:spPr bwMode="gray">
            <a:xfrm>
              <a:off x="979488" y="1595438"/>
              <a:ext cx="3425826" cy="135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b="1" dirty="0">
                  <a:solidFill>
                    <a:schemeClr val="bg1"/>
                  </a:solidFill>
                  <a:ea typeface="微软雅黑" panose="020B0503020204020204" pitchFamily="34" charset="-122"/>
                </a:rPr>
                <a:t>如何提高总体拥有成本（</a:t>
              </a:r>
              <a:r>
                <a:rPr lang="en-US" altLang="zh-CN" sz="1200" b="1" dirty="0">
                  <a:solidFill>
                    <a:schemeClr val="bg1"/>
                  </a:solidFill>
                  <a:ea typeface="微软雅黑" panose="020B0503020204020204" pitchFamily="34" charset="-122"/>
                </a:rPr>
                <a:t>TCO</a:t>
              </a:r>
              <a:r>
                <a:rPr lang="zh-CN" altLang="en-US" sz="1200" b="1" dirty="0">
                  <a:solidFill>
                    <a:schemeClr val="bg1"/>
                  </a:solidFill>
                  <a:ea typeface="微软雅黑" panose="020B0503020204020204" pitchFamily="34" charset="-122"/>
                </a:rPr>
                <a:t>）？</a:t>
              </a:r>
            </a:p>
            <a:p>
              <a:r>
                <a:rPr lang="zh-CN" altLang="en-US" sz="1200" b="1" dirty="0">
                  <a:solidFill>
                    <a:schemeClr val="bg1"/>
                  </a:solidFill>
                  <a:ea typeface="微软雅黑" panose="020B0503020204020204" pitchFamily="34" charset="-122"/>
                </a:rPr>
                <a:t>该如何高效的服务响应？</a:t>
              </a:r>
              <a:endParaRPr lang="en-US" altLang="zh-CN" sz="1200" b="1" dirty="0">
                <a:solidFill>
                  <a:schemeClr val="bg1"/>
                </a:solidFill>
                <a:ea typeface="微软雅黑" panose="020B0503020204020204" pitchFamily="34" charset="-122"/>
              </a:endParaRPr>
            </a:p>
            <a:p>
              <a:r>
                <a:rPr lang="zh-CN" altLang="en-US" sz="1200" b="1" dirty="0">
                  <a:solidFill>
                    <a:schemeClr val="bg1"/>
                  </a:solidFill>
                  <a:ea typeface="微软雅黑" panose="020B0503020204020204" pitchFamily="34" charset="-122"/>
                </a:rPr>
                <a:t>该如何保证业务的及时开展？</a:t>
              </a:r>
              <a:endParaRPr lang="en-US" altLang="zh-CN" sz="1200" b="1" dirty="0">
                <a:solidFill>
                  <a:schemeClr val="bg1"/>
                </a:solidFill>
                <a:ea typeface="微软雅黑" panose="020B0503020204020204" pitchFamily="34" charset="-122"/>
              </a:endParaRPr>
            </a:p>
            <a:p>
              <a:r>
                <a:rPr lang="zh-CN" altLang="en-US" sz="1200" b="1" dirty="0">
                  <a:solidFill>
                    <a:schemeClr val="bg1"/>
                  </a:solidFill>
                  <a:ea typeface="微软雅黑" panose="020B0503020204020204" pitchFamily="34" charset="-122"/>
                </a:rPr>
                <a:t>该如何保证敏感数据不被外泄？</a:t>
              </a:r>
            </a:p>
            <a:p>
              <a:endParaRPr lang="zh-CN" altLang="en-US" sz="1600" b="1" dirty="0">
                <a:solidFill>
                  <a:srgbClr val="CC3300"/>
                </a:solidFill>
                <a:ea typeface="微软雅黑" panose="020B0503020204020204" pitchFamily="34" charset="-122"/>
              </a:endParaRPr>
            </a:p>
          </p:txBody>
        </p:sp>
        <p:sp>
          <p:nvSpPr>
            <p:cNvPr id="43" name="Line 84"/>
            <p:cNvSpPr>
              <a:spLocks noChangeShapeType="1"/>
            </p:cNvSpPr>
            <p:nvPr/>
          </p:nvSpPr>
          <p:spPr bwMode="gray">
            <a:xfrm rot="120645" flipH="1">
              <a:off x="5989638" y="3252788"/>
              <a:ext cx="247650" cy="190500"/>
            </a:xfrm>
            <a:prstGeom prst="line">
              <a:avLst/>
            </a:prstGeom>
            <a:noFill/>
            <a:ln w="76200">
              <a:solidFill>
                <a:srgbClr val="C0C0C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4" name="Line 65"/>
            <p:cNvSpPr>
              <a:spLocks noChangeShapeType="1"/>
            </p:cNvSpPr>
            <p:nvPr/>
          </p:nvSpPr>
          <p:spPr bwMode="gray">
            <a:xfrm flipV="1">
              <a:off x="3554413" y="5556250"/>
              <a:ext cx="204787" cy="215900"/>
            </a:xfrm>
            <a:prstGeom prst="line">
              <a:avLst/>
            </a:prstGeom>
            <a:noFill/>
            <a:ln w="76200">
              <a:solidFill>
                <a:srgbClr val="C0C0C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5" name="Line 67"/>
            <p:cNvSpPr>
              <a:spLocks noChangeShapeType="1"/>
            </p:cNvSpPr>
            <p:nvPr/>
          </p:nvSpPr>
          <p:spPr bwMode="gray">
            <a:xfrm rot="4384254" flipH="1">
              <a:off x="5991225" y="5710238"/>
              <a:ext cx="247650" cy="190500"/>
            </a:xfrm>
            <a:prstGeom prst="line">
              <a:avLst/>
            </a:prstGeom>
            <a:noFill/>
            <a:ln w="76200">
              <a:solidFill>
                <a:srgbClr val="C0C0C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 name="AutoShape 79"/>
            <p:cNvSpPr>
              <a:spLocks noChangeArrowheads="1"/>
            </p:cNvSpPr>
            <p:nvPr/>
          </p:nvSpPr>
          <p:spPr bwMode="gray">
            <a:xfrm>
              <a:off x="6269038" y="5730875"/>
              <a:ext cx="1828800" cy="533400"/>
            </a:xfrm>
            <a:prstGeom prst="roundRect">
              <a:avLst>
                <a:gd name="adj" fmla="val 50000"/>
              </a:avLst>
            </a:prstGeom>
            <a:gradFill rotWithShape="1">
              <a:gsLst>
                <a:gs pos="0">
                  <a:srgbClr val="153047"/>
                </a:gs>
                <a:gs pos="50000">
                  <a:srgbClr val="9CA7B1"/>
                </a:gs>
                <a:gs pos="100000">
                  <a:srgbClr val="153047"/>
                </a:gs>
              </a:gsLst>
              <a:lin ang="5400000" scaled="1"/>
            </a:gradFill>
            <a:ln w="28575" algn="ctr">
              <a:solidFill>
                <a:srgbClr val="FFFFFF"/>
              </a:solidFill>
              <a:round/>
              <a:headEnd/>
              <a:tailEnd/>
            </a:ln>
            <a:effectLst>
              <a:outerShdw dist="107763" dir="2700000" algn="ctr" rotWithShape="0">
                <a:schemeClr val="bg2">
                  <a:alpha val="50000"/>
                </a:scheme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endParaRPr lang="zh-CN" altLang="en-US" sz="1400" b="1">
                <a:ea typeface="微软雅黑" panose="020B0503020204020204" pitchFamily="34" charset="-122"/>
              </a:endParaRPr>
            </a:p>
          </p:txBody>
        </p:sp>
        <p:sp>
          <p:nvSpPr>
            <p:cNvPr id="47" name="Rectangle 80"/>
            <p:cNvSpPr>
              <a:spLocks noChangeArrowheads="1"/>
            </p:cNvSpPr>
            <p:nvPr/>
          </p:nvSpPr>
          <p:spPr bwMode="auto">
            <a:xfrm>
              <a:off x="6385628" y="5863775"/>
              <a:ext cx="1657349" cy="34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200" b="1" dirty="0">
                  <a:solidFill>
                    <a:srgbClr val="1C1C1C"/>
                  </a:solidFill>
                  <a:ea typeface="微软雅黑" panose="020B0503020204020204" pitchFamily="34" charset="-122"/>
                </a:rPr>
                <a:t>逐台升级与维护</a:t>
              </a:r>
            </a:p>
          </p:txBody>
        </p:sp>
        <p:sp>
          <p:nvSpPr>
            <p:cNvPr id="48" name="AutoShape 72"/>
            <p:cNvSpPr>
              <a:spLocks noChangeArrowheads="1"/>
            </p:cNvSpPr>
            <p:nvPr/>
          </p:nvSpPr>
          <p:spPr bwMode="gray">
            <a:xfrm>
              <a:off x="660400" y="5805488"/>
              <a:ext cx="3021013" cy="566737"/>
            </a:xfrm>
            <a:prstGeom prst="roundRect">
              <a:avLst>
                <a:gd name="adj" fmla="val 50000"/>
              </a:avLst>
            </a:prstGeom>
            <a:gradFill rotWithShape="1">
              <a:gsLst>
                <a:gs pos="0">
                  <a:srgbClr val="FF0000"/>
                </a:gs>
                <a:gs pos="50000">
                  <a:srgbClr val="B4DAF6"/>
                </a:gs>
                <a:gs pos="100000">
                  <a:srgbClr val="FF0000"/>
                </a:gs>
              </a:gsLst>
              <a:lin ang="5400000" scaled="1"/>
            </a:gradFill>
            <a:ln w="28575" algn="ctr">
              <a:solidFill>
                <a:srgbClr val="FFFFFF"/>
              </a:solidFill>
              <a:round/>
              <a:headEnd/>
              <a:tailEnd/>
            </a:ln>
            <a:effectLst>
              <a:outerShdw dist="107763" dir="2700000" algn="ctr" rotWithShape="0">
                <a:schemeClr val="bg2">
                  <a:alpha val="50000"/>
                </a:scheme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zh-CN" altLang="en-US" sz="1800" b="1" dirty="0">
                  <a:solidFill>
                    <a:srgbClr val="1C1C1C"/>
                  </a:solidFill>
                  <a:ea typeface="微软雅黑" panose="020B0503020204020204" pitchFamily="34" charset="-122"/>
                </a:rPr>
                <a:t>信息数据易泄露</a:t>
              </a:r>
            </a:p>
          </p:txBody>
        </p:sp>
        <p:sp>
          <p:nvSpPr>
            <p:cNvPr id="49" name="AutoShape 75"/>
            <p:cNvSpPr>
              <a:spLocks noChangeArrowheads="1"/>
            </p:cNvSpPr>
            <p:nvPr/>
          </p:nvSpPr>
          <p:spPr bwMode="gray">
            <a:xfrm>
              <a:off x="5827713" y="1985963"/>
              <a:ext cx="2035175" cy="533400"/>
            </a:xfrm>
            <a:prstGeom prst="roundRect">
              <a:avLst>
                <a:gd name="adj" fmla="val 50000"/>
              </a:avLst>
            </a:prstGeom>
            <a:gradFill rotWithShape="1">
              <a:gsLst>
                <a:gs pos="0">
                  <a:srgbClr val="153047"/>
                </a:gs>
                <a:gs pos="50000">
                  <a:srgbClr val="9CA7B1"/>
                </a:gs>
                <a:gs pos="100000">
                  <a:srgbClr val="153047"/>
                </a:gs>
              </a:gsLst>
              <a:lin ang="5400000" scaled="1"/>
            </a:gradFill>
            <a:ln w="28575" algn="ctr">
              <a:solidFill>
                <a:srgbClr val="FFFFFF"/>
              </a:solidFill>
              <a:round/>
              <a:headEnd/>
              <a:tailEnd/>
            </a:ln>
            <a:effectLst>
              <a:outerShdw dist="107763" dir="2700000" algn="ctr" rotWithShape="0">
                <a:schemeClr val="bg2">
                  <a:alpha val="50000"/>
                </a:schemeClr>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endParaRPr lang="zh-CN" altLang="en-US" sz="1400" b="1">
                <a:ea typeface="微软雅黑" panose="020B0503020204020204" pitchFamily="34" charset="-122"/>
              </a:endParaRPr>
            </a:p>
          </p:txBody>
        </p:sp>
        <p:sp>
          <p:nvSpPr>
            <p:cNvPr id="50" name="Rectangle 76"/>
            <p:cNvSpPr>
              <a:spLocks noChangeArrowheads="1"/>
            </p:cNvSpPr>
            <p:nvPr/>
          </p:nvSpPr>
          <p:spPr bwMode="auto">
            <a:xfrm>
              <a:off x="5846763" y="2062163"/>
              <a:ext cx="2016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00" b="1" dirty="0">
                  <a:solidFill>
                    <a:srgbClr val="1C1C1C"/>
                  </a:solidFill>
                  <a:ea typeface="微软雅黑" panose="020B0503020204020204" pitchFamily="34" charset="-122"/>
                </a:rPr>
                <a:t>技术人员有限</a:t>
              </a:r>
            </a:p>
          </p:txBody>
        </p:sp>
        <p:sp>
          <p:nvSpPr>
            <p:cNvPr id="51" name="Line 84"/>
            <p:cNvSpPr>
              <a:spLocks noChangeShapeType="1"/>
            </p:cNvSpPr>
            <p:nvPr/>
          </p:nvSpPr>
          <p:spPr bwMode="gray">
            <a:xfrm rot="120645" flipH="1">
              <a:off x="5557838" y="2384425"/>
              <a:ext cx="247650" cy="190500"/>
            </a:xfrm>
            <a:prstGeom prst="line">
              <a:avLst/>
            </a:prstGeom>
            <a:noFill/>
            <a:ln w="76200">
              <a:solidFill>
                <a:srgbClr val="C0C0C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spTree>
    <p:extLst>
      <p:ext uri="{BB962C8B-B14F-4D97-AF65-F5344CB8AC3E}">
        <p14:creationId xmlns:p14="http://schemas.microsoft.com/office/powerpoint/2010/main" val="25039230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工作\SODA比赛\IMG20170109_1523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1469" y="125544"/>
            <a:ext cx="543846" cy="540331"/>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784180" y="201870"/>
            <a:ext cx="5212397" cy="707886"/>
          </a:xfrm>
          <a:prstGeom prst="rect">
            <a:avLst/>
          </a:prstGeom>
          <a:noFill/>
        </p:spPr>
        <p:txBody>
          <a:bodyPr wrap="square" rtlCol="0">
            <a:spAutoFit/>
          </a:bodyPr>
          <a:lstStyle/>
          <a:p>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rPr>
              <a:t>举个例子</a:t>
            </a:r>
            <a:r>
              <a:rPr lang="en-US" altLang="zh-CN" sz="2000" b="1" dirty="0">
                <a:solidFill>
                  <a:schemeClr val="accent4">
                    <a:lumMod val="60000"/>
                    <a:lumOff val="40000"/>
                  </a:schemeClr>
                </a:solidFill>
                <a:latin typeface="微软雅黑" panose="020B0503020204020204" pitchFamily="34" charset="-122"/>
                <a:ea typeface="微软雅黑" panose="020B0503020204020204" pitchFamily="34" charset="-122"/>
              </a:rPr>
              <a:t>---</a:t>
            </a:r>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rPr>
              <a:t>桌面云的价值</a:t>
            </a:r>
          </a:p>
          <a:p>
            <a:endPar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endParaRPr>
          </a:p>
        </p:txBody>
      </p:sp>
      <p:pic>
        <p:nvPicPr>
          <p:cNvPr id="28"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622" y="798222"/>
            <a:ext cx="7421357" cy="408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99785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679203" y="205646"/>
            <a:ext cx="3893185" cy="428625"/>
          </a:xfrm>
        </p:spPr>
        <p:txBody>
          <a:bodyPr>
            <a:normAutofit/>
          </a:bodyPr>
          <a:lstStyle/>
          <a:p>
            <a:r>
              <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cs typeface="+mn-cs"/>
              </a:rPr>
              <a:t>成功案例</a:t>
            </a:r>
            <a:r>
              <a:rPr lang="en-US" altLang="zh-CN" sz="2000" b="1" dirty="0" smtClean="0">
                <a:solidFill>
                  <a:schemeClr val="accent4">
                    <a:lumMod val="60000"/>
                    <a:lumOff val="40000"/>
                  </a:schemeClr>
                </a:solidFill>
                <a:latin typeface="微软雅黑" panose="020B0503020204020204" pitchFamily="34" charset="-122"/>
                <a:ea typeface="微软雅黑" panose="020B0503020204020204" pitchFamily="34" charset="-122"/>
                <a:cs typeface="+mn-cs"/>
              </a:rPr>
              <a:t>---</a:t>
            </a:r>
            <a:r>
              <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cs typeface="+mn-cs"/>
              </a:rPr>
              <a:t>东</a:t>
            </a:r>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cs typeface="+mn-cs"/>
              </a:rPr>
              <a:t>鹏陶瓷</a:t>
            </a:r>
            <a:r>
              <a:rPr lang="en-US" altLang="zh-CN" sz="2000" b="1" dirty="0">
                <a:solidFill>
                  <a:schemeClr val="accent4">
                    <a:lumMod val="60000"/>
                    <a:lumOff val="40000"/>
                  </a:schemeClr>
                </a:solidFill>
                <a:latin typeface="微软雅黑" panose="020B0503020204020204" pitchFamily="34" charset="-122"/>
                <a:ea typeface="微软雅黑" panose="020B0503020204020204" pitchFamily="34" charset="-122"/>
                <a:cs typeface="+mn-cs"/>
              </a:rPr>
              <a:t>-</a:t>
            </a:r>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cs typeface="+mn-cs"/>
              </a:rPr>
              <a:t>公有云</a:t>
            </a:r>
            <a:endParaRPr sz="2000" b="1" dirty="0">
              <a:solidFill>
                <a:schemeClr val="accent4">
                  <a:lumMod val="60000"/>
                  <a:lumOff val="40000"/>
                </a:schemeClr>
              </a:solidFill>
              <a:latin typeface="微软雅黑" panose="020B0503020204020204" pitchFamily="34" charset="-122"/>
              <a:ea typeface="微软雅黑" panose="020B0503020204020204" pitchFamily="34" charset="-122"/>
              <a:cs typeface="+mn-cs"/>
            </a:endParaRPr>
          </a:p>
        </p:txBody>
      </p:sp>
      <p:sp>
        <p:nvSpPr>
          <p:cNvPr id="5" name="内容占位符 2"/>
          <p:cNvSpPr>
            <a:spLocks noGrp="1"/>
          </p:cNvSpPr>
          <p:nvPr>
            <p:ph idx="1"/>
          </p:nvPr>
        </p:nvSpPr>
        <p:spPr>
          <a:xfrm>
            <a:off x="334963" y="1293187"/>
            <a:ext cx="4264254" cy="671235"/>
          </a:xfrm>
        </p:spPr>
        <p:txBody>
          <a:bodyPr>
            <a:noAutofit/>
          </a:bodyPr>
          <a:lstStyle/>
          <a:p>
            <a:pPr marL="0" indent="0">
              <a:lnSpc>
                <a:spcPct val="125000"/>
              </a:lnSpc>
              <a:spcBef>
                <a:spcPts val="0"/>
              </a:spcBef>
              <a:buNone/>
            </a:pPr>
            <a:r>
              <a:rPr lang="en-US" altLang="zh-CN" sz="1350" b="0" kern="1200" dirty="0">
                <a:solidFill>
                  <a:schemeClr val="bg1"/>
                </a:solidFill>
                <a:latin typeface="微软雅黑" panose="020B0503020204020204" pitchFamily="34" charset="-122"/>
                <a:ea typeface="微软雅黑" panose="020B0503020204020204" pitchFamily="34" charset="-122"/>
                <a:cs typeface="+mn-cs"/>
              </a:rPr>
              <a:t>      </a:t>
            </a:r>
            <a:r>
              <a:rPr lang="zh-CN" altLang="zh-CN" sz="1350" b="0" kern="1200" dirty="0">
                <a:solidFill>
                  <a:schemeClr val="bg1"/>
                </a:solidFill>
                <a:latin typeface="微软雅黑" panose="020B0503020204020204" pitchFamily="34" charset="-122"/>
                <a:ea typeface="微软雅黑" panose="020B0503020204020204" pitchFamily="34" charset="-122"/>
                <a:cs typeface="+mn-cs"/>
              </a:rPr>
              <a:t>天翼云为东鹏陶瓷分销业务系统提供专享定制的云计算服务，为不断增长的订单需求提供弹性伸缩的云计算资源，同时减少东鹏陶瓷的机房运营维护成本。</a:t>
            </a:r>
          </a:p>
        </p:txBody>
      </p:sp>
      <p:sp>
        <p:nvSpPr>
          <p:cNvPr id="6" name="圆角矩形 5"/>
          <p:cNvSpPr/>
          <p:nvPr/>
        </p:nvSpPr>
        <p:spPr>
          <a:xfrm>
            <a:off x="804653" y="896056"/>
            <a:ext cx="1590246" cy="391759"/>
          </a:xfrm>
          <a:prstGeom prst="round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endParaRPr>
          </a:p>
        </p:txBody>
      </p:sp>
      <p:grpSp>
        <p:nvGrpSpPr>
          <p:cNvPr id="7" name="组合 6"/>
          <p:cNvGrpSpPr/>
          <p:nvPr/>
        </p:nvGrpSpPr>
        <p:grpSpPr>
          <a:xfrm>
            <a:off x="376551" y="878127"/>
            <a:ext cx="428586" cy="427619"/>
            <a:chOff x="7006910" y="2036619"/>
            <a:chExt cx="571448" cy="570159"/>
          </a:xfrm>
        </p:grpSpPr>
        <p:sp>
          <p:nvSpPr>
            <p:cNvPr id="8" name="Freeform 28"/>
            <p:cNvSpPr>
              <a:spLocks noEditPoints="1"/>
            </p:cNvSpPr>
            <p:nvPr/>
          </p:nvSpPr>
          <p:spPr bwMode="auto">
            <a:xfrm>
              <a:off x="7006910" y="2036619"/>
              <a:ext cx="571448" cy="570159"/>
            </a:xfrm>
            <a:custGeom>
              <a:avLst/>
              <a:gdLst>
                <a:gd name="T0" fmla="*/ 0 w 374"/>
                <a:gd name="T1" fmla="*/ 187 h 374"/>
                <a:gd name="T2" fmla="*/ 187 w 374"/>
                <a:gd name="T3" fmla="*/ 374 h 374"/>
                <a:gd name="T4" fmla="*/ 374 w 374"/>
                <a:gd name="T5" fmla="*/ 187 h 374"/>
                <a:gd name="T6" fmla="*/ 187 w 374"/>
                <a:gd name="T7" fmla="*/ 0 h 374"/>
                <a:gd name="T8" fmla="*/ 0 w 374"/>
                <a:gd name="T9" fmla="*/ 187 h 374"/>
                <a:gd name="T10" fmla="*/ 44 w 374"/>
                <a:gd name="T11" fmla="*/ 187 h 374"/>
                <a:gd name="T12" fmla="*/ 187 w 374"/>
                <a:gd name="T13" fmla="*/ 44 h 374"/>
                <a:gd name="T14" fmla="*/ 330 w 374"/>
                <a:gd name="T15" fmla="*/ 187 h 374"/>
                <a:gd name="T16" fmla="*/ 187 w 374"/>
                <a:gd name="T17" fmla="*/ 330 h 374"/>
                <a:gd name="T18" fmla="*/ 44 w 374"/>
                <a:gd name="T19" fmla="*/ 187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4" h="374">
                  <a:moveTo>
                    <a:pt x="0" y="187"/>
                  </a:moveTo>
                  <a:cubicBezTo>
                    <a:pt x="0" y="290"/>
                    <a:pt x="84" y="374"/>
                    <a:pt x="187" y="374"/>
                  </a:cubicBezTo>
                  <a:cubicBezTo>
                    <a:pt x="290" y="374"/>
                    <a:pt x="374" y="290"/>
                    <a:pt x="374" y="187"/>
                  </a:cubicBezTo>
                  <a:cubicBezTo>
                    <a:pt x="374" y="84"/>
                    <a:pt x="290" y="0"/>
                    <a:pt x="187" y="0"/>
                  </a:cubicBezTo>
                  <a:cubicBezTo>
                    <a:pt x="84" y="0"/>
                    <a:pt x="0" y="84"/>
                    <a:pt x="0" y="187"/>
                  </a:cubicBezTo>
                  <a:moveTo>
                    <a:pt x="44" y="187"/>
                  </a:moveTo>
                  <a:cubicBezTo>
                    <a:pt x="44" y="108"/>
                    <a:pt x="108" y="44"/>
                    <a:pt x="187" y="44"/>
                  </a:cubicBezTo>
                  <a:cubicBezTo>
                    <a:pt x="266" y="44"/>
                    <a:pt x="330" y="108"/>
                    <a:pt x="330" y="187"/>
                  </a:cubicBezTo>
                  <a:cubicBezTo>
                    <a:pt x="330" y="266"/>
                    <a:pt x="266" y="330"/>
                    <a:pt x="187" y="330"/>
                  </a:cubicBezTo>
                  <a:cubicBezTo>
                    <a:pt x="108" y="330"/>
                    <a:pt x="44" y="266"/>
                    <a:pt x="44" y="187"/>
                  </a:cubicBezTo>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chemeClr val="bg1"/>
                </a:solidFill>
              </a:endParaRPr>
            </a:p>
          </p:txBody>
        </p:sp>
        <p:sp>
          <p:nvSpPr>
            <p:cNvPr id="9" name="Freeform 29"/>
            <p:cNvSpPr>
              <a:spLocks/>
            </p:cNvSpPr>
            <p:nvPr/>
          </p:nvSpPr>
          <p:spPr bwMode="auto">
            <a:xfrm>
              <a:off x="7292312" y="2036619"/>
              <a:ext cx="286046" cy="570159"/>
            </a:xfrm>
            <a:custGeom>
              <a:avLst/>
              <a:gdLst>
                <a:gd name="T0" fmla="*/ 0 w 187"/>
                <a:gd name="T1" fmla="*/ 0 h 374"/>
                <a:gd name="T2" fmla="*/ 0 w 187"/>
                <a:gd name="T3" fmla="*/ 44 h 374"/>
                <a:gd name="T4" fmla="*/ 0 w 187"/>
                <a:gd name="T5" fmla="*/ 44 h 374"/>
                <a:gd name="T6" fmla="*/ 0 w 187"/>
                <a:gd name="T7" fmla="*/ 44 h 374"/>
                <a:gd name="T8" fmla="*/ 0 w 187"/>
                <a:gd name="T9" fmla="*/ 44 h 374"/>
                <a:gd name="T10" fmla="*/ 0 w 187"/>
                <a:gd name="T11" fmla="*/ 44 h 374"/>
                <a:gd name="T12" fmla="*/ 1 w 187"/>
                <a:gd name="T13" fmla="*/ 44 h 374"/>
                <a:gd name="T14" fmla="*/ 1 w 187"/>
                <a:gd name="T15" fmla="*/ 44 h 374"/>
                <a:gd name="T16" fmla="*/ 1 w 187"/>
                <a:gd name="T17" fmla="*/ 44 h 374"/>
                <a:gd name="T18" fmla="*/ 1 w 187"/>
                <a:gd name="T19" fmla="*/ 44 h 374"/>
                <a:gd name="T20" fmla="*/ 1 w 187"/>
                <a:gd name="T21" fmla="*/ 44 h 374"/>
                <a:gd name="T22" fmla="*/ 1 w 187"/>
                <a:gd name="T23" fmla="*/ 44 h 374"/>
                <a:gd name="T24" fmla="*/ 1 w 187"/>
                <a:gd name="T25" fmla="*/ 44 h 374"/>
                <a:gd name="T26" fmla="*/ 1 w 187"/>
                <a:gd name="T27" fmla="*/ 44 h 374"/>
                <a:gd name="T28" fmla="*/ 2 w 187"/>
                <a:gd name="T29" fmla="*/ 44 h 374"/>
                <a:gd name="T30" fmla="*/ 2 w 187"/>
                <a:gd name="T31" fmla="*/ 44 h 374"/>
                <a:gd name="T32" fmla="*/ 2 w 187"/>
                <a:gd name="T33" fmla="*/ 44 h 374"/>
                <a:gd name="T34" fmla="*/ 2 w 187"/>
                <a:gd name="T35" fmla="*/ 44 h 374"/>
                <a:gd name="T36" fmla="*/ 2 w 187"/>
                <a:gd name="T37" fmla="*/ 44 h 374"/>
                <a:gd name="T38" fmla="*/ 2 w 187"/>
                <a:gd name="T39" fmla="*/ 44 h 374"/>
                <a:gd name="T40" fmla="*/ 2 w 187"/>
                <a:gd name="T41" fmla="*/ 44 h 374"/>
                <a:gd name="T42" fmla="*/ 2 w 187"/>
                <a:gd name="T43" fmla="*/ 44 h 374"/>
                <a:gd name="T44" fmla="*/ 143 w 187"/>
                <a:gd name="T45" fmla="*/ 185 h 374"/>
                <a:gd name="T46" fmla="*/ 143 w 187"/>
                <a:gd name="T47" fmla="*/ 185 h 374"/>
                <a:gd name="T48" fmla="*/ 143 w 187"/>
                <a:gd name="T49" fmla="*/ 185 h 374"/>
                <a:gd name="T50" fmla="*/ 143 w 187"/>
                <a:gd name="T51" fmla="*/ 185 h 374"/>
                <a:gd name="T52" fmla="*/ 143 w 187"/>
                <a:gd name="T53" fmla="*/ 185 h 374"/>
                <a:gd name="T54" fmla="*/ 143 w 187"/>
                <a:gd name="T55" fmla="*/ 185 h 374"/>
                <a:gd name="T56" fmla="*/ 143 w 187"/>
                <a:gd name="T57" fmla="*/ 185 h 374"/>
                <a:gd name="T58" fmla="*/ 143 w 187"/>
                <a:gd name="T59" fmla="*/ 185 h 374"/>
                <a:gd name="T60" fmla="*/ 143 w 187"/>
                <a:gd name="T61" fmla="*/ 186 h 374"/>
                <a:gd name="T62" fmla="*/ 143 w 187"/>
                <a:gd name="T63" fmla="*/ 186 h 374"/>
                <a:gd name="T64" fmla="*/ 143 w 187"/>
                <a:gd name="T65" fmla="*/ 186 h 374"/>
                <a:gd name="T66" fmla="*/ 143 w 187"/>
                <a:gd name="T67" fmla="*/ 186 h 374"/>
                <a:gd name="T68" fmla="*/ 143 w 187"/>
                <a:gd name="T69" fmla="*/ 186 h 374"/>
                <a:gd name="T70" fmla="*/ 143 w 187"/>
                <a:gd name="T71" fmla="*/ 186 h 374"/>
                <a:gd name="T72" fmla="*/ 143 w 187"/>
                <a:gd name="T73" fmla="*/ 186 h 374"/>
                <a:gd name="T74" fmla="*/ 143 w 187"/>
                <a:gd name="T75" fmla="*/ 186 h 374"/>
                <a:gd name="T76" fmla="*/ 143 w 187"/>
                <a:gd name="T77" fmla="*/ 187 h 374"/>
                <a:gd name="T78" fmla="*/ 143 w 187"/>
                <a:gd name="T79" fmla="*/ 187 h 374"/>
                <a:gd name="T80" fmla="*/ 143 w 187"/>
                <a:gd name="T81" fmla="*/ 187 h 374"/>
                <a:gd name="T82" fmla="*/ 143 w 187"/>
                <a:gd name="T83" fmla="*/ 187 h 374"/>
                <a:gd name="T84" fmla="*/ 143 w 187"/>
                <a:gd name="T85" fmla="*/ 187 h 374"/>
                <a:gd name="T86" fmla="*/ 143 w 187"/>
                <a:gd name="T87" fmla="*/ 187 h 374"/>
                <a:gd name="T88" fmla="*/ 143 w 187"/>
                <a:gd name="T89" fmla="*/ 187 h 374"/>
                <a:gd name="T90" fmla="*/ 143 w 187"/>
                <a:gd name="T91" fmla="*/ 187 h 374"/>
                <a:gd name="T92" fmla="*/ 143 w 187"/>
                <a:gd name="T93" fmla="*/ 187 h 374"/>
                <a:gd name="T94" fmla="*/ 143 w 187"/>
                <a:gd name="T95" fmla="*/ 187 h 374"/>
                <a:gd name="T96" fmla="*/ 143 w 187"/>
                <a:gd name="T97" fmla="*/ 187 h 374"/>
                <a:gd name="T98" fmla="*/ 143 w 187"/>
                <a:gd name="T99" fmla="*/ 187 h 374"/>
                <a:gd name="T100" fmla="*/ 0 w 187"/>
                <a:gd name="T101" fmla="*/ 330 h 374"/>
                <a:gd name="T102" fmla="*/ 0 w 187"/>
                <a:gd name="T103" fmla="*/ 374 h 374"/>
                <a:gd name="T104" fmla="*/ 0 w 187"/>
                <a:gd name="T105" fmla="*/ 374 h 374"/>
                <a:gd name="T106" fmla="*/ 187 w 187"/>
                <a:gd name="T107" fmla="*/ 187 h 374"/>
                <a:gd name="T108" fmla="*/ 132 w 187"/>
                <a:gd name="T109" fmla="*/ 54 h 374"/>
                <a:gd name="T110" fmla="*/ 97 w 187"/>
                <a:gd name="T111" fmla="*/ 27 h 374"/>
                <a:gd name="T112" fmla="*/ 0 w 187"/>
                <a:gd name="T113"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7" h="374">
                  <a:moveTo>
                    <a:pt x="0" y="0"/>
                  </a:move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79" y="45"/>
                    <a:pt x="142" y="108"/>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266"/>
                    <a:pt x="79" y="330"/>
                    <a:pt x="0" y="330"/>
                  </a:cubicBezTo>
                  <a:cubicBezTo>
                    <a:pt x="0" y="374"/>
                    <a:pt x="0" y="374"/>
                    <a:pt x="0" y="374"/>
                  </a:cubicBezTo>
                  <a:cubicBezTo>
                    <a:pt x="0" y="374"/>
                    <a:pt x="0" y="374"/>
                    <a:pt x="0" y="374"/>
                  </a:cubicBezTo>
                  <a:cubicBezTo>
                    <a:pt x="103" y="374"/>
                    <a:pt x="187" y="290"/>
                    <a:pt x="187" y="187"/>
                  </a:cubicBezTo>
                  <a:cubicBezTo>
                    <a:pt x="187" y="135"/>
                    <a:pt x="166" y="88"/>
                    <a:pt x="132" y="54"/>
                  </a:cubicBezTo>
                  <a:cubicBezTo>
                    <a:pt x="121" y="43"/>
                    <a:pt x="109" y="34"/>
                    <a:pt x="97" y="27"/>
                  </a:cubicBezTo>
                  <a:cubicBezTo>
                    <a:pt x="68" y="10"/>
                    <a:pt x="35" y="0"/>
                    <a:pt x="0"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chemeClr val="bg1"/>
                </a:solidFill>
              </a:endParaRPr>
            </a:p>
          </p:txBody>
        </p:sp>
        <p:sp>
          <p:nvSpPr>
            <p:cNvPr id="10" name="Freeform 30"/>
            <p:cNvSpPr>
              <a:spLocks/>
            </p:cNvSpPr>
            <p:nvPr/>
          </p:nvSpPr>
          <p:spPr bwMode="auto">
            <a:xfrm>
              <a:off x="7006910" y="2036619"/>
              <a:ext cx="285402" cy="570159"/>
            </a:xfrm>
            <a:custGeom>
              <a:avLst/>
              <a:gdLst>
                <a:gd name="T0" fmla="*/ 0 w 187"/>
                <a:gd name="T1" fmla="*/ 187 h 374"/>
                <a:gd name="T2" fmla="*/ 187 w 187"/>
                <a:gd name="T3" fmla="*/ 330 h 374"/>
                <a:gd name="T4" fmla="*/ 187 w 187"/>
                <a:gd name="T5" fmla="*/ 330 h 374"/>
                <a:gd name="T6" fmla="*/ 187 w 187"/>
                <a:gd name="T7" fmla="*/ 330 h 374"/>
                <a:gd name="T8" fmla="*/ 186 w 187"/>
                <a:gd name="T9" fmla="*/ 330 h 374"/>
                <a:gd name="T10" fmla="*/ 186 w 187"/>
                <a:gd name="T11" fmla="*/ 330 h 374"/>
                <a:gd name="T12" fmla="*/ 186 w 187"/>
                <a:gd name="T13" fmla="*/ 330 h 374"/>
                <a:gd name="T14" fmla="*/ 186 w 187"/>
                <a:gd name="T15" fmla="*/ 330 h 374"/>
                <a:gd name="T16" fmla="*/ 185 w 187"/>
                <a:gd name="T17" fmla="*/ 330 h 374"/>
                <a:gd name="T18" fmla="*/ 185 w 187"/>
                <a:gd name="T19" fmla="*/ 330 h 374"/>
                <a:gd name="T20" fmla="*/ 185 w 187"/>
                <a:gd name="T21" fmla="*/ 330 h 374"/>
                <a:gd name="T22" fmla="*/ 185 w 187"/>
                <a:gd name="T23" fmla="*/ 330 h 374"/>
                <a:gd name="T24" fmla="*/ 184 w 187"/>
                <a:gd name="T25" fmla="*/ 330 h 374"/>
                <a:gd name="T26" fmla="*/ 184 w 187"/>
                <a:gd name="T27" fmla="*/ 330 h 374"/>
                <a:gd name="T28" fmla="*/ 184 w 187"/>
                <a:gd name="T29" fmla="*/ 330 h 374"/>
                <a:gd name="T30" fmla="*/ 78 w 187"/>
                <a:gd name="T31" fmla="*/ 280 h 374"/>
                <a:gd name="T32" fmla="*/ 44 w 187"/>
                <a:gd name="T33" fmla="*/ 190 h 374"/>
                <a:gd name="T34" fmla="*/ 44 w 187"/>
                <a:gd name="T35" fmla="*/ 190 h 374"/>
                <a:gd name="T36" fmla="*/ 44 w 187"/>
                <a:gd name="T37" fmla="*/ 189 h 374"/>
                <a:gd name="T38" fmla="*/ 44 w 187"/>
                <a:gd name="T39" fmla="*/ 189 h 374"/>
                <a:gd name="T40" fmla="*/ 44 w 187"/>
                <a:gd name="T41" fmla="*/ 189 h 374"/>
                <a:gd name="T42" fmla="*/ 44 w 187"/>
                <a:gd name="T43" fmla="*/ 189 h 374"/>
                <a:gd name="T44" fmla="*/ 44 w 187"/>
                <a:gd name="T45" fmla="*/ 189 h 374"/>
                <a:gd name="T46" fmla="*/ 44 w 187"/>
                <a:gd name="T47" fmla="*/ 188 h 374"/>
                <a:gd name="T48" fmla="*/ 44 w 187"/>
                <a:gd name="T49" fmla="*/ 188 h 374"/>
                <a:gd name="T50" fmla="*/ 44 w 187"/>
                <a:gd name="T51" fmla="*/ 188 h 374"/>
                <a:gd name="T52" fmla="*/ 44 w 187"/>
                <a:gd name="T53" fmla="*/ 188 h 374"/>
                <a:gd name="T54" fmla="*/ 44 w 187"/>
                <a:gd name="T55" fmla="*/ 188 h 374"/>
                <a:gd name="T56" fmla="*/ 44 w 187"/>
                <a:gd name="T57" fmla="*/ 187 h 374"/>
                <a:gd name="T58" fmla="*/ 44 w 187"/>
                <a:gd name="T59" fmla="*/ 187 h 374"/>
                <a:gd name="T60" fmla="*/ 44 w 187"/>
                <a:gd name="T61" fmla="*/ 187 h 374"/>
                <a:gd name="T62" fmla="*/ 44 w 187"/>
                <a:gd name="T63" fmla="*/ 187 h 374"/>
                <a:gd name="T64" fmla="*/ 44 w 187"/>
                <a:gd name="T65" fmla="*/ 187 h 374"/>
                <a:gd name="T66" fmla="*/ 187 w 187"/>
                <a:gd name="T67"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7" h="374">
                  <a:moveTo>
                    <a:pt x="187" y="0"/>
                  </a:moveTo>
                  <a:cubicBezTo>
                    <a:pt x="84" y="0"/>
                    <a:pt x="0" y="84"/>
                    <a:pt x="0" y="187"/>
                  </a:cubicBezTo>
                  <a:cubicBezTo>
                    <a:pt x="0" y="290"/>
                    <a:pt x="84" y="374"/>
                    <a:pt x="187" y="374"/>
                  </a:cubicBezTo>
                  <a:cubicBezTo>
                    <a:pt x="187" y="330"/>
                    <a:pt x="187" y="330"/>
                    <a:pt x="187" y="330"/>
                  </a:cubicBezTo>
                  <a:cubicBezTo>
                    <a:pt x="187" y="330"/>
                    <a:pt x="187" y="330"/>
                    <a:pt x="187" y="330"/>
                  </a:cubicBezTo>
                  <a:cubicBezTo>
                    <a:pt x="187" y="330"/>
                    <a:pt x="187" y="330"/>
                    <a:pt x="187" y="330"/>
                  </a:cubicBezTo>
                  <a:cubicBezTo>
                    <a:pt x="187" y="330"/>
                    <a:pt x="187" y="330"/>
                    <a:pt x="187" y="330"/>
                  </a:cubicBezTo>
                  <a:cubicBezTo>
                    <a:pt x="187" y="330"/>
                    <a:pt x="187" y="330"/>
                    <a:pt x="187"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41" y="329"/>
                    <a:pt x="103" y="310"/>
                    <a:pt x="78" y="280"/>
                  </a:cubicBezTo>
                  <a:cubicBezTo>
                    <a:pt x="67" y="267"/>
                    <a:pt x="59" y="253"/>
                    <a:pt x="53" y="238"/>
                  </a:cubicBezTo>
                  <a:cubicBezTo>
                    <a:pt x="47" y="223"/>
                    <a:pt x="44" y="207"/>
                    <a:pt x="44" y="190"/>
                  </a:cubicBezTo>
                  <a:cubicBezTo>
                    <a:pt x="44" y="190"/>
                    <a:pt x="44" y="190"/>
                    <a:pt x="44" y="190"/>
                  </a:cubicBezTo>
                  <a:cubicBezTo>
                    <a:pt x="44" y="190"/>
                    <a:pt x="44" y="190"/>
                    <a:pt x="44" y="190"/>
                  </a:cubicBezTo>
                  <a:cubicBezTo>
                    <a:pt x="44" y="190"/>
                    <a:pt x="44" y="190"/>
                    <a:pt x="44" y="190"/>
                  </a:cubicBezTo>
                  <a:cubicBezTo>
                    <a:pt x="44" y="190"/>
                    <a:pt x="44" y="190"/>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08"/>
                    <a:pt x="108" y="44"/>
                    <a:pt x="187" y="44"/>
                  </a:cubicBezTo>
                  <a:cubicBezTo>
                    <a:pt x="187" y="0"/>
                    <a:pt x="187" y="0"/>
                    <a:pt x="187" y="0"/>
                  </a:cubicBezTo>
                  <a:cubicBezTo>
                    <a:pt x="187" y="0"/>
                    <a:pt x="187" y="0"/>
                    <a:pt x="187"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chemeClr val="bg1"/>
                </a:solidFill>
              </a:endParaRPr>
            </a:p>
          </p:txBody>
        </p:sp>
        <p:grpSp>
          <p:nvGrpSpPr>
            <p:cNvPr id="11" name="组合 10"/>
            <p:cNvGrpSpPr/>
            <p:nvPr/>
          </p:nvGrpSpPr>
          <p:grpSpPr>
            <a:xfrm>
              <a:off x="7261710" y="2163213"/>
              <a:ext cx="61204" cy="316969"/>
              <a:chOff x="6868713" y="2067275"/>
              <a:chExt cx="61204" cy="316969"/>
            </a:xfrm>
            <a:solidFill>
              <a:schemeClr val="accent1">
                <a:lumMod val="75000"/>
              </a:schemeClr>
            </a:solidFill>
          </p:grpSpPr>
          <p:sp>
            <p:nvSpPr>
              <p:cNvPr id="12" name="Oval 44"/>
              <p:cNvSpPr>
                <a:spLocks noChangeArrowheads="1"/>
              </p:cNvSpPr>
              <p:nvPr/>
            </p:nvSpPr>
            <p:spPr bwMode="auto">
              <a:xfrm>
                <a:off x="6868713" y="2323685"/>
                <a:ext cx="61204" cy="605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chemeClr val="bg1"/>
                  </a:solidFill>
                </a:endParaRPr>
              </a:p>
            </p:txBody>
          </p:sp>
          <p:sp>
            <p:nvSpPr>
              <p:cNvPr id="13" name="Rectangle 45"/>
              <p:cNvSpPr>
                <a:spLocks noChangeArrowheads="1"/>
              </p:cNvSpPr>
              <p:nvPr/>
            </p:nvSpPr>
            <p:spPr bwMode="auto">
              <a:xfrm>
                <a:off x="6871934" y="2067275"/>
                <a:ext cx="54761" cy="2229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chemeClr val="bg1"/>
                  </a:solidFill>
                </a:endParaRPr>
              </a:p>
            </p:txBody>
          </p:sp>
        </p:grpSp>
      </p:grpSp>
      <p:sp>
        <p:nvSpPr>
          <p:cNvPr id="14" name="矩形 13"/>
          <p:cNvSpPr/>
          <p:nvPr/>
        </p:nvSpPr>
        <p:spPr>
          <a:xfrm>
            <a:off x="869592" y="953437"/>
            <a:ext cx="1407547" cy="323165"/>
          </a:xfrm>
          <a:prstGeom prst="rect">
            <a:avLst/>
          </a:prstGeom>
        </p:spPr>
        <p:txBody>
          <a:bodyPr wrap="square">
            <a:spAutoFit/>
          </a:bodyPr>
          <a:lstStyle/>
          <a:p>
            <a:pPr algn="ct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项目简介</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圆角矩形 14"/>
          <p:cNvSpPr/>
          <p:nvPr/>
        </p:nvSpPr>
        <p:spPr>
          <a:xfrm>
            <a:off x="823586" y="2273384"/>
            <a:ext cx="1590246" cy="391759"/>
          </a:xfrm>
          <a:prstGeom prst="round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endParaRPr>
          </a:p>
        </p:txBody>
      </p:sp>
      <p:grpSp>
        <p:nvGrpSpPr>
          <p:cNvPr id="16" name="组合 15"/>
          <p:cNvGrpSpPr/>
          <p:nvPr/>
        </p:nvGrpSpPr>
        <p:grpSpPr>
          <a:xfrm>
            <a:off x="395483" y="2255455"/>
            <a:ext cx="428586" cy="427619"/>
            <a:chOff x="7006910" y="2036619"/>
            <a:chExt cx="571448" cy="570159"/>
          </a:xfrm>
        </p:grpSpPr>
        <p:sp>
          <p:nvSpPr>
            <p:cNvPr id="17" name="Freeform 28"/>
            <p:cNvSpPr>
              <a:spLocks noEditPoints="1"/>
            </p:cNvSpPr>
            <p:nvPr/>
          </p:nvSpPr>
          <p:spPr bwMode="auto">
            <a:xfrm>
              <a:off x="7006910" y="2036619"/>
              <a:ext cx="571448" cy="570159"/>
            </a:xfrm>
            <a:custGeom>
              <a:avLst/>
              <a:gdLst>
                <a:gd name="T0" fmla="*/ 0 w 374"/>
                <a:gd name="T1" fmla="*/ 187 h 374"/>
                <a:gd name="T2" fmla="*/ 187 w 374"/>
                <a:gd name="T3" fmla="*/ 374 h 374"/>
                <a:gd name="T4" fmla="*/ 374 w 374"/>
                <a:gd name="T5" fmla="*/ 187 h 374"/>
                <a:gd name="T6" fmla="*/ 187 w 374"/>
                <a:gd name="T7" fmla="*/ 0 h 374"/>
                <a:gd name="T8" fmla="*/ 0 w 374"/>
                <a:gd name="T9" fmla="*/ 187 h 374"/>
                <a:gd name="T10" fmla="*/ 44 w 374"/>
                <a:gd name="T11" fmla="*/ 187 h 374"/>
                <a:gd name="T12" fmla="*/ 187 w 374"/>
                <a:gd name="T13" fmla="*/ 44 h 374"/>
                <a:gd name="T14" fmla="*/ 330 w 374"/>
                <a:gd name="T15" fmla="*/ 187 h 374"/>
                <a:gd name="T16" fmla="*/ 187 w 374"/>
                <a:gd name="T17" fmla="*/ 330 h 374"/>
                <a:gd name="T18" fmla="*/ 44 w 374"/>
                <a:gd name="T19" fmla="*/ 187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4" h="374">
                  <a:moveTo>
                    <a:pt x="0" y="187"/>
                  </a:moveTo>
                  <a:cubicBezTo>
                    <a:pt x="0" y="290"/>
                    <a:pt x="84" y="374"/>
                    <a:pt x="187" y="374"/>
                  </a:cubicBezTo>
                  <a:cubicBezTo>
                    <a:pt x="290" y="374"/>
                    <a:pt x="374" y="290"/>
                    <a:pt x="374" y="187"/>
                  </a:cubicBezTo>
                  <a:cubicBezTo>
                    <a:pt x="374" y="84"/>
                    <a:pt x="290" y="0"/>
                    <a:pt x="187" y="0"/>
                  </a:cubicBezTo>
                  <a:cubicBezTo>
                    <a:pt x="84" y="0"/>
                    <a:pt x="0" y="84"/>
                    <a:pt x="0" y="187"/>
                  </a:cubicBezTo>
                  <a:moveTo>
                    <a:pt x="44" y="187"/>
                  </a:moveTo>
                  <a:cubicBezTo>
                    <a:pt x="44" y="108"/>
                    <a:pt x="108" y="44"/>
                    <a:pt x="187" y="44"/>
                  </a:cubicBezTo>
                  <a:cubicBezTo>
                    <a:pt x="266" y="44"/>
                    <a:pt x="330" y="108"/>
                    <a:pt x="330" y="187"/>
                  </a:cubicBezTo>
                  <a:cubicBezTo>
                    <a:pt x="330" y="266"/>
                    <a:pt x="266" y="330"/>
                    <a:pt x="187" y="330"/>
                  </a:cubicBezTo>
                  <a:cubicBezTo>
                    <a:pt x="108" y="330"/>
                    <a:pt x="44" y="266"/>
                    <a:pt x="44" y="187"/>
                  </a:cubicBezTo>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chemeClr val="bg1"/>
                </a:solidFill>
              </a:endParaRPr>
            </a:p>
          </p:txBody>
        </p:sp>
        <p:sp>
          <p:nvSpPr>
            <p:cNvPr id="18" name="Freeform 29"/>
            <p:cNvSpPr>
              <a:spLocks/>
            </p:cNvSpPr>
            <p:nvPr/>
          </p:nvSpPr>
          <p:spPr bwMode="auto">
            <a:xfrm>
              <a:off x="7292312" y="2036619"/>
              <a:ext cx="286046" cy="570159"/>
            </a:xfrm>
            <a:custGeom>
              <a:avLst/>
              <a:gdLst>
                <a:gd name="T0" fmla="*/ 0 w 187"/>
                <a:gd name="T1" fmla="*/ 0 h 374"/>
                <a:gd name="T2" fmla="*/ 0 w 187"/>
                <a:gd name="T3" fmla="*/ 44 h 374"/>
                <a:gd name="T4" fmla="*/ 0 w 187"/>
                <a:gd name="T5" fmla="*/ 44 h 374"/>
                <a:gd name="T6" fmla="*/ 0 w 187"/>
                <a:gd name="T7" fmla="*/ 44 h 374"/>
                <a:gd name="T8" fmla="*/ 0 w 187"/>
                <a:gd name="T9" fmla="*/ 44 h 374"/>
                <a:gd name="T10" fmla="*/ 0 w 187"/>
                <a:gd name="T11" fmla="*/ 44 h 374"/>
                <a:gd name="T12" fmla="*/ 1 w 187"/>
                <a:gd name="T13" fmla="*/ 44 h 374"/>
                <a:gd name="T14" fmla="*/ 1 w 187"/>
                <a:gd name="T15" fmla="*/ 44 h 374"/>
                <a:gd name="T16" fmla="*/ 1 w 187"/>
                <a:gd name="T17" fmla="*/ 44 h 374"/>
                <a:gd name="T18" fmla="*/ 1 w 187"/>
                <a:gd name="T19" fmla="*/ 44 h 374"/>
                <a:gd name="T20" fmla="*/ 1 w 187"/>
                <a:gd name="T21" fmla="*/ 44 h 374"/>
                <a:gd name="T22" fmla="*/ 1 w 187"/>
                <a:gd name="T23" fmla="*/ 44 h 374"/>
                <a:gd name="T24" fmla="*/ 1 w 187"/>
                <a:gd name="T25" fmla="*/ 44 h 374"/>
                <a:gd name="T26" fmla="*/ 1 w 187"/>
                <a:gd name="T27" fmla="*/ 44 h 374"/>
                <a:gd name="T28" fmla="*/ 2 w 187"/>
                <a:gd name="T29" fmla="*/ 44 h 374"/>
                <a:gd name="T30" fmla="*/ 2 w 187"/>
                <a:gd name="T31" fmla="*/ 44 h 374"/>
                <a:gd name="T32" fmla="*/ 2 w 187"/>
                <a:gd name="T33" fmla="*/ 44 h 374"/>
                <a:gd name="T34" fmla="*/ 2 w 187"/>
                <a:gd name="T35" fmla="*/ 44 h 374"/>
                <a:gd name="T36" fmla="*/ 2 w 187"/>
                <a:gd name="T37" fmla="*/ 44 h 374"/>
                <a:gd name="T38" fmla="*/ 2 w 187"/>
                <a:gd name="T39" fmla="*/ 44 h 374"/>
                <a:gd name="T40" fmla="*/ 2 w 187"/>
                <a:gd name="T41" fmla="*/ 44 h 374"/>
                <a:gd name="T42" fmla="*/ 2 w 187"/>
                <a:gd name="T43" fmla="*/ 44 h 374"/>
                <a:gd name="T44" fmla="*/ 143 w 187"/>
                <a:gd name="T45" fmla="*/ 185 h 374"/>
                <a:gd name="T46" fmla="*/ 143 w 187"/>
                <a:gd name="T47" fmla="*/ 185 h 374"/>
                <a:gd name="T48" fmla="*/ 143 w 187"/>
                <a:gd name="T49" fmla="*/ 185 h 374"/>
                <a:gd name="T50" fmla="*/ 143 w 187"/>
                <a:gd name="T51" fmla="*/ 185 h 374"/>
                <a:gd name="T52" fmla="*/ 143 w 187"/>
                <a:gd name="T53" fmla="*/ 185 h 374"/>
                <a:gd name="T54" fmla="*/ 143 w 187"/>
                <a:gd name="T55" fmla="*/ 185 h 374"/>
                <a:gd name="T56" fmla="*/ 143 w 187"/>
                <a:gd name="T57" fmla="*/ 185 h 374"/>
                <a:gd name="T58" fmla="*/ 143 w 187"/>
                <a:gd name="T59" fmla="*/ 185 h 374"/>
                <a:gd name="T60" fmla="*/ 143 w 187"/>
                <a:gd name="T61" fmla="*/ 186 h 374"/>
                <a:gd name="T62" fmla="*/ 143 w 187"/>
                <a:gd name="T63" fmla="*/ 186 h 374"/>
                <a:gd name="T64" fmla="*/ 143 w 187"/>
                <a:gd name="T65" fmla="*/ 186 h 374"/>
                <a:gd name="T66" fmla="*/ 143 w 187"/>
                <a:gd name="T67" fmla="*/ 186 h 374"/>
                <a:gd name="T68" fmla="*/ 143 w 187"/>
                <a:gd name="T69" fmla="*/ 186 h 374"/>
                <a:gd name="T70" fmla="*/ 143 w 187"/>
                <a:gd name="T71" fmla="*/ 186 h 374"/>
                <a:gd name="T72" fmla="*/ 143 w 187"/>
                <a:gd name="T73" fmla="*/ 186 h 374"/>
                <a:gd name="T74" fmla="*/ 143 w 187"/>
                <a:gd name="T75" fmla="*/ 186 h 374"/>
                <a:gd name="T76" fmla="*/ 143 w 187"/>
                <a:gd name="T77" fmla="*/ 187 h 374"/>
                <a:gd name="T78" fmla="*/ 143 w 187"/>
                <a:gd name="T79" fmla="*/ 187 h 374"/>
                <a:gd name="T80" fmla="*/ 143 w 187"/>
                <a:gd name="T81" fmla="*/ 187 h 374"/>
                <a:gd name="T82" fmla="*/ 143 w 187"/>
                <a:gd name="T83" fmla="*/ 187 h 374"/>
                <a:gd name="T84" fmla="*/ 143 w 187"/>
                <a:gd name="T85" fmla="*/ 187 h 374"/>
                <a:gd name="T86" fmla="*/ 143 w 187"/>
                <a:gd name="T87" fmla="*/ 187 h 374"/>
                <a:gd name="T88" fmla="*/ 143 w 187"/>
                <a:gd name="T89" fmla="*/ 187 h 374"/>
                <a:gd name="T90" fmla="*/ 143 w 187"/>
                <a:gd name="T91" fmla="*/ 187 h 374"/>
                <a:gd name="T92" fmla="*/ 143 w 187"/>
                <a:gd name="T93" fmla="*/ 187 h 374"/>
                <a:gd name="T94" fmla="*/ 143 w 187"/>
                <a:gd name="T95" fmla="*/ 187 h 374"/>
                <a:gd name="T96" fmla="*/ 143 w 187"/>
                <a:gd name="T97" fmla="*/ 187 h 374"/>
                <a:gd name="T98" fmla="*/ 143 w 187"/>
                <a:gd name="T99" fmla="*/ 187 h 374"/>
                <a:gd name="T100" fmla="*/ 0 w 187"/>
                <a:gd name="T101" fmla="*/ 330 h 374"/>
                <a:gd name="T102" fmla="*/ 0 w 187"/>
                <a:gd name="T103" fmla="*/ 374 h 374"/>
                <a:gd name="T104" fmla="*/ 0 w 187"/>
                <a:gd name="T105" fmla="*/ 374 h 374"/>
                <a:gd name="T106" fmla="*/ 187 w 187"/>
                <a:gd name="T107" fmla="*/ 187 h 374"/>
                <a:gd name="T108" fmla="*/ 132 w 187"/>
                <a:gd name="T109" fmla="*/ 54 h 374"/>
                <a:gd name="T110" fmla="*/ 97 w 187"/>
                <a:gd name="T111" fmla="*/ 27 h 374"/>
                <a:gd name="T112" fmla="*/ 0 w 187"/>
                <a:gd name="T113"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7" h="374">
                  <a:moveTo>
                    <a:pt x="0" y="0"/>
                  </a:move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79" y="45"/>
                    <a:pt x="142" y="108"/>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266"/>
                    <a:pt x="79" y="330"/>
                    <a:pt x="0" y="330"/>
                  </a:cubicBezTo>
                  <a:cubicBezTo>
                    <a:pt x="0" y="374"/>
                    <a:pt x="0" y="374"/>
                    <a:pt x="0" y="374"/>
                  </a:cubicBezTo>
                  <a:cubicBezTo>
                    <a:pt x="0" y="374"/>
                    <a:pt x="0" y="374"/>
                    <a:pt x="0" y="374"/>
                  </a:cubicBezTo>
                  <a:cubicBezTo>
                    <a:pt x="103" y="374"/>
                    <a:pt x="187" y="290"/>
                    <a:pt x="187" y="187"/>
                  </a:cubicBezTo>
                  <a:cubicBezTo>
                    <a:pt x="187" y="135"/>
                    <a:pt x="166" y="88"/>
                    <a:pt x="132" y="54"/>
                  </a:cubicBezTo>
                  <a:cubicBezTo>
                    <a:pt x="121" y="43"/>
                    <a:pt x="109" y="34"/>
                    <a:pt x="97" y="27"/>
                  </a:cubicBezTo>
                  <a:cubicBezTo>
                    <a:pt x="68" y="10"/>
                    <a:pt x="35" y="0"/>
                    <a:pt x="0"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chemeClr val="bg1"/>
                </a:solidFill>
              </a:endParaRPr>
            </a:p>
          </p:txBody>
        </p:sp>
        <p:sp>
          <p:nvSpPr>
            <p:cNvPr id="19" name="Freeform 30"/>
            <p:cNvSpPr>
              <a:spLocks/>
            </p:cNvSpPr>
            <p:nvPr/>
          </p:nvSpPr>
          <p:spPr bwMode="auto">
            <a:xfrm>
              <a:off x="7006910" y="2036619"/>
              <a:ext cx="285402" cy="570159"/>
            </a:xfrm>
            <a:custGeom>
              <a:avLst/>
              <a:gdLst>
                <a:gd name="T0" fmla="*/ 0 w 187"/>
                <a:gd name="T1" fmla="*/ 187 h 374"/>
                <a:gd name="T2" fmla="*/ 187 w 187"/>
                <a:gd name="T3" fmla="*/ 330 h 374"/>
                <a:gd name="T4" fmla="*/ 187 w 187"/>
                <a:gd name="T5" fmla="*/ 330 h 374"/>
                <a:gd name="T6" fmla="*/ 187 w 187"/>
                <a:gd name="T7" fmla="*/ 330 h 374"/>
                <a:gd name="T8" fmla="*/ 186 w 187"/>
                <a:gd name="T9" fmla="*/ 330 h 374"/>
                <a:gd name="T10" fmla="*/ 186 w 187"/>
                <a:gd name="T11" fmla="*/ 330 h 374"/>
                <a:gd name="T12" fmla="*/ 186 w 187"/>
                <a:gd name="T13" fmla="*/ 330 h 374"/>
                <a:gd name="T14" fmla="*/ 186 w 187"/>
                <a:gd name="T15" fmla="*/ 330 h 374"/>
                <a:gd name="T16" fmla="*/ 185 w 187"/>
                <a:gd name="T17" fmla="*/ 330 h 374"/>
                <a:gd name="T18" fmla="*/ 185 w 187"/>
                <a:gd name="T19" fmla="*/ 330 h 374"/>
                <a:gd name="T20" fmla="*/ 185 w 187"/>
                <a:gd name="T21" fmla="*/ 330 h 374"/>
                <a:gd name="T22" fmla="*/ 185 w 187"/>
                <a:gd name="T23" fmla="*/ 330 h 374"/>
                <a:gd name="T24" fmla="*/ 184 w 187"/>
                <a:gd name="T25" fmla="*/ 330 h 374"/>
                <a:gd name="T26" fmla="*/ 184 w 187"/>
                <a:gd name="T27" fmla="*/ 330 h 374"/>
                <a:gd name="T28" fmla="*/ 184 w 187"/>
                <a:gd name="T29" fmla="*/ 330 h 374"/>
                <a:gd name="T30" fmla="*/ 78 w 187"/>
                <a:gd name="T31" fmla="*/ 280 h 374"/>
                <a:gd name="T32" fmla="*/ 44 w 187"/>
                <a:gd name="T33" fmla="*/ 190 h 374"/>
                <a:gd name="T34" fmla="*/ 44 w 187"/>
                <a:gd name="T35" fmla="*/ 190 h 374"/>
                <a:gd name="T36" fmla="*/ 44 w 187"/>
                <a:gd name="T37" fmla="*/ 189 h 374"/>
                <a:gd name="T38" fmla="*/ 44 w 187"/>
                <a:gd name="T39" fmla="*/ 189 h 374"/>
                <a:gd name="T40" fmla="*/ 44 w 187"/>
                <a:gd name="T41" fmla="*/ 189 h 374"/>
                <a:gd name="T42" fmla="*/ 44 w 187"/>
                <a:gd name="T43" fmla="*/ 189 h 374"/>
                <a:gd name="T44" fmla="*/ 44 w 187"/>
                <a:gd name="T45" fmla="*/ 189 h 374"/>
                <a:gd name="T46" fmla="*/ 44 w 187"/>
                <a:gd name="T47" fmla="*/ 188 h 374"/>
                <a:gd name="T48" fmla="*/ 44 w 187"/>
                <a:gd name="T49" fmla="*/ 188 h 374"/>
                <a:gd name="T50" fmla="*/ 44 w 187"/>
                <a:gd name="T51" fmla="*/ 188 h 374"/>
                <a:gd name="T52" fmla="*/ 44 w 187"/>
                <a:gd name="T53" fmla="*/ 188 h 374"/>
                <a:gd name="T54" fmla="*/ 44 w 187"/>
                <a:gd name="T55" fmla="*/ 188 h 374"/>
                <a:gd name="T56" fmla="*/ 44 w 187"/>
                <a:gd name="T57" fmla="*/ 187 h 374"/>
                <a:gd name="T58" fmla="*/ 44 w 187"/>
                <a:gd name="T59" fmla="*/ 187 h 374"/>
                <a:gd name="T60" fmla="*/ 44 w 187"/>
                <a:gd name="T61" fmla="*/ 187 h 374"/>
                <a:gd name="T62" fmla="*/ 44 w 187"/>
                <a:gd name="T63" fmla="*/ 187 h 374"/>
                <a:gd name="T64" fmla="*/ 44 w 187"/>
                <a:gd name="T65" fmla="*/ 187 h 374"/>
                <a:gd name="T66" fmla="*/ 187 w 187"/>
                <a:gd name="T67"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7" h="374">
                  <a:moveTo>
                    <a:pt x="187" y="0"/>
                  </a:moveTo>
                  <a:cubicBezTo>
                    <a:pt x="84" y="0"/>
                    <a:pt x="0" y="84"/>
                    <a:pt x="0" y="187"/>
                  </a:cubicBezTo>
                  <a:cubicBezTo>
                    <a:pt x="0" y="290"/>
                    <a:pt x="84" y="374"/>
                    <a:pt x="187" y="374"/>
                  </a:cubicBezTo>
                  <a:cubicBezTo>
                    <a:pt x="187" y="330"/>
                    <a:pt x="187" y="330"/>
                    <a:pt x="187" y="330"/>
                  </a:cubicBezTo>
                  <a:cubicBezTo>
                    <a:pt x="187" y="330"/>
                    <a:pt x="187" y="330"/>
                    <a:pt x="187" y="330"/>
                  </a:cubicBezTo>
                  <a:cubicBezTo>
                    <a:pt x="187" y="330"/>
                    <a:pt x="187" y="330"/>
                    <a:pt x="187" y="330"/>
                  </a:cubicBezTo>
                  <a:cubicBezTo>
                    <a:pt x="187" y="330"/>
                    <a:pt x="187" y="330"/>
                    <a:pt x="187" y="330"/>
                  </a:cubicBezTo>
                  <a:cubicBezTo>
                    <a:pt x="187" y="330"/>
                    <a:pt x="187" y="330"/>
                    <a:pt x="187"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41" y="329"/>
                    <a:pt x="103" y="310"/>
                    <a:pt x="78" y="280"/>
                  </a:cubicBezTo>
                  <a:cubicBezTo>
                    <a:pt x="67" y="267"/>
                    <a:pt x="59" y="253"/>
                    <a:pt x="53" y="238"/>
                  </a:cubicBezTo>
                  <a:cubicBezTo>
                    <a:pt x="47" y="223"/>
                    <a:pt x="44" y="207"/>
                    <a:pt x="44" y="190"/>
                  </a:cubicBezTo>
                  <a:cubicBezTo>
                    <a:pt x="44" y="190"/>
                    <a:pt x="44" y="190"/>
                    <a:pt x="44" y="190"/>
                  </a:cubicBezTo>
                  <a:cubicBezTo>
                    <a:pt x="44" y="190"/>
                    <a:pt x="44" y="190"/>
                    <a:pt x="44" y="190"/>
                  </a:cubicBezTo>
                  <a:cubicBezTo>
                    <a:pt x="44" y="190"/>
                    <a:pt x="44" y="190"/>
                    <a:pt x="44" y="190"/>
                  </a:cubicBezTo>
                  <a:cubicBezTo>
                    <a:pt x="44" y="190"/>
                    <a:pt x="44" y="190"/>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08"/>
                    <a:pt x="108" y="44"/>
                    <a:pt x="187" y="44"/>
                  </a:cubicBezTo>
                  <a:cubicBezTo>
                    <a:pt x="187" y="0"/>
                    <a:pt x="187" y="0"/>
                    <a:pt x="187" y="0"/>
                  </a:cubicBezTo>
                  <a:cubicBezTo>
                    <a:pt x="187" y="0"/>
                    <a:pt x="187" y="0"/>
                    <a:pt x="187"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chemeClr val="bg1"/>
                </a:solidFill>
              </a:endParaRPr>
            </a:p>
          </p:txBody>
        </p:sp>
        <p:grpSp>
          <p:nvGrpSpPr>
            <p:cNvPr id="20" name="组合 19"/>
            <p:cNvGrpSpPr/>
            <p:nvPr/>
          </p:nvGrpSpPr>
          <p:grpSpPr>
            <a:xfrm>
              <a:off x="7261710" y="2163213"/>
              <a:ext cx="61204" cy="316969"/>
              <a:chOff x="6868713" y="2067275"/>
              <a:chExt cx="61204" cy="316969"/>
            </a:xfrm>
            <a:solidFill>
              <a:schemeClr val="accent1">
                <a:lumMod val="75000"/>
              </a:schemeClr>
            </a:solidFill>
          </p:grpSpPr>
          <p:sp>
            <p:nvSpPr>
              <p:cNvPr id="21" name="Oval 44"/>
              <p:cNvSpPr>
                <a:spLocks noChangeArrowheads="1"/>
              </p:cNvSpPr>
              <p:nvPr/>
            </p:nvSpPr>
            <p:spPr bwMode="auto">
              <a:xfrm>
                <a:off x="6868713" y="2323685"/>
                <a:ext cx="61204" cy="605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chemeClr val="bg1"/>
                  </a:solidFill>
                </a:endParaRPr>
              </a:p>
            </p:txBody>
          </p:sp>
          <p:sp>
            <p:nvSpPr>
              <p:cNvPr id="22" name="Rectangle 45"/>
              <p:cNvSpPr>
                <a:spLocks noChangeArrowheads="1"/>
              </p:cNvSpPr>
              <p:nvPr/>
            </p:nvSpPr>
            <p:spPr bwMode="auto">
              <a:xfrm>
                <a:off x="6871934" y="2067275"/>
                <a:ext cx="54761" cy="2229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chemeClr val="bg1"/>
                  </a:solidFill>
                </a:endParaRPr>
              </a:p>
            </p:txBody>
          </p:sp>
        </p:grpSp>
      </p:grpSp>
      <p:sp>
        <p:nvSpPr>
          <p:cNvPr id="23" name="矩形 22"/>
          <p:cNvSpPr/>
          <p:nvPr/>
        </p:nvSpPr>
        <p:spPr>
          <a:xfrm>
            <a:off x="888524" y="2330765"/>
            <a:ext cx="1407547" cy="323165"/>
          </a:xfrm>
          <a:prstGeom prst="rect">
            <a:avLst/>
          </a:prstGeom>
        </p:spPr>
        <p:txBody>
          <a:bodyPr wrap="square">
            <a:spAutoFit/>
          </a:bodyPr>
          <a:lstStyle/>
          <a:p>
            <a:pPr algn="ct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客户痛点</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内容占位符 2"/>
          <p:cNvSpPr txBox="1">
            <a:spLocks/>
          </p:cNvSpPr>
          <p:nvPr/>
        </p:nvSpPr>
        <p:spPr>
          <a:xfrm>
            <a:off x="230530" y="2778020"/>
            <a:ext cx="4366603" cy="2169994"/>
          </a:xfrm>
          <a:prstGeom prst="rect">
            <a:avLst/>
          </a:prstGeom>
        </p:spPr>
        <p:txBody>
          <a:bodyPr vert="horz" lIns="68580" tIns="34290" rIns="68580" bIns="34290" rtlCol="0">
            <a:noAutofit/>
          </a:bodyPr>
          <a:lstStyle>
            <a:lvl1pPr marL="234945" indent="-234945" algn="l" defTabSz="914400" rtl="0" eaLnBrk="1" latinLnBrk="0" hangingPunct="1">
              <a:lnSpc>
                <a:spcPct val="130000"/>
              </a:lnSpc>
              <a:spcBef>
                <a:spcPts val="533"/>
              </a:spcBef>
              <a:buFont typeface="Arial" panose="020B0604020202020204" pitchFamily="34" charset="0"/>
              <a:buChar char="•"/>
              <a:defRPr lang="zh-CN" altLang="en-US" sz="2400" b="1" kern="0" dirty="0" smtClean="0">
                <a:solidFill>
                  <a:schemeClr val="tx1"/>
                </a:solidFill>
                <a:latin typeface="微软雅黑"/>
                <a:ea typeface="微软雅黑"/>
                <a:cs typeface="微软雅黑"/>
              </a:defRPr>
            </a:lvl1pPr>
            <a:lvl2pPr marL="472006" indent="-237061" algn="l" defTabSz="914400" rtl="0" eaLnBrk="1" latinLnBrk="0" hangingPunct="1">
              <a:lnSpc>
                <a:spcPct val="130000"/>
              </a:lnSpc>
              <a:spcBef>
                <a:spcPts val="533"/>
              </a:spcBef>
              <a:buFont typeface="Arial" panose="020B0604020202020204" pitchFamily="34" charset="0"/>
              <a:buChar char="•"/>
              <a:defRPr sz="1867" kern="1200">
                <a:solidFill>
                  <a:schemeClr val="tx1"/>
                </a:solidFill>
                <a:latin typeface="微软雅黑" pitchFamily="34" charset="-122"/>
                <a:ea typeface="微软雅黑" pitchFamily="34" charset="-122"/>
                <a:cs typeface="+mn-cs"/>
              </a:defRPr>
            </a:lvl2pPr>
            <a:lvl3pPr marL="1143000" indent="-228600" algn="l" defTabSz="914400" rtl="0" eaLnBrk="1" latinLnBrk="0" hangingPunct="1">
              <a:lnSpc>
                <a:spcPct val="130000"/>
              </a:lnSpc>
              <a:spcBef>
                <a:spcPts val="533"/>
              </a:spcBef>
              <a:buFont typeface="Arial" panose="020B0604020202020204" pitchFamily="34" charset="0"/>
              <a:buChar char="•"/>
              <a:defRPr sz="2400" kern="1200">
                <a:solidFill>
                  <a:schemeClr val="tx1"/>
                </a:solidFill>
                <a:latin typeface="微软雅黑" pitchFamily="34" charset="-122"/>
                <a:ea typeface="微软雅黑" pitchFamily="34" charset="-122"/>
                <a:cs typeface="+mn-cs"/>
              </a:defRPr>
            </a:lvl3pPr>
            <a:lvl4pPr marL="1600200" indent="-228600" algn="l" defTabSz="914400" rtl="0" eaLnBrk="1" latinLnBrk="0" hangingPunct="1">
              <a:lnSpc>
                <a:spcPct val="130000"/>
              </a:lnSpc>
              <a:spcBef>
                <a:spcPts val="533"/>
              </a:spcBef>
              <a:buFont typeface="Arial" panose="020B0604020202020204" pitchFamily="34" charset="0"/>
              <a:buChar char="•"/>
              <a:defRPr sz="2133" kern="1200">
                <a:solidFill>
                  <a:schemeClr val="tx1"/>
                </a:solidFill>
                <a:latin typeface="微软雅黑" pitchFamily="34" charset="-122"/>
                <a:ea typeface="微软雅黑" pitchFamily="34" charset="-122"/>
                <a:cs typeface="+mn-cs"/>
              </a:defRPr>
            </a:lvl4pPr>
            <a:lvl5pPr marL="2057400" indent="-228600" algn="l" defTabSz="914400" rtl="0" eaLnBrk="1" latinLnBrk="0" hangingPunct="1">
              <a:lnSpc>
                <a:spcPct val="130000"/>
              </a:lnSpc>
              <a:spcBef>
                <a:spcPts val="533"/>
              </a:spcBef>
              <a:buFont typeface="Arial" panose="020B0604020202020204" pitchFamily="34" charset="0"/>
              <a:buChar char="•"/>
              <a:defRPr sz="2133" kern="1200">
                <a:solidFill>
                  <a:schemeClr val="tx1"/>
                </a:solidFill>
                <a:latin typeface="微软雅黑" pitchFamily="34" charset="-122"/>
                <a:ea typeface="微软雅黑"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50000"/>
              </a:lnSpc>
            </a:pPr>
            <a:r>
              <a:rPr lang="zh-CN" altLang="zh-CN" sz="1350" b="0" kern="1200" dirty="0">
                <a:solidFill>
                  <a:schemeClr val="bg1"/>
                </a:solidFill>
                <a:latin typeface="微软雅黑" panose="020B0503020204020204" pitchFamily="34" charset="-122"/>
                <a:ea typeface="微软雅黑" panose="020B0503020204020204" pitchFamily="34" charset="-122"/>
                <a:cs typeface="+mn-cs"/>
              </a:rPr>
              <a:t>东鹏陶瓷分销机构分布全国，各分销机构访问量较大，需要较好得网络及硬件资源支撑。</a:t>
            </a:r>
          </a:p>
          <a:p>
            <a:pPr lvl="0">
              <a:lnSpc>
                <a:spcPct val="150000"/>
              </a:lnSpc>
            </a:pPr>
            <a:r>
              <a:rPr lang="zh-CN" altLang="zh-CN" sz="1350" b="0" kern="1200" dirty="0">
                <a:solidFill>
                  <a:schemeClr val="bg1"/>
                </a:solidFill>
                <a:latin typeface="微软雅黑" panose="020B0503020204020204" pitchFamily="34" charset="-122"/>
                <a:ea typeface="微软雅黑" panose="020B0503020204020204" pitchFamily="34" charset="-122"/>
                <a:cs typeface="+mn-cs"/>
              </a:rPr>
              <a:t>面对分销机构的剧增，东鹏陶瓷不再通过自建的方式搭建服务器承载分销机构订单等系统，希望借助云计算快速部署，满足增长需求</a:t>
            </a:r>
            <a:r>
              <a:rPr lang="zh-CN" altLang="zh-CN" sz="1350" dirty="0">
                <a:solidFill>
                  <a:schemeClr val="bg1"/>
                </a:solidFill>
              </a:rPr>
              <a:t>。</a:t>
            </a:r>
          </a:p>
        </p:txBody>
      </p:sp>
      <p:sp>
        <p:nvSpPr>
          <p:cNvPr id="25" name="内容占位符 2"/>
          <p:cNvSpPr txBox="1">
            <a:spLocks/>
          </p:cNvSpPr>
          <p:nvPr/>
        </p:nvSpPr>
        <p:spPr>
          <a:xfrm>
            <a:off x="4677310" y="1311783"/>
            <a:ext cx="4204335" cy="3128848"/>
          </a:xfrm>
          <a:prstGeom prst="rect">
            <a:avLst/>
          </a:prstGeom>
        </p:spPr>
        <p:txBody>
          <a:bodyPr vert="horz" lIns="68580" tIns="34290" rIns="68580" bIns="34290" rtlCol="0">
            <a:noAutofit/>
          </a:bodyPr>
          <a:lstStyle>
            <a:lvl1pPr marL="234945" indent="-234945" algn="l" defTabSz="914400" rtl="0" eaLnBrk="1" latinLnBrk="0" hangingPunct="1">
              <a:lnSpc>
                <a:spcPct val="130000"/>
              </a:lnSpc>
              <a:spcBef>
                <a:spcPts val="533"/>
              </a:spcBef>
              <a:buFont typeface="Arial" panose="020B0604020202020204" pitchFamily="34" charset="0"/>
              <a:buChar char="•"/>
              <a:defRPr lang="zh-CN" altLang="en-US" sz="2400" b="1" kern="0" dirty="0" smtClean="0">
                <a:solidFill>
                  <a:schemeClr val="tx1"/>
                </a:solidFill>
                <a:latin typeface="微软雅黑"/>
                <a:ea typeface="微软雅黑"/>
                <a:cs typeface="微软雅黑"/>
              </a:defRPr>
            </a:lvl1pPr>
            <a:lvl2pPr marL="472006" indent="-237061" algn="l" defTabSz="914400" rtl="0" eaLnBrk="1" latinLnBrk="0" hangingPunct="1">
              <a:lnSpc>
                <a:spcPct val="130000"/>
              </a:lnSpc>
              <a:spcBef>
                <a:spcPts val="533"/>
              </a:spcBef>
              <a:buFont typeface="Arial" panose="020B0604020202020204" pitchFamily="34" charset="0"/>
              <a:buChar char="•"/>
              <a:defRPr sz="1867" kern="1200">
                <a:solidFill>
                  <a:schemeClr val="tx1"/>
                </a:solidFill>
                <a:latin typeface="微软雅黑" pitchFamily="34" charset="-122"/>
                <a:ea typeface="微软雅黑" pitchFamily="34" charset="-122"/>
                <a:cs typeface="+mn-cs"/>
              </a:defRPr>
            </a:lvl2pPr>
            <a:lvl3pPr marL="1143000" indent="-228600" algn="l" defTabSz="914400" rtl="0" eaLnBrk="1" latinLnBrk="0" hangingPunct="1">
              <a:lnSpc>
                <a:spcPct val="130000"/>
              </a:lnSpc>
              <a:spcBef>
                <a:spcPts val="533"/>
              </a:spcBef>
              <a:buFont typeface="Arial" panose="020B0604020202020204" pitchFamily="34" charset="0"/>
              <a:buChar char="•"/>
              <a:defRPr sz="2400" kern="1200">
                <a:solidFill>
                  <a:schemeClr val="tx1"/>
                </a:solidFill>
                <a:latin typeface="微软雅黑" pitchFamily="34" charset="-122"/>
                <a:ea typeface="微软雅黑" pitchFamily="34" charset="-122"/>
                <a:cs typeface="+mn-cs"/>
              </a:defRPr>
            </a:lvl3pPr>
            <a:lvl4pPr marL="1600200" indent="-228600" algn="l" defTabSz="914400" rtl="0" eaLnBrk="1" latinLnBrk="0" hangingPunct="1">
              <a:lnSpc>
                <a:spcPct val="130000"/>
              </a:lnSpc>
              <a:spcBef>
                <a:spcPts val="533"/>
              </a:spcBef>
              <a:buFont typeface="Arial" panose="020B0604020202020204" pitchFamily="34" charset="0"/>
              <a:buChar char="•"/>
              <a:defRPr sz="2133" kern="1200">
                <a:solidFill>
                  <a:schemeClr val="tx1"/>
                </a:solidFill>
                <a:latin typeface="微软雅黑" pitchFamily="34" charset="-122"/>
                <a:ea typeface="微软雅黑" pitchFamily="34" charset="-122"/>
                <a:cs typeface="+mn-cs"/>
              </a:defRPr>
            </a:lvl4pPr>
            <a:lvl5pPr marL="2057400" indent="-228600" algn="l" defTabSz="914400" rtl="0" eaLnBrk="1" latinLnBrk="0" hangingPunct="1">
              <a:lnSpc>
                <a:spcPct val="130000"/>
              </a:lnSpc>
              <a:spcBef>
                <a:spcPts val="533"/>
              </a:spcBef>
              <a:buFont typeface="Arial" panose="020B0604020202020204" pitchFamily="34" charset="0"/>
              <a:buChar char="•"/>
              <a:defRPr sz="2133" kern="1200">
                <a:solidFill>
                  <a:schemeClr val="tx1"/>
                </a:solidFill>
                <a:latin typeface="微软雅黑" pitchFamily="34" charset="-122"/>
                <a:ea typeface="微软雅黑"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zh-CN" sz="1350" kern="1200" dirty="0">
                <a:solidFill>
                  <a:schemeClr val="bg1"/>
                </a:solidFill>
                <a:latin typeface="微软雅黑" panose="020B0503020204020204" pitchFamily="34" charset="-122"/>
                <a:ea typeface="微软雅黑" panose="020B0503020204020204" pitchFamily="34" charset="-122"/>
                <a:cs typeface="+mn-cs"/>
              </a:rPr>
              <a:t>痛点摸索，专项定制：</a:t>
            </a:r>
            <a:r>
              <a:rPr lang="zh-CN" altLang="zh-CN" sz="1350" b="0" kern="1200" dirty="0">
                <a:solidFill>
                  <a:schemeClr val="bg1"/>
                </a:solidFill>
                <a:latin typeface="微软雅黑" panose="020B0503020204020204" pitchFamily="34" charset="-122"/>
                <a:ea typeface="微软雅黑" panose="020B0503020204020204" pitchFamily="34" charset="-122"/>
                <a:cs typeface="+mn-cs"/>
              </a:rPr>
              <a:t>深入进行技术交流</a:t>
            </a:r>
            <a:r>
              <a:rPr lang="zh-CN" altLang="en-US" sz="1350" b="0" kern="1200" dirty="0">
                <a:solidFill>
                  <a:schemeClr val="bg1"/>
                </a:solidFill>
                <a:latin typeface="微软雅黑" panose="020B0503020204020204" pitchFamily="34" charset="-122"/>
                <a:ea typeface="微软雅黑" panose="020B0503020204020204" pitchFamily="34" charset="-122"/>
                <a:cs typeface="+mn-cs"/>
              </a:rPr>
              <a:t>先</a:t>
            </a:r>
            <a:r>
              <a:rPr lang="zh-CN" altLang="zh-CN" sz="1350" b="0" kern="1200" dirty="0">
                <a:solidFill>
                  <a:schemeClr val="bg1"/>
                </a:solidFill>
                <a:latin typeface="微软雅黑" panose="020B0503020204020204" pitchFamily="34" charset="-122"/>
                <a:ea typeface="微软雅黑" panose="020B0503020204020204" pitchFamily="34" charset="-122"/>
                <a:cs typeface="+mn-cs"/>
              </a:rPr>
              <a:t>开通测试主机，通过解决客户测试期间碰到的问题，天翼云最终根据其业务特点</a:t>
            </a:r>
            <a:r>
              <a:rPr lang="zh-CN" altLang="en-US" sz="1350" b="0" kern="1200" dirty="0">
                <a:solidFill>
                  <a:schemeClr val="bg1"/>
                </a:solidFill>
                <a:latin typeface="微软雅黑" panose="020B0503020204020204" pitchFamily="34" charset="-122"/>
                <a:ea typeface="微软雅黑" panose="020B0503020204020204" pitchFamily="34" charset="-122"/>
                <a:cs typeface="+mn-cs"/>
              </a:rPr>
              <a:t>提供</a:t>
            </a:r>
            <a:r>
              <a:rPr lang="zh-CN" altLang="zh-CN" sz="1350" b="0" kern="1200" dirty="0">
                <a:solidFill>
                  <a:schemeClr val="bg1"/>
                </a:solidFill>
                <a:latin typeface="微软雅黑" panose="020B0503020204020204" pitchFamily="34" charset="-122"/>
                <a:ea typeface="微软雅黑" panose="020B0503020204020204" pitchFamily="34" charset="-122"/>
                <a:cs typeface="+mn-cs"/>
              </a:rPr>
              <a:t>随时增加云资源的个性化云解决方案。</a:t>
            </a:r>
          </a:p>
          <a:p>
            <a:pPr>
              <a:lnSpc>
                <a:spcPct val="150000"/>
              </a:lnSpc>
              <a:spcBef>
                <a:spcPts val="0"/>
              </a:spcBef>
            </a:pPr>
            <a:r>
              <a:rPr lang="zh-CN" altLang="zh-CN" sz="1350" kern="1200" dirty="0">
                <a:solidFill>
                  <a:schemeClr val="bg1"/>
                </a:solidFill>
                <a:latin typeface="微软雅黑" panose="020B0503020204020204" pitchFamily="34" charset="-122"/>
                <a:ea typeface="微软雅黑" panose="020B0503020204020204" pitchFamily="34" charset="-122"/>
                <a:cs typeface="+mn-cs"/>
              </a:rPr>
              <a:t>集约</a:t>
            </a:r>
            <a:r>
              <a:rPr lang="en-US" altLang="zh-CN" sz="1350" kern="1200" dirty="0">
                <a:solidFill>
                  <a:schemeClr val="bg1"/>
                </a:solidFill>
                <a:latin typeface="微软雅黑" panose="020B0503020204020204" pitchFamily="34" charset="-122"/>
                <a:ea typeface="微软雅黑" panose="020B0503020204020204" pitchFamily="34" charset="-122"/>
                <a:cs typeface="+mn-cs"/>
              </a:rPr>
              <a:t>+</a:t>
            </a:r>
            <a:r>
              <a:rPr lang="zh-CN" altLang="zh-CN" sz="1350" kern="1200" dirty="0">
                <a:solidFill>
                  <a:schemeClr val="bg1"/>
                </a:solidFill>
                <a:latin typeface="微软雅黑" panose="020B0503020204020204" pitchFamily="34" charset="-122"/>
                <a:ea typeface="微软雅黑" panose="020B0503020204020204" pitchFamily="34" charset="-122"/>
                <a:cs typeface="+mn-cs"/>
              </a:rPr>
              <a:t>本地，金牌运维：</a:t>
            </a:r>
            <a:r>
              <a:rPr lang="zh-CN" altLang="zh-CN" sz="1350" b="0" kern="1200" dirty="0">
                <a:solidFill>
                  <a:schemeClr val="bg1"/>
                </a:solidFill>
                <a:latin typeface="微软雅黑" panose="020B0503020204020204" pitchFamily="34" charset="-122"/>
                <a:ea typeface="微软雅黑" panose="020B0503020204020204" pitchFamily="34" charset="-122"/>
                <a:cs typeface="+mn-cs"/>
              </a:rPr>
              <a:t>天翼云负责资源统一运营；同时当地团队负责本地实施维护，双重运维，保证东鹏陶瓷业务系统持续运转。</a:t>
            </a:r>
          </a:p>
          <a:p>
            <a:pPr>
              <a:lnSpc>
                <a:spcPct val="150000"/>
              </a:lnSpc>
              <a:spcBef>
                <a:spcPts val="0"/>
              </a:spcBef>
            </a:pPr>
            <a:r>
              <a:rPr lang="zh-CN" altLang="zh-CN" sz="1350" kern="1200" dirty="0">
                <a:solidFill>
                  <a:schemeClr val="bg1"/>
                </a:solidFill>
                <a:latin typeface="微软雅黑" panose="020B0503020204020204" pitchFamily="34" charset="-122"/>
                <a:ea typeface="微软雅黑" panose="020B0503020204020204" pitchFamily="34" charset="-122"/>
                <a:cs typeface="+mn-cs"/>
              </a:rPr>
              <a:t>按需收费，节约成本：</a:t>
            </a:r>
            <a:r>
              <a:rPr lang="zh-CN" altLang="zh-CN" sz="1350" b="0" kern="1200" dirty="0">
                <a:solidFill>
                  <a:schemeClr val="bg1"/>
                </a:solidFill>
                <a:latin typeface="微软雅黑" panose="020B0503020204020204" pitchFamily="34" charset="-122"/>
                <a:ea typeface="微软雅黑" panose="020B0503020204020204" pitchFamily="34" charset="-122"/>
                <a:cs typeface="+mn-cs"/>
              </a:rPr>
              <a:t>分销机构覆盖广，业务量不均，定制解决方案避免之前峰值计算的一次性投资，大大降低了建设成本。</a:t>
            </a:r>
          </a:p>
        </p:txBody>
      </p:sp>
      <p:sp>
        <p:nvSpPr>
          <p:cNvPr id="26" name="圆角矩形 25"/>
          <p:cNvSpPr/>
          <p:nvPr/>
        </p:nvSpPr>
        <p:spPr>
          <a:xfrm>
            <a:off x="5027319" y="868668"/>
            <a:ext cx="1590246" cy="391759"/>
          </a:xfrm>
          <a:prstGeom prst="round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endParaRPr>
          </a:p>
        </p:txBody>
      </p:sp>
      <p:grpSp>
        <p:nvGrpSpPr>
          <p:cNvPr id="27" name="组合 26"/>
          <p:cNvGrpSpPr/>
          <p:nvPr/>
        </p:nvGrpSpPr>
        <p:grpSpPr>
          <a:xfrm>
            <a:off x="4599217" y="850739"/>
            <a:ext cx="428586" cy="427619"/>
            <a:chOff x="7006910" y="2036619"/>
            <a:chExt cx="571448" cy="570159"/>
          </a:xfrm>
        </p:grpSpPr>
        <p:sp>
          <p:nvSpPr>
            <p:cNvPr id="28" name="Freeform 28"/>
            <p:cNvSpPr>
              <a:spLocks noEditPoints="1"/>
            </p:cNvSpPr>
            <p:nvPr/>
          </p:nvSpPr>
          <p:spPr bwMode="auto">
            <a:xfrm>
              <a:off x="7006910" y="2036619"/>
              <a:ext cx="571448" cy="570159"/>
            </a:xfrm>
            <a:custGeom>
              <a:avLst/>
              <a:gdLst>
                <a:gd name="T0" fmla="*/ 0 w 374"/>
                <a:gd name="T1" fmla="*/ 187 h 374"/>
                <a:gd name="T2" fmla="*/ 187 w 374"/>
                <a:gd name="T3" fmla="*/ 374 h 374"/>
                <a:gd name="T4" fmla="*/ 374 w 374"/>
                <a:gd name="T5" fmla="*/ 187 h 374"/>
                <a:gd name="T6" fmla="*/ 187 w 374"/>
                <a:gd name="T7" fmla="*/ 0 h 374"/>
                <a:gd name="T8" fmla="*/ 0 w 374"/>
                <a:gd name="T9" fmla="*/ 187 h 374"/>
                <a:gd name="T10" fmla="*/ 44 w 374"/>
                <a:gd name="T11" fmla="*/ 187 h 374"/>
                <a:gd name="T12" fmla="*/ 187 w 374"/>
                <a:gd name="T13" fmla="*/ 44 h 374"/>
                <a:gd name="T14" fmla="*/ 330 w 374"/>
                <a:gd name="T15" fmla="*/ 187 h 374"/>
                <a:gd name="T16" fmla="*/ 187 w 374"/>
                <a:gd name="T17" fmla="*/ 330 h 374"/>
                <a:gd name="T18" fmla="*/ 44 w 374"/>
                <a:gd name="T19" fmla="*/ 187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4" h="374">
                  <a:moveTo>
                    <a:pt x="0" y="187"/>
                  </a:moveTo>
                  <a:cubicBezTo>
                    <a:pt x="0" y="290"/>
                    <a:pt x="84" y="374"/>
                    <a:pt x="187" y="374"/>
                  </a:cubicBezTo>
                  <a:cubicBezTo>
                    <a:pt x="290" y="374"/>
                    <a:pt x="374" y="290"/>
                    <a:pt x="374" y="187"/>
                  </a:cubicBezTo>
                  <a:cubicBezTo>
                    <a:pt x="374" y="84"/>
                    <a:pt x="290" y="0"/>
                    <a:pt x="187" y="0"/>
                  </a:cubicBezTo>
                  <a:cubicBezTo>
                    <a:pt x="84" y="0"/>
                    <a:pt x="0" y="84"/>
                    <a:pt x="0" y="187"/>
                  </a:cubicBezTo>
                  <a:moveTo>
                    <a:pt x="44" y="187"/>
                  </a:moveTo>
                  <a:cubicBezTo>
                    <a:pt x="44" y="108"/>
                    <a:pt x="108" y="44"/>
                    <a:pt x="187" y="44"/>
                  </a:cubicBezTo>
                  <a:cubicBezTo>
                    <a:pt x="266" y="44"/>
                    <a:pt x="330" y="108"/>
                    <a:pt x="330" y="187"/>
                  </a:cubicBezTo>
                  <a:cubicBezTo>
                    <a:pt x="330" y="266"/>
                    <a:pt x="266" y="330"/>
                    <a:pt x="187" y="330"/>
                  </a:cubicBezTo>
                  <a:cubicBezTo>
                    <a:pt x="108" y="330"/>
                    <a:pt x="44" y="266"/>
                    <a:pt x="44" y="187"/>
                  </a:cubicBezTo>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chemeClr val="bg1"/>
                </a:solidFill>
              </a:endParaRPr>
            </a:p>
          </p:txBody>
        </p:sp>
        <p:sp>
          <p:nvSpPr>
            <p:cNvPr id="29" name="Freeform 29"/>
            <p:cNvSpPr>
              <a:spLocks/>
            </p:cNvSpPr>
            <p:nvPr/>
          </p:nvSpPr>
          <p:spPr bwMode="auto">
            <a:xfrm>
              <a:off x="7292312" y="2036619"/>
              <a:ext cx="286046" cy="570159"/>
            </a:xfrm>
            <a:custGeom>
              <a:avLst/>
              <a:gdLst>
                <a:gd name="T0" fmla="*/ 0 w 187"/>
                <a:gd name="T1" fmla="*/ 0 h 374"/>
                <a:gd name="T2" fmla="*/ 0 w 187"/>
                <a:gd name="T3" fmla="*/ 44 h 374"/>
                <a:gd name="T4" fmla="*/ 0 w 187"/>
                <a:gd name="T5" fmla="*/ 44 h 374"/>
                <a:gd name="T6" fmla="*/ 0 w 187"/>
                <a:gd name="T7" fmla="*/ 44 h 374"/>
                <a:gd name="T8" fmla="*/ 0 w 187"/>
                <a:gd name="T9" fmla="*/ 44 h 374"/>
                <a:gd name="T10" fmla="*/ 0 w 187"/>
                <a:gd name="T11" fmla="*/ 44 h 374"/>
                <a:gd name="T12" fmla="*/ 1 w 187"/>
                <a:gd name="T13" fmla="*/ 44 h 374"/>
                <a:gd name="T14" fmla="*/ 1 w 187"/>
                <a:gd name="T15" fmla="*/ 44 h 374"/>
                <a:gd name="T16" fmla="*/ 1 w 187"/>
                <a:gd name="T17" fmla="*/ 44 h 374"/>
                <a:gd name="T18" fmla="*/ 1 w 187"/>
                <a:gd name="T19" fmla="*/ 44 h 374"/>
                <a:gd name="T20" fmla="*/ 1 w 187"/>
                <a:gd name="T21" fmla="*/ 44 h 374"/>
                <a:gd name="T22" fmla="*/ 1 w 187"/>
                <a:gd name="T23" fmla="*/ 44 h 374"/>
                <a:gd name="T24" fmla="*/ 1 w 187"/>
                <a:gd name="T25" fmla="*/ 44 h 374"/>
                <a:gd name="T26" fmla="*/ 1 w 187"/>
                <a:gd name="T27" fmla="*/ 44 h 374"/>
                <a:gd name="T28" fmla="*/ 2 w 187"/>
                <a:gd name="T29" fmla="*/ 44 h 374"/>
                <a:gd name="T30" fmla="*/ 2 w 187"/>
                <a:gd name="T31" fmla="*/ 44 h 374"/>
                <a:gd name="T32" fmla="*/ 2 w 187"/>
                <a:gd name="T33" fmla="*/ 44 h 374"/>
                <a:gd name="T34" fmla="*/ 2 w 187"/>
                <a:gd name="T35" fmla="*/ 44 h 374"/>
                <a:gd name="T36" fmla="*/ 2 w 187"/>
                <a:gd name="T37" fmla="*/ 44 h 374"/>
                <a:gd name="T38" fmla="*/ 2 w 187"/>
                <a:gd name="T39" fmla="*/ 44 h 374"/>
                <a:gd name="T40" fmla="*/ 2 w 187"/>
                <a:gd name="T41" fmla="*/ 44 h 374"/>
                <a:gd name="T42" fmla="*/ 2 w 187"/>
                <a:gd name="T43" fmla="*/ 44 h 374"/>
                <a:gd name="T44" fmla="*/ 143 w 187"/>
                <a:gd name="T45" fmla="*/ 185 h 374"/>
                <a:gd name="T46" fmla="*/ 143 w 187"/>
                <a:gd name="T47" fmla="*/ 185 h 374"/>
                <a:gd name="T48" fmla="*/ 143 w 187"/>
                <a:gd name="T49" fmla="*/ 185 h 374"/>
                <a:gd name="T50" fmla="*/ 143 w 187"/>
                <a:gd name="T51" fmla="*/ 185 h 374"/>
                <a:gd name="T52" fmla="*/ 143 w 187"/>
                <a:gd name="T53" fmla="*/ 185 h 374"/>
                <a:gd name="T54" fmla="*/ 143 w 187"/>
                <a:gd name="T55" fmla="*/ 185 h 374"/>
                <a:gd name="T56" fmla="*/ 143 w 187"/>
                <a:gd name="T57" fmla="*/ 185 h 374"/>
                <a:gd name="T58" fmla="*/ 143 w 187"/>
                <a:gd name="T59" fmla="*/ 185 h 374"/>
                <a:gd name="T60" fmla="*/ 143 w 187"/>
                <a:gd name="T61" fmla="*/ 186 h 374"/>
                <a:gd name="T62" fmla="*/ 143 w 187"/>
                <a:gd name="T63" fmla="*/ 186 h 374"/>
                <a:gd name="T64" fmla="*/ 143 w 187"/>
                <a:gd name="T65" fmla="*/ 186 h 374"/>
                <a:gd name="T66" fmla="*/ 143 w 187"/>
                <a:gd name="T67" fmla="*/ 186 h 374"/>
                <a:gd name="T68" fmla="*/ 143 w 187"/>
                <a:gd name="T69" fmla="*/ 186 h 374"/>
                <a:gd name="T70" fmla="*/ 143 w 187"/>
                <a:gd name="T71" fmla="*/ 186 h 374"/>
                <a:gd name="T72" fmla="*/ 143 w 187"/>
                <a:gd name="T73" fmla="*/ 186 h 374"/>
                <a:gd name="T74" fmla="*/ 143 w 187"/>
                <a:gd name="T75" fmla="*/ 186 h 374"/>
                <a:gd name="T76" fmla="*/ 143 w 187"/>
                <a:gd name="T77" fmla="*/ 187 h 374"/>
                <a:gd name="T78" fmla="*/ 143 w 187"/>
                <a:gd name="T79" fmla="*/ 187 h 374"/>
                <a:gd name="T80" fmla="*/ 143 w 187"/>
                <a:gd name="T81" fmla="*/ 187 h 374"/>
                <a:gd name="T82" fmla="*/ 143 w 187"/>
                <a:gd name="T83" fmla="*/ 187 h 374"/>
                <a:gd name="T84" fmla="*/ 143 w 187"/>
                <a:gd name="T85" fmla="*/ 187 h 374"/>
                <a:gd name="T86" fmla="*/ 143 w 187"/>
                <a:gd name="T87" fmla="*/ 187 h 374"/>
                <a:gd name="T88" fmla="*/ 143 w 187"/>
                <a:gd name="T89" fmla="*/ 187 h 374"/>
                <a:gd name="T90" fmla="*/ 143 w 187"/>
                <a:gd name="T91" fmla="*/ 187 h 374"/>
                <a:gd name="T92" fmla="*/ 143 w 187"/>
                <a:gd name="T93" fmla="*/ 187 h 374"/>
                <a:gd name="T94" fmla="*/ 143 w 187"/>
                <a:gd name="T95" fmla="*/ 187 h 374"/>
                <a:gd name="T96" fmla="*/ 143 w 187"/>
                <a:gd name="T97" fmla="*/ 187 h 374"/>
                <a:gd name="T98" fmla="*/ 143 w 187"/>
                <a:gd name="T99" fmla="*/ 187 h 374"/>
                <a:gd name="T100" fmla="*/ 0 w 187"/>
                <a:gd name="T101" fmla="*/ 330 h 374"/>
                <a:gd name="T102" fmla="*/ 0 w 187"/>
                <a:gd name="T103" fmla="*/ 374 h 374"/>
                <a:gd name="T104" fmla="*/ 0 w 187"/>
                <a:gd name="T105" fmla="*/ 374 h 374"/>
                <a:gd name="T106" fmla="*/ 187 w 187"/>
                <a:gd name="T107" fmla="*/ 187 h 374"/>
                <a:gd name="T108" fmla="*/ 132 w 187"/>
                <a:gd name="T109" fmla="*/ 54 h 374"/>
                <a:gd name="T110" fmla="*/ 97 w 187"/>
                <a:gd name="T111" fmla="*/ 27 h 374"/>
                <a:gd name="T112" fmla="*/ 0 w 187"/>
                <a:gd name="T113"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7" h="374">
                  <a:moveTo>
                    <a:pt x="0" y="0"/>
                  </a:move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79" y="45"/>
                    <a:pt x="142" y="108"/>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266"/>
                    <a:pt x="79" y="330"/>
                    <a:pt x="0" y="330"/>
                  </a:cubicBezTo>
                  <a:cubicBezTo>
                    <a:pt x="0" y="374"/>
                    <a:pt x="0" y="374"/>
                    <a:pt x="0" y="374"/>
                  </a:cubicBezTo>
                  <a:cubicBezTo>
                    <a:pt x="0" y="374"/>
                    <a:pt x="0" y="374"/>
                    <a:pt x="0" y="374"/>
                  </a:cubicBezTo>
                  <a:cubicBezTo>
                    <a:pt x="103" y="374"/>
                    <a:pt x="187" y="290"/>
                    <a:pt x="187" y="187"/>
                  </a:cubicBezTo>
                  <a:cubicBezTo>
                    <a:pt x="187" y="135"/>
                    <a:pt x="166" y="88"/>
                    <a:pt x="132" y="54"/>
                  </a:cubicBezTo>
                  <a:cubicBezTo>
                    <a:pt x="121" y="43"/>
                    <a:pt x="109" y="34"/>
                    <a:pt x="97" y="27"/>
                  </a:cubicBezTo>
                  <a:cubicBezTo>
                    <a:pt x="68" y="10"/>
                    <a:pt x="35" y="0"/>
                    <a:pt x="0"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chemeClr val="bg1"/>
                </a:solidFill>
              </a:endParaRPr>
            </a:p>
          </p:txBody>
        </p:sp>
        <p:sp>
          <p:nvSpPr>
            <p:cNvPr id="30" name="Freeform 30"/>
            <p:cNvSpPr>
              <a:spLocks/>
            </p:cNvSpPr>
            <p:nvPr/>
          </p:nvSpPr>
          <p:spPr bwMode="auto">
            <a:xfrm>
              <a:off x="7006910" y="2036619"/>
              <a:ext cx="285402" cy="570159"/>
            </a:xfrm>
            <a:custGeom>
              <a:avLst/>
              <a:gdLst>
                <a:gd name="T0" fmla="*/ 0 w 187"/>
                <a:gd name="T1" fmla="*/ 187 h 374"/>
                <a:gd name="T2" fmla="*/ 187 w 187"/>
                <a:gd name="T3" fmla="*/ 330 h 374"/>
                <a:gd name="T4" fmla="*/ 187 w 187"/>
                <a:gd name="T5" fmla="*/ 330 h 374"/>
                <a:gd name="T6" fmla="*/ 187 w 187"/>
                <a:gd name="T7" fmla="*/ 330 h 374"/>
                <a:gd name="T8" fmla="*/ 186 w 187"/>
                <a:gd name="T9" fmla="*/ 330 h 374"/>
                <a:gd name="T10" fmla="*/ 186 w 187"/>
                <a:gd name="T11" fmla="*/ 330 h 374"/>
                <a:gd name="T12" fmla="*/ 186 w 187"/>
                <a:gd name="T13" fmla="*/ 330 h 374"/>
                <a:gd name="T14" fmla="*/ 186 w 187"/>
                <a:gd name="T15" fmla="*/ 330 h 374"/>
                <a:gd name="T16" fmla="*/ 185 w 187"/>
                <a:gd name="T17" fmla="*/ 330 h 374"/>
                <a:gd name="T18" fmla="*/ 185 w 187"/>
                <a:gd name="T19" fmla="*/ 330 h 374"/>
                <a:gd name="T20" fmla="*/ 185 w 187"/>
                <a:gd name="T21" fmla="*/ 330 h 374"/>
                <a:gd name="T22" fmla="*/ 185 w 187"/>
                <a:gd name="T23" fmla="*/ 330 h 374"/>
                <a:gd name="T24" fmla="*/ 184 w 187"/>
                <a:gd name="T25" fmla="*/ 330 h 374"/>
                <a:gd name="T26" fmla="*/ 184 w 187"/>
                <a:gd name="T27" fmla="*/ 330 h 374"/>
                <a:gd name="T28" fmla="*/ 184 w 187"/>
                <a:gd name="T29" fmla="*/ 330 h 374"/>
                <a:gd name="T30" fmla="*/ 78 w 187"/>
                <a:gd name="T31" fmla="*/ 280 h 374"/>
                <a:gd name="T32" fmla="*/ 44 w 187"/>
                <a:gd name="T33" fmla="*/ 190 h 374"/>
                <a:gd name="T34" fmla="*/ 44 w 187"/>
                <a:gd name="T35" fmla="*/ 190 h 374"/>
                <a:gd name="T36" fmla="*/ 44 w 187"/>
                <a:gd name="T37" fmla="*/ 189 h 374"/>
                <a:gd name="T38" fmla="*/ 44 w 187"/>
                <a:gd name="T39" fmla="*/ 189 h 374"/>
                <a:gd name="T40" fmla="*/ 44 w 187"/>
                <a:gd name="T41" fmla="*/ 189 h 374"/>
                <a:gd name="T42" fmla="*/ 44 w 187"/>
                <a:gd name="T43" fmla="*/ 189 h 374"/>
                <a:gd name="T44" fmla="*/ 44 w 187"/>
                <a:gd name="T45" fmla="*/ 189 h 374"/>
                <a:gd name="T46" fmla="*/ 44 w 187"/>
                <a:gd name="T47" fmla="*/ 188 h 374"/>
                <a:gd name="T48" fmla="*/ 44 w 187"/>
                <a:gd name="T49" fmla="*/ 188 h 374"/>
                <a:gd name="T50" fmla="*/ 44 w 187"/>
                <a:gd name="T51" fmla="*/ 188 h 374"/>
                <a:gd name="T52" fmla="*/ 44 w 187"/>
                <a:gd name="T53" fmla="*/ 188 h 374"/>
                <a:gd name="T54" fmla="*/ 44 w 187"/>
                <a:gd name="T55" fmla="*/ 188 h 374"/>
                <a:gd name="T56" fmla="*/ 44 w 187"/>
                <a:gd name="T57" fmla="*/ 187 h 374"/>
                <a:gd name="T58" fmla="*/ 44 w 187"/>
                <a:gd name="T59" fmla="*/ 187 h 374"/>
                <a:gd name="T60" fmla="*/ 44 w 187"/>
                <a:gd name="T61" fmla="*/ 187 h 374"/>
                <a:gd name="T62" fmla="*/ 44 w 187"/>
                <a:gd name="T63" fmla="*/ 187 h 374"/>
                <a:gd name="T64" fmla="*/ 44 w 187"/>
                <a:gd name="T65" fmla="*/ 187 h 374"/>
                <a:gd name="T66" fmla="*/ 187 w 187"/>
                <a:gd name="T67"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7" h="374">
                  <a:moveTo>
                    <a:pt x="187" y="0"/>
                  </a:moveTo>
                  <a:cubicBezTo>
                    <a:pt x="84" y="0"/>
                    <a:pt x="0" y="84"/>
                    <a:pt x="0" y="187"/>
                  </a:cubicBezTo>
                  <a:cubicBezTo>
                    <a:pt x="0" y="290"/>
                    <a:pt x="84" y="374"/>
                    <a:pt x="187" y="374"/>
                  </a:cubicBezTo>
                  <a:cubicBezTo>
                    <a:pt x="187" y="330"/>
                    <a:pt x="187" y="330"/>
                    <a:pt x="187" y="330"/>
                  </a:cubicBezTo>
                  <a:cubicBezTo>
                    <a:pt x="187" y="330"/>
                    <a:pt x="187" y="330"/>
                    <a:pt x="187" y="330"/>
                  </a:cubicBezTo>
                  <a:cubicBezTo>
                    <a:pt x="187" y="330"/>
                    <a:pt x="187" y="330"/>
                    <a:pt x="187" y="330"/>
                  </a:cubicBezTo>
                  <a:cubicBezTo>
                    <a:pt x="187" y="330"/>
                    <a:pt x="187" y="330"/>
                    <a:pt x="187" y="330"/>
                  </a:cubicBezTo>
                  <a:cubicBezTo>
                    <a:pt x="187" y="330"/>
                    <a:pt x="187" y="330"/>
                    <a:pt x="187"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41" y="329"/>
                    <a:pt x="103" y="310"/>
                    <a:pt x="78" y="280"/>
                  </a:cubicBezTo>
                  <a:cubicBezTo>
                    <a:pt x="67" y="267"/>
                    <a:pt x="59" y="253"/>
                    <a:pt x="53" y="238"/>
                  </a:cubicBezTo>
                  <a:cubicBezTo>
                    <a:pt x="47" y="223"/>
                    <a:pt x="44" y="207"/>
                    <a:pt x="44" y="190"/>
                  </a:cubicBezTo>
                  <a:cubicBezTo>
                    <a:pt x="44" y="190"/>
                    <a:pt x="44" y="190"/>
                    <a:pt x="44" y="190"/>
                  </a:cubicBezTo>
                  <a:cubicBezTo>
                    <a:pt x="44" y="190"/>
                    <a:pt x="44" y="190"/>
                    <a:pt x="44" y="190"/>
                  </a:cubicBezTo>
                  <a:cubicBezTo>
                    <a:pt x="44" y="190"/>
                    <a:pt x="44" y="190"/>
                    <a:pt x="44" y="190"/>
                  </a:cubicBezTo>
                  <a:cubicBezTo>
                    <a:pt x="44" y="190"/>
                    <a:pt x="44" y="190"/>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08"/>
                    <a:pt x="108" y="44"/>
                    <a:pt x="187" y="44"/>
                  </a:cubicBezTo>
                  <a:cubicBezTo>
                    <a:pt x="187" y="0"/>
                    <a:pt x="187" y="0"/>
                    <a:pt x="187" y="0"/>
                  </a:cubicBezTo>
                  <a:cubicBezTo>
                    <a:pt x="187" y="0"/>
                    <a:pt x="187" y="0"/>
                    <a:pt x="187"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chemeClr val="bg1"/>
                </a:solidFill>
              </a:endParaRPr>
            </a:p>
          </p:txBody>
        </p:sp>
        <p:grpSp>
          <p:nvGrpSpPr>
            <p:cNvPr id="31" name="组合 30"/>
            <p:cNvGrpSpPr/>
            <p:nvPr/>
          </p:nvGrpSpPr>
          <p:grpSpPr>
            <a:xfrm>
              <a:off x="7261710" y="2163213"/>
              <a:ext cx="61204" cy="316969"/>
              <a:chOff x="6868713" y="2067275"/>
              <a:chExt cx="61204" cy="316969"/>
            </a:xfrm>
            <a:solidFill>
              <a:schemeClr val="accent1">
                <a:lumMod val="75000"/>
              </a:schemeClr>
            </a:solidFill>
          </p:grpSpPr>
          <p:sp>
            <p:nvSpPr>
              <p:cNvPr id="32" name="Oval 44"/>
              <p:cNvSpPr>
                <a:spLocks noChangeArrowheads="1"/>
              </p:cNvSpPr>
              <p:nvPr/>
            </p:nvSpPr>
            <p:spPr bwMode="auto">
              <a:xfrm>
                <a:off x="6868713" y="2323685"/>
                <a:ext cx="61204" cy="605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chemeClr val="bg1"/>
                  </a:solidFill>
                </a:endParaRPr>
              </a:p>
            </p:txBody>
          </p:sp>
          <p:sp>
            <p:nvSpPr>
              <p:cNvPr id="33" name="Rectangle 45"/>
              <p:cNvSpPr>
                <a:spLocks noChangeArrowheads="1"/>
              </p:cNvSpPr>
              <p:nvPr/>
            </p:nvSpPr>
            <p:spPr bwMode="auto">
              <a:xfrm>
                <a:off x="6871934" y="2067275"/>
                <a:ext cx="54761" cy="2229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350">
                  <a:solidFill>
                    <a:schemeClr val="bg1"/>
                  </a:solidFill>
                </a:endParaRPr>
              </a:p>
            </p:txBody>
          </p:sp>
        </p:grpSp>
      </p:grpSp>
      <p:sp>
        <p:nvSpPr>
          <p:cNvPr id="34" name="矩形 33"/>
          <p:cNvSpPr/>
          <p:nvPr/>
        </p:nvSpPr>
        <p:spPr>
          <a:xfrm>
            <a:off x="5092257" y="926049"/>
            <a:ext cx="1407547" cy="323165"/>
          </a:xfrm>
          <a:prstGeom prst="rect">
            <a:avLst/>
          </a:prstGeom>
        </p:spPr>
        <p:txBody>
          <a:bodyPr wrap="square">
            <a:spAutoFit/>
          </a:bodyPr>
          <a:lstStyle/>
          <a:p>
            <a:pPr algn="ct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解决方案</a:t>
            </a:r>
            <a:endParaRPr lang="zh-CN" alt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5" name="Picture 2" descr="E:\工作\SODA比赛\IMG20170109_1523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61469" y="125544"/>
            <a:ext cx="543846" cy="54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7284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143500"/>
          </a:xfrm>
        </p:spPr>
      </p:pic>
    </p:spTree>
    <p:extLst>
      <p:ext uri="{BB962C8B-B14F-4D97-AF65-F5344CB8AC3E}">
        <p14:creationId xmlns:p14="http://schemas.microsoft.com/office/powerpoint/2010/main" val="14952122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2"/>
          <p:cNvSpPr txBox="1">
            <a:spLocks noGrp="1"/>
          </p:cNvSpPr>
          <p:nvPr>
            <p:ph type="title"/>
          </p:nvPr>
        </p:nvSpPr>
        <p:spPr>
          <a:xfrm>
            <a:off x="711849" y="273529"/>
            <a:ext cx="4263425" cy="346249"/>
          </a:xfrm>
          <a:prstGeom prst="rect">
            <a:avLst/>
          </a:prstGeom>
          <a:noFill/>
        </p:spPr>
        <p:txBody>
          <a:bodyPr wrap="square" rtlCol="0">
            <a:spAutoFit/>
          </a:bodyPr>
          <a:lstStyle/>
          <a:p>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cs typeface="+mn-cs"/>
              </a:rPr>
              <a:t>成功案例</a:t>
            </a:r>
            <a:r>
              <a:rPr lang="en-US" altLang="zh-CN" sz="2000" b="1" dirty="0">
                <a:solidFill>
                  <a:schemeClr val="accent4">
                    <a:lumMod val="60000"/>
                    <a:lumOff val="40000"/>
                  </a:schemeClr>
                </a:solidFill>
                <a:latin typeface="微软雅黑" panose="020B0503020204020204" pitchFamily="34" charset="-122"/>
                <a:ea typeface="微软雅黑" panose="020B0503020204020204" pitchFamily="34" charset="-122"/>
                <a:cs typeface="+mn-cs"/>
              </a:rPr>
              <a:t>-</a:t>
            </a:r>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cs typeface="+mn-cs"/>
              </a:rPr>
              <a:t>格力集团</a:t>
            </a:r>
            <a:r>
              <a:rPr lang="en-US" altLang="zh-CN" sz="2000" b="1" dirty="0">
                <a:solidFill>
                  <a:schemeClr val="accent4">
                    <a:lumMod val="60000"/>
                    <a:lumOff val="40000"/>
                  </a:schemeClr>
                </a:solidFill>
                <a:latin typeface="微软雅黑" panose="020B0503020204020204" pitchFamily="34" charset="-122"/>
                <a:ea typeface="微软雅黑" panose="020B0503020204020204" pitchFamily="34" charset="-122"/>
                <a:cs typeface="+mn-cs"/>
              </a:rPr>
              <a:t>-</a:t>
            </a:r>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cs typeface="+mn-cs"/>
              </a:rPr>
              <a:t>专属云</a:t>
            </a:r>
          </a:p>
        </p:txBody>
      </p:sp>
      <p:grpSp>
        <p:nvGrpSpPr>
          <p:cNvPr id="11" name="组合 10"/>
          <p:cNvGrpSpPr/>
          <p:nvPr/>
        </p:nvGrpSpPr>
        <p:grpSpPr>
          <a:xfrm>
            <a:off x="390530" y="1071139"/>
            <a:ext cx="428586" cy="427619"/>
            <a:chOff x="7006910" y="2036619"/>
            <a:chExt cx="571448" cy="570159"/>
          </a:xfrm>
        </p:grpSpPr>
        <p:sp>
          <p:nvSpPr>
            <p:cNvPr id="12" name="Freeform 28"/>
            <p:cNvSpPr>
              <a:spLocks noEditPoints="1"/>
            </p:cNvSpPr>
            <p:nvPr/>
          </p:nvSpPr>
          <p:spPr bwMode="auto">
            <a:xfrm>
              <a:off x="7006910" y="2036619"/>
              <a:ext cx="571448" cy="570159"/>
            </a:xfrm>
            <a:custGeom>
              <a:avLst/>
              <a:gdLst>
                <a:gd name="T0" fmla="*/ 0 w 374"/>
                <a:gd name="T1" fmla="*/ 187 h 374"/>
                <a:gd name="T2" fmla="*/ 187 w 374"/>
                <a:gd name="T3" fmla="*/ 374 h 374"/>
                <a:gd name="T4" fmla="*/ 374 w 374"/>
                <a:gd name="T5" fmla="*/ 187 h 374"/>
                <a:gd name="T6" fmla="*/ 187 w 374"/>
                <a:gd name="T7" fmla="*/ 0 h 374"/>
                <a:gd name="T8" fmla="*/ 0 w 374"/>
                <a:gd name="T9" fmla="*/ 187 h 374"/>
                <a:gd name="T10" fmla="*/ 44 w 374"/>
                <a:gd name="T11" fmla="*/ 187 h 374"/>
                <a:gd name="T12" fmla="*/ 187 w 374"/>
                <a:gd name="T13" fmla="*/ 44 h 374"/>
                <a:gd name="T14" fmla="*/ 330 w 374"/>
                <a:gd name="T15" fmla="*/ 187 h 374"/>
                <a:gd name="T16" fmla="*/ 187 w 374"/>
                <a:gd name="T17" fmla="*/ 330 h 374"/>
                <a:gd name="T18" fmla="*/ 44 w 374"/>
                <a:gd name="T19" fmla="*/ 187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4" h="374">
                  <a:moveTo>
                    <a:pt x="0" y="187"/>
                  </a:moveTo>
                  <a:cubicBezTo>
                    <a:pt x="0" y="290"/>
                    <a:pt x="84" y="374"/>
                    <a:pt x="187" y="374"/>
                  </a:cubicBezTo>
                  <a:cubicBezTo>
                    <a:pt x="290" y="374"/>
                    <a:pt x="374" y="290"/>
                    <a:pt x="374" y="187"/>
                  </a:cubicBezTo>
                  <a:cubicBezTo>
                    <a:pt x="374" y="84"/>
                    <a:pt x="290" y="0"/>
                    <a:pt x="187" y="0"/>
                  </a:cubicBezTo>
                  <a:cubicBezTo>
                    <a:pt x="84" y="0"/>
                    <a:pt x="0" y="84"/>
                    <a:pt x="0" y="187"/>
                  </a:cubicBezTo>
                  <a:moveTo>
                    <a:pt x="44" y="187"/>
                  </a:moveTo>
                  <a:cubicBezTo>
                    <a:pt x="44" y="108"/>
                    <a:pt x="108" y="44"/>
                    <a:pt x="187" y="44"/>
                  </a:cubicBezTo>
                  <a:cubicBezTo>
                    <a:pt x="266" y="44"/>
                    <a:pt x="330" y="108"/>
                    <a:pt x="330" y="187"/>
                  </a:cubicBezTo>
                  <a:cubicBezTo>
                    <a:pt x="330" y="266"/>
                    <a:pt x="266" y="330"/>
                    <a:pt x="187" y="330"/>
                  </a:cubicBezTo>
                  <a:cubicBezTo>
                    <a:pt x="108" y="330"/>
                    <a:pt x="44" y="266"/>
                    <a:pt x="44" y="187"/>
                  </a:cubicBezTo>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600">
                <a:solidFill>
                  <a:schemeClr val="bg1"/>
                </a:solidFill>
              </a:endParaRPr>
            </a:p>
          </p:txBody>
        </p:sp>
        <p:sp>
          <p:nvSpPr>
            <p:cNvPr id="13" name="Freeform 29"/>
            <p:cNvSpPr>
              <a:spLocks/>
            </p:cNvSpPr>
            <p:nvPr/>
          </p:nvSpPr>
          <p:spPr bwMode="auto">
            <a:xfrm>
              <a:off x="7292312" y="2036619"/>
              <a:ext cx="286046" cy="570159"/>
            </a:xfrm>
            <a:custGeom>
              <a:avLst/>
              <a:gdLst>
                <a:gd name="T0" fmla="*/ 0 w 187"/>
                <a:gd name="T1" fmla="*/ 0 h 374"/>
                <a:gd name="T2" fmla="*/ 0 w 187"/>
                <a:gd name="T3" fmla="*/ 44 h 374"/>
                <a:gd name="T4" fmla="*/ 0 w 187"/>
                <a:gd name="T5" fmla="*/ 44 h 374"/>
                <a:gd name="T6" fmla="*/ 0 w 187"/>
                <a:gd name="T7" fmla="*/ 44 h 374"/>
                <a:gd name="T8" fmla="*/ 0 w 187"/>
                <a:gd name="T9" fmla="*/ 44 h 374"/>
                <a:gd name="T10" fmla="*/ 0 w 187"/>
                <a:gd name="T11" fmla="*/ 44 h 374"/>
                <a:gd name="T12" fmla="*/ 1 w 187"/>
                <a:gd name="T13" fmla="*/ 44 h 374"/>
                <a:gd name="T14" fmla="*/ 1 w 187"/>
                <a:gd name="T15" fmla="*/ 44 h 374"/>
                <a:gd name="T16" fmla="*/ 1 w 187"/>
                <a:gd name="T17" fmla="*/ 44 h 374"/>
                <a:gd name="T18" fmla="*/ 1 w 187"/>
                <a:gd name="T19" fmla="*/ 44 h 374"/>
                <a:gd name="T20" fmla="*/ 1 w 187"/>
                <a:gd name="T21" fmla="*/ 44 h 374"/>
                <a:gd name="T22" fmla="*/ 1 w 187"/>
                <a:gd name="T23" fmla="*/ 44 h 374"/>
                <a:gd name="T24" fmla="*/ 1 w 187"/>
                <a:gd name="T25" fmla="*/ 44 h 374"/>
                <a:gd name="T26" fmla="*/ 1 w 187"/>
                <a:gd name="T27" fmla="*/ 44 h 374"/>
                <a:gd name="T28" fmla="*/ 2 w 187"/>
                <a:gd name="T29" fmla="*/ 44 h 374"/>
                <a:gd name="T30" fmla="*/ 2 w 187"/>
                <a:gd name="T31" fmla="*/ 44 h 374"/>
                <a:gd name="T32" fmla="*/ 2 w 187"/>
                <a:gd name="T33" fmla="*/ 44 h 374"/>
                <a:gd name="T34" fmla="*/ 2 w 187"/>
                <a:gd name="T35" fmla="*/ 44 h 374"/>
                <a:gd name="T36" fmla="*/ 2 w 187"/>
                <a:gd name="T37" fmla="*/ 44 h 374"/>
                <a:gd name="T38" fmla="*/ 2 w 187"/>
                <a:gd name="T39" fmla="*/ 44 h 374"/>
                <a:gd name="T40" fmla="*/ 2 w 187"/>
                <a:gd name="T41" fmla="*/ 44 h 374"/>
                <a:gd name="T42" fmla="*/ 2 w 187"/>
                <a:gd name="T43" fmla="*/ 44 h 374"/>
                <a:gd name="T44" fmla="*/ 143 w 187"/>
                <a:gd name="T45" fmla="*/ 185 h 374"/>
                <a:gd name="T46" fmla="*/ 143 w 187"/>
                <a:gd name="T47" fmla="*/ 185 h 374"/>
                <a:gd name="T48" fmla="*/ 143 w 187"/>
                <a:gd name="T49" fmla="*/ 185 h 374"/>
                <a:gd name="T50" fmla="*/ 143 w 187"/>
                <a:gd name="T51" fmla="*/ 185 h 374"/>
                <a:gd name="T52" fmla="*/ 143 w 187"/>
                <a:gd name="T53" fmla="*/ 185 h 374"/>
                <a:gd name="T54" fmla="*/ 143 w 187"/>
                <a:gd name="T55" fmla="*/ 185 h 374"/>
                <a:gd name="T56" fmla="*/ 143 w 187"/>
                <a:gd name="T57" fmla="*/ 185 h 374"/>
                <a:gd name="T58" fmla="*/ 143 w 187"/>
                <a:gd name="T59" fmla="*/ 185 h 374"/>
                <a:gd name="T60" fmla="*/ 143 w 187"/>
                <a:gd name="T61" fmla="*/ 186 h 374"/>
                <a:gd name="T62" fmla="*/ 143 w 187"/>
                <a:gd name="T63" fmla="*/ 186 h 374"/>
                <a:gd name="T64" fmla="*/ 143 w 187"/>
                <a:gd name="T65" fmla="*/ 186 h 374"/>
                <a:gd name="T66" fmla="*/ 143 w 187"/>
                <a:gd name="T67" fmla="*/ 186 h 374"/>
                <a:gd name="T68" fmla="*/ 143 w 187"/>
                <a:gd name="T69" fmla="*/ 186 h 374"/>
                <a:gd name="T70" fmla="*/ 143 w 187"/>
                <a:gd name="T71" fmla="*/ 186 h 374"/>
                <a:gd name="T72" fmla="*/ 143 w 187"/>
                <a:gd name="T73" fmla="*/ 186 h 374"/>
                <a:gd name="T74" fmla="*/ 143 w 187"/>
                <a:gd name="T75" fmla="*/ 186 h 374"/>
                <a:gd name="T76" fmla="*/ 143 w 187"/>
                <a:gd name="T77" fmla="*/ 187 h 374"/>
                <a:gd name="T78" fmla="*/ 143 w 187"/>
                <a:gd name="T79" fmla="*/ 187 h 374"/>
                <a:gd name="T80" fmla="*/ 143 w 187"/>
                <a:gd name="T81" fmla="*/ 187 h 374"/>
                <a:gd name="T82" fmla="*/ 143 w 187"/>
                <a:gd name="T83" fmla="*/ 187 h 374"/>
                <a:gd name="T84" fmla="*/ 143 w 187"/>
                <a:gd name="T85" fmla="*/ 187 h 374"/>
                <a:gd name="T86" fmla="*/ 143 w 187"/>
                <a:gd name="T87" fmla="*/ 187 h 374"/>
                <a:gd name="T88" fmla="*/ 143 w 187"/>
                <a:gd name="T89" fmla="*/ 187 h 374"/>
                <a:gd name="T90" fmla="*/ 143 w 187"/>
                <a:gd name="T91" fmla="*/ 187 h 374"/>
                <a:gd name="T92" fmla="*/ 143 w 187"/>
                <a:gd name="T93" fmla="*/ 187 h 374"/>
                <a:gd name="T94" fmla="*/ 143 w 187"/>
                <a:gd name="T95" fmla="*/ 187 h 374"/>
                <a:gd name="T96" fmla="*/ 143 w 187"/>
                <a:gd name="T97" fmla="*/ 187 h 374"/>
                <a:gd name="T98" fmla="*/ 143 w 187"/>
                <a:gd name="T99" fmla="*/ 187 h 374"/>
                <a:gd name="T100" fmla="*/ 0 w 187"/>
                <a:gd name="T101" fmla="*/ 330 h 374"/>
                <a:gd name="T102" fmla="*/ 0 w 187"/>
                <a:gd name="T103" fmla="*/ 374 h 374"/>
                <a:gd name="T104" fmla="*/ 0 w 187"/>
                <a:gd name="T105" fmla="*/ 374 h 374"/>
                <a:gd name="T106" fmla="*/ 187 w 187"/>
                <a:gd name="T107" fmla="*/ 187 h 374"/>
                <a:gd name="T108" fmla="*/ 132 w 187"/>
                <a:gd name="T109" fmla="*/ 54 h 374"/>
                <a:gd name="T110" fmla="*/ 97 w 187"/>
                <a:gd name="T111" fmla="*/ 27 h 374"/>
                <a:gd name="T112" fmla="*/ 0 w 187"/>
                <a:gd name="T113"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7" h="374">
                  <a:moveTo>
                    <a:pt x="0" y="0"/>
                  </a:move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79" y="45"/>
                    <a:pt x="142" y="108"/>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266"/>
                    <a:pt x="79" y="330"/>
                    <a:pt x="0" y="330"/>
                  </a:cubicBezTo>
                  <a:cubicBezTo>
                    <a:pt x="0" y="374"/>
                    <a:pt x="0" y="374"/>
                    <a:pt x="0" y="374"/>
                  </a:cubicBezTo>
                  <a:cubicBezTo>
                    <a:pt x="0" y="374"/>
                    <a:pt x="0" y="374"/>
                    <a:pt x="0" y="374"/>
                  </a:cubicBezTo>
                  <a:cubicBezTo>
                    <a:pt x="103" y="374"/>
                    <a:pt x="187" y="290"/>
                    <a:pt x="187" y="187"/>
                  </a:cubicBezTo>
                  <a:cubicBezTo>
                    <a:pt x="187" y="135"/>
                    <a:pt x="166" y="88"/>
                    <a:pt x="132" y="54"/>
                  </a:cubicBezTo>
                  <a:cubicBezTo>
                    <a:pt x="121" y="43"/>
                    <a:pt x="109" y="34"/>
                    <a:pt x="97" y="27"/>
                  </a:cubicBezTo>
                  <a:cubicBezTo>
                    <a:pt x="68" y="10"/>
                    <a:pt x="35" y="0"/>
                    <a:pt x="0"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600">
                <a:solidFill>
                  <a:schemeClr val="bg1"/>
                </a:solidFill>
              </a:endParaRPr>
            </a:p>
          </p:txBody>
        </p:sp>
        <p:sp>
          <p:nvSpPr>
            <p:cNvPr id="14" name="Freeform 30"/>
            <p:cNvSpPr>
              <a:spLocks/>
            </p:cNvSpPr>
            <p:nvPr/>
          </p:nvSpPr>
          <p:spPr bwMode="auto">
            <a:xfrm>
              <a:off x="7006910" y="2036619"/>
              <a:ext cx="285402" cy="570159"/>
            </a:xfrm>
            <a:custGeom>
              <a:avLst/>
              <a:gdLst>
                <a:gd name="T0" fmla="*/ 0 w 187"/>
                <a:gd name="T1" fmla="*/ 187 h 374"/>
                <a:gd name="T2" fmla="*/ 187 w 187"/>
                <a:gd name="T3" fmla="*/ 330 h 374"/>
                <a:gd name="T4" fmla="*/ 187 w 187"/>
                <a:gd name="T5" fmla="*/ 330 h 374"/>
                <a:gd name="T6" fmla="*/ 187 w 187"/>
                <a:gd name="T7" fmla="*/ 330 h 374"/>
                <a:gd name="T8" fmla="*/ 186 w 187"/>
                <a:gd name="T9" fmla="*/ 330 h 374"/>
                <a:gd name="T10" fmla="*/ 186 w 187"/>
                <a:gd name="T11" fmla="*/ 330 h 374"/>
                <a:gd name="T12" fmla="*/ 186 w 187"/>
                <a:gd name="T13" fmla="*/ 330 h 374"/>
                <a:gd name="T14" fmla="*/ 186 w 187"/>
                <a:gd name="T15" fmla="*/ 330 h 374"/>
                <a:gd name="T16" fmla="*/ 185 w 187"/>
                <a:gd name="T17" fmla="*/ 330 h 374"/>
                <a:gd name="T18" fmla="*/ 185 w 187"/>
                <a:gd name="T19" fmla="*/ 330 h 374"/>
                <a:gd name="T20" fmla="*/ 185 w 187"/>
                <a:gd name="T21" fmla="*/ 330 h 374"/>
                <a:gd name="T22" fmla="*/ 185 w 187"/>
                <a:gd name="T23" fmla="*/ 330 h 374"/>
                <a:gd name="T24" fmla="*/ 184 w 187"/>
                <a:gd name="T25" fmla="*/ 330 h 374"/>
                <a:gd name="T26" fmla="*/ 184 w 187"/>
                <a:gd name="T27" fmla="*/ 330 h 374"/>
                <a:gd name="T28" fmla="*/ 184 w 187"/>
                <a:gd name="T29" fmla="*/ 330 h 374"/>
                <a:gd name="T30" fmla="*/ 78 w 187"/>
                <a:gd name="T31" fmla="*/ 280 h 374"/>
                <a:gd name="T32" fmla="*/ 44 w 187"/>
                <a:gd name="T33" fmla="*/ 190 h 374"/>
                <a:gd name="T34" fmla="*/ 44 w 187"/>
                <a:gd name="T35" fmla="*/ 190 h 374"/>
                <a:gd name="T36" fmla="*/ 44 w 187"/>
                <a:gd name="T37" fmla="*/ 189 h 374"/>
                <a:gd name="T38" fmla="*/ 44 w 187"/>
                <a:gd name="T39" fmla="*/ 189 h 374"/>
                <a:gd name="T40" fmla="*/ 44 w 187"/>
                <a:gd name="T41" fmla="*/ 189 h 374"/>
                <a:gd name="T42" fmla="*/ 44 w 187"/>
                <a:gd name="T43" fmla="*/ 189 h 374"/>
                <a:gd name="T44" fmla="*/ 44 w 187"/>
                <a:gd name="T45" fmla="*/ 189 h 374"/>
                <a:gd name="T46" fmla="*/ 44 w 187"/>
                <a:gd name="T47" fmla="*/ 188 h 374"/>
                <a:gd name="T48" fmla="*/ 44 w 187"/>
                <a:gd name="T49" fmla="*/ 188 h 374"/>
                <a:gd name="T50" fmla="*/ 44 w 187"/>
                <a:gd name="T51" fmla="*/ 188 h 374"/>
                <a:gd name="T52" fmla="*/ 44 w 187"/>
                <a:gd name="T53" fmla="*/ 188 h 374"/>
                <a:gd name="T54" fmla="*/ 44 w 187"/>
                <a:gd name="T55" fmla="*/ 188 h 374"/>
                <a:gd name="T56" fmla="*/ 44 w 187"/>
                <a:gd name="T57" fmla="*/ 187 h 374"/>
                <a:gd name="T58" fmla="*/ 44 w 187"/>
                <a:gd name="T59" fmla="*/ 187 h 374"/>
                <a:gd name="T60" fmla="*/ 44 w 187"/>
                <a:gd name="T61" fmla="*/ 187 h 374"/>
                <a:gd name="T62" fmla="*/ 44 w 187"/>
                <a:gd name="T63" fmla="*/ 187 h 374"/>
                <a:gd name="T64" fmla="*/ 44 w 187"/>
                <a:gd name="T65" fmla="*/ 187 h 374"/>
                <a:gd name="T66" fmla="*/ 187 w 187"/>
                <a:gd name="T67"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7" h="374">
                  <a:moveTo>
                    <a:pt x="187" y="0"/>
                  </a:moveTo>
                  <a:cubicBezTo>
                    <a:pt x="84" y="0"/>
                    <a:pt x="0" y="84"/>
                    <a:pt x="0" y="187"/>
                  </a:cubicBezTo>
                  <a:cubicBezTo>
                    <a:pt x="0" y="290"/>
                    <a:pt x="84" y="374"/>
                    <a:pt x="187" y="374"/>
                  </a:cubicBezTo>
                  <a:cubicBezTo>
                    <a:pt x="187" y="330"/>
                    <a:pt x="187" y="330"/>
                    <a:pt x="187" y="330"/>
                  </a:cubicBezTo>
                  <a:cubicBezTo>
                    <a:pt x="187" y="330"/>
                    <a:pt x="187" y="330"/>
                    <a:pt x="187" y="330"/>
                  </a:cubicBezTo>
                  <a:cubicBezTo>
                    <a:pt x="187" y="330"/>
                    <a:pt x="187" y="330"/>
                    <a:pt x="187" y="330"/>
                  </a:cubicBezTo>
                  <a:cubicBezTo>
                    <a:pt x="187" y="330"/>
                    <a:pt x="187" y="330"/>
                    <a:pt x="187" y="330"/>
                  </a:cubicBezTo>
                  <a:cubicBezTo>
                    <a:pt x="187" y="330"/>
                    <a:pt x="187" y="330"/>
                    <a:pt x="187"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41" y="329"/>
                    <a:pt x="103" y="310"/>
                    <a:pt x="78" y="280"/>
                  </a:cubicBezTo>
                  <a:cubicBezTo>
                    <a:pt x="67" y="267"/>
                    <a:pt x="59" y="253"/>
                    <a:pt x="53" y="238"/>
                  </a:cubicBezTo>
                  <a:cubicBezTo>
                    <a:pt x="47" y="223"/>
                    <a:pt x="44" y="207"/>
                    <a:pt x="44" y="190"/>
                  </a:cubicBezTo>
                  <a:cubicBezTo>
                    <a:pt x="44" y="190"/>
                    <a:pt x="44" y="190"/>
                    <a:pt x="44" y="190"/>
                  </a:cubicBezTo>
                  <a:cubicBezTo>
                    <a:pt x="44" y="190"/>
                    <a:pt x="44" y="190"/>
                    <a:pt x="44" y="190"/>
                  </a:cubicBezTo>
                  <a:cubicBezTo>
                    <a:pt x="44" y="190"/>
                    <a:pt x="44" y="190"/>
                    <a:pt x="44" y="190"/>
                  </a:cubicBezTo>
                  <a:cubicBezTo>
                    <a:pt x="44" y="190"/>
                    <a:pt x="44" y="190"/>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08"/>
                    <a:pt x="108" y="44"/>
                    <a:pt x="187" y="44"/>
                  </a:cubicBezTo>
                  <a:cubicBezTo>
                    <a:pt x="187" y="0"/>
                    <a:pt x="187" y="0"/>
                    <a:pt x="187" y="0"/>
                  </a:cubicBezTo>
                  <a:cubicBezTo>
                    <a:pt x="187" y="0"/>
                    <a:pt x="187" y="0"/>
                    <a:pt x="187"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600">
                <a:solidFill>
                  <a:schemeClr val="bg1"/>
                </a:solidFill>
              </a:endParaRPr>
            </a:p>
          </p:txBody>
        </p:sp>
        <p:grpSp>
          <p:nvGrpSpPr>
            <p:cNvPr id="15" name="组合 14"/>
            <p:cNvGrpSpPr/>
            <p:nvPr/>
          </p:nvGrpSpPr>
          <p:grpSpPr>
            <a:xfrm>
              <a:off x="7261710" y="2163213"/>
              <a:ext cx="61204" cy="316969"/>
              <a:chOff x="6868713" y="2067275"/>
              <a:chExt cx="61204" cy="316969"/>
            </a:xfrm>
            <a:solidFill>
              <a:schemeClr val="accent1">
                <a:lumMod val="75000"/>
              </a:schemeClr>
            </a:solidFill>
          </p:grpSpPr>
          <p:sp>
            <p:nvSpPr>
              <p:cNvPr id="16" name="Oval 44"/>
              <p:cNvSpPr>
                <a:spLocks noChangeArrowheads="1"/>
              </p:cNvSpPr>
              <p:nvPr/>
            </p:nvSpPr>
            <p:spPr bwMode="auto">
              <a:xfrm>
                <a:off x="6868713" y="2323685"/>
                <a:ext cx="61204" cy="605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600">
                  <a:solidFill>
                    <a:schemeClr val="bg1"/>
                  </a:solidFill>
                </a:endParaRPr>
              </a:p>
            </p:txBody>
          </p:sp>
          <p:sp>
            <p:nvSpPr>
              <p:cNvPr id="17" name="Rectangle 45"/>
              <p:cNvSpPr>
                <a:spLocks noChangeArrowheads="1"/>
              </p:cNvSpPr>
              <p:nvPr/>
            </p:nvSpPr>
            <p:spPr bwMode="auto">
              <a:xfrm>
                <a:off x="6871934" y="2067275"/>
                <a:ext cx="54761" cy="2229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600">
                  <a:solidFill>
                    <a:schemeClr val="bg1"/>
                  </a:solidFill>
                </a:endParaRPr>
              </a:p>
            </p:txBody>
          </p:sp>
        </p:grpSp>
      </p:grpSp>
      <p:sp>
        <p:nvSpPr>
          <p:cNvPr id="18" name="矩形 17"/>
          <p:cNvSpPr/>
          <p:nvPr/>
        </p:nvSpPr>
        <p:spPr>
          <a:xfrm>
            <a:off x="883571" y="1146449"/>
            <a:ext cx="1407547" cy="338554"/>
          </a:xfrm>
          <a:prstGeom prst="rect">
            <a:avLst/>
          </a:prstGeom>
        </p:spPr>
        <p:txBody>
          <a:bodyPr wrap="square">
            <a:spAutoFit/>
          </a:bodyPr>
          <a:lstStyle/>
          <a:p>
            <a:pPr algn="just"/>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项目背景</a:t>
            </a:r>
            <a:endParaRPr lang="zh-CN" altLang="zh-CN"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矩形 18"/>
          <p:cNvSpPr/>
          <p:nvPr/>
        </p:nvSpPr>
        <p:spPr>
          <a:xfrm>
            <a:off x="191344" y="1796282"/>
            <a:ext cx="4020568" cy="3046988"/>
          </a:xfrm>
          <a:prstGeom prst="rect">
            <a:avLst/>
          </a:prstGeom>
        </p:spPr>
        <p:txBody>
          <a:bodyPr wrap="square">
            <a:spAutoFit/>
          </a:bodyPr>
          <a:lstStyle/>
          <a:p>
            <a:pPr indent="342900" algn="just">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珠海格力电器股份有限公司是全球最大的集研发、生产、销售、服务于一体的国有控股专业化空调企业，格力电器部署电商体系已搭建电商平台，平台将全国</a:t>
            </a:r>
            <a:r>
              <a:rPr lang="en-US" altLang="zh-CN" sz="1600" dirty="0">
                <a:solidFill>
                  <a:schemeClr val="bg1"/>
                </a:solidFill>
                <a:latin typeface="微软雅黑" panose="020B0503020204020204" pitchFamily="34" charset="-122"/>
                <a:ea typeface="微软雅黑" panose="020B0503020204020204" pitchFamily="34" charset="-122"/>
              </a:rPr>
              <a:t>3</a:t>
            </a:r>
            <a:r>
              <a:rPr lang="zh-CN" altLang="zh-CN" sz="1600" dirty="0">
                <a:solidFill>
                  <a:schemeClr val="bg1"/>
                </a:solidFill>
                <a:latin typeface="微软雅黑" panose="020B0503020204020204" pitchFamily="34" charset="-122"/>
                <a:ea typeface="微软雅黑" panose="020B0503020204020204" pitchFamily="34" charset="-122"/>
              </a:rPr>
              <a:t>万多个专卖店纳入体系，完善格力电器的线上线下销售、物流、安装、售后等直销渠道，中国电信采用专区云建设模式，按照格力电商的个性需求为其定制化建设灾备中心。</a:t>
            </a:r>
            <a:endParaRPr lang="zh-CN" altLang="en-US" sz="16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圆角矩形 19"/>
          <p:cNvSpPr/>
          <p:nvPr/>
        </p:nvSpPr>
        <p:spPr>
          <a:xfrm>
            <a:off x="883570" y="1094664"/>
            <a:ext cx="1590246" cy="391759"/>
          </a:xfrm>
          <a:prstGeom prst="round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21" name="矩形 20"/>
          <p:cNvSpPr/>
          <p:nvPr/>
        </p:nvSpPr>
        <p:spPr>
          <a:xfrm>
            <a:off x="948509" y="1152045"/>
            <a:ext cx="1407547" cy="307777"/>
          </a:xfrm>
          <a:prstGeom prst="rect">
            <a:avLst/>
          </a:prstGeom>
        </p:spPr>
        <p:txBody>
          <a:bodyPr wrap="square">
            <a:spAutoFit/>
          </a:bodyPr>
          <a:lstStyle/>
          <a:p>
            <a:pPr algn="ctr"/>
            <a:r>
              <a:rPr lang="zh-CN" altLang="en-US"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项目背景</a:t>
            </a:r>
            <a:endParaRPr lang="zh-CN" altLang="zh-CN"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圆角矩形 21"/>
          <p:cNvSpPr/>
          <p:nvPr/>
        </p:nvSpPr>
        <p:spPr>
          <a:xfrm>
            <a:off x="5458731" y="2217278"/>
            <a:ext cx="1590246" cy="391759"/>
          </a:xfrm>
          <a:prstGeom prst="round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23" name="矩形 22"/>
          <p:cNvSpPr/>
          <p:nvPr/>
        </p:nvSpPr>
        <p:spPr>
          <a:xfrm>
            <a:off x="5345248" y="2281226"/>
            <a:ext cx="1562192" cy="307777"/>
          </a:xfrm>
          <a:prstGeom prst="rect">
            <a:avLst/>
          </a:prstGeom>
        </p:spPr>
        <p:txBody>
          <a:bodyPr wrap="square">
            <a:spAutoFit/>
          </a:bodyPr>
          <a:lstStyle/>
          <a:p>
            <a:pPr algn="ctr"/>
            <a:r>
              <a:rPr lang="zh-CN" altLang="en-US"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客户诉求</a:t>
            </a:r>
            <a:endParaRPr lang="zh-CN" altLang="zh-CN"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4" name="组合 23"/>
          <p:cNvGrpSpPr/>
          <p:nvPr/>
        </p:nvGrpSpPr>
        <p:grpSpPr>
          <a:xfrm>
            <a:off x="4906466" y="2161312"/>
            <a:ext cx="428586" cy="427619"/>
            <a:chOff x="7006910" y="2036619"/>
            <a:chExt cx="571448" cy="570159"/>
          </a:xfrm>
        </p:grpSpPr>
        <p:sp>
          <p:nvSpPr>
            <p:cNvPr id="25" name="Freeform 28"/>
            <p:cNvSpPr>
              <a:spLocks noEditPoints="1"/>
            </p:cNvSpPr>
            <p:nvPr/>
          </p:nvSpPr>
          <p:spPr bwMode="auto">
            <a:xfrm>
              <a:off x="7006910" y="2036619"/>
              <a:ext cx="571448" cy="570159"/>
            </a:xfrm>
            <a:custGeom>
              <a:avLst/>
              <a:gdLst>
                <a:gd name="T0" fmla="*/ 0 w 374"/>
                <a:gd name="T1" fmla="*/ 187 h 374"/>
                <a:gd name="T2" fmla="*/ 187 w 374"/>
                <a:gd name="T3" fmla="*/ 374 h 374"/>
                <a:gd name="T4" fmla="*/ 374 w 374"/>
                <a:gd name="T5" fmla="*/ 187 h 374"/>
                <a:gd name="T6" fmla="*/ 187 w 374"/>
                <a:gd name="T7" fmla="*/ 0 h 374"/>
                <a:gd name="T8" fmla="*/ 0 w 374"/>
                <a:gd name="T9" fmla="*/ 187 h 374"/>
                <a:gd name="T10" fmla="*/ 44 w 374"/>
                <a:gd name="T11" fmla="*/ 187 h 374"/>
                <a:gd name="T12" fmla="*/ 187 w 374"/>
                <a:gd name="T13" fmla="*/ 44 h 374"/>
                <a:gd name="T14" fmla="*/ 330 w 374"/>
                <a:gd name="T15" fmla="*/ 187 h 374"/>
                <a:gd name="T16" fmla="*/ 187 w 374"/>
                <a:gd name="T17" fmla="*/ 330 h 374"/>
                <a:gd name="T18" fmla="*/ 44 w 374"/>
                <a:gd name="T19" fmla="*/ 187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4" h="374">
                  <a:moveTo>
                    <a:pt x="0" y="187"/>
                  </a:moveTo>
                  <a:cubicBezTo>
                    <a:pt x="0" y="290"/>
                    <a:pt x="84" y="374"/>
                    <a:pt x="187" y="374"/>
                  </a:cubicBezTo>
                  <a:cubicBezTo>
                    <a:pt x="290" y="374"/>
                    <a:pt x="374" y="290"/>
                    <a:pt x="374" y="187"/>
                  </a:cubicBezTo>
                  <a:cubicBezTo>
                    <a:pt x="374" y="84"/>
                    <a:pt x="290" y="0"/>
                    <a:pt x="187" y="0"/>
                  </a:cubicBezTo>
                  <a:cubicBezTo>
                    <a:pt x="84" y="0"/>
                    <a:pt x="0" y="84"/>
                    <a:pt x="0" y="187"/>
                  </a:cubicBezTo>
                  <a:moveTo>
                    <a:pt x="44" y="187"/>
                  </a:moveTo>
                  <a:cubicBezTo>
                    <a:pt x="44" y="108"/>
                    <a:pt x="108" y="44"/>
                    <a:pt x="187" y="44"/>
                  </a:cubicBezTo>
                  <a:cubicBezTo>
                    <a:pt x="266" y="44"/>
                    <a:pt x="330" y="108"/>
                    <a:pt x="330" y="187"/>
                  </a:cubicBezTo>
                  <a:cubicBezTo>
                    <a:pt x="330" y="266"/>
                    <a:pt x="266" y="330"/>
                    <a:pt x="187" y="330"/>
                  </a:cubicBezTo>
                  <a:cubicBezTo>
                    <a:pt x="108" y="330"/>
                    <a:pt x="44" y="266"/>
                    <a:pt x="44" y="187"/>
                  </a:cubicBezTo>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600">
                <a:solidFill>
                  <a:schemeClr val="bg1"/>
                </a:solidFill>
              </a:endParaRPr>
            </a:p>
          </p:txBody>
        </p:sp>
        <p:sp>
          <p:nvSpPr>
            <p:cNvPr id="26" name="Freeform 29"/>
            <p:cNvSpPr>
              <a:spLocks/>
            </p:cNvSpPr>
            <p:nvPr/>
          </p:nvSpPr>
          <p:spPr bwMode="auto">
            <a:xfrm>
              <a:off x="7292312" y="2036619"/>
              <a:ext cx="286046" cy="570159"/>
            </a:xfrm>
            <a:custGeom>
              <a:avLst/>
              <a:gdLst>
                <a:gd name="T0" fmla="*/ 0 w 187"/>
                <a:gd name="T1" fmla="*/ 0 h 374"/>
                <a:gd name="T2" fmla="*/ 0 w 187"/>
                <a:gd name="T3" fmla="*/ 44 h 374"/>
                <a:gd name="T4" fmla="*/ 0 w 187"/>
                <a:gd name="T5" fmla="*/ 44 h 374"/>
                <a:gd name="T6" fmla="*/ 0 w 187"/>
                <a:gd name="T7" fmla="*/ 44 h 374"/>
                <a:gd name="T8" fmla="*/ 0 w 187"/>
                <a:gd name="T9" fmla="*/ 44 h 374"/>
                <a:gd name="T10" fmla="*/ 0 w 187"/>
                <a:gd name="T11" fmla="*/ 44 h 374"/>
                <a:gd name="T12" fmla="*/ 1 w 187"/>
                <a:gd name="T13" fmla="*/ 44 h 374"/>
                <a:gd name="T14" fmla="*/ 1 w 187"/>
                <a:gd name="T15" fmla="*/ 44 h 374"/>
                <a:gd name="T16" fmla="*/ 1 w 187"/>
                <a:gd name="T17" fmla="*/ 44 h 374"/>
                <a:gd name="T18" fmla="*/ 1 w 187"/>
                <a:gd name="T19" fmla="*/ 44 h 374"/>
                <a:gd name="T20" fmla="*/ 1 w 187"/>
                <a:gd name="T21" fmla="*/ 44 h 374"/>
                <a:gd name="T22" fmla="*/ 1 w 187"/>
                <a:gd name="T23" fmla="*/ 44 h 374"/>
                <a:gd name="T24" fmla="*/ 1 w 187"/>
                <a:gd name="T25" fmla="*/ 44 h 374"/>
                <a:gd name="T26" fmla="*/ 1 w 187"/>
                <a:gd name="T27" fmla="*/ 44 h 374"/>
                <a:gd name="T28" fmla="*/ 2 w 187"/>
                <a:gd name="T29" fmla="*/ 44 h 374"/>
                <a:gd name="T30" fmla="*/ 2 w 187"/>
                <a:gd name="T31" fmla="*/ 44 h 374"/>
                <a:gd name="T32" fmla="*/ 2 w 187"/>
                <a:gd name="T33" fmla="*/ 44 h 374"/>
                <a:gd name="T34" fmla="*/ 2 w 187"/>
                <a:gd name="T35" fmla="*/ 44 h 374"/>
                <a:gd name="T36" fmla="*/ 2 w 187"/>
                <a:gd name="T37" fmla="*/ 44 h 374"/>
                <a:gd name="T38" fmla="*/ 2 w 187"/>
                <a:gd name="T39" fmla="*/ 44 h 374"/>
                <a:gd name="T40" fmla="*/ 2 w 187"/>
                <a:gd name="T41" fmla="*/ 44 h 374"/>
                <a:gd name="T42" fmla="*/ 2 w 187"/>
                <a:gd name="T43" fmla="*/ 44 h 374"/>
                <a:gd name="T44" fmla="*/ 143 w 187"/>
                <a:gd name="T45" fmla="*/ 185 h 374"/>
                <a:gd name="T46" fmla="*/ 143 w 187"/>
                <a:gd name="T47" fmla="*/ 185 h 374"/>
                <a:gd name="T48" fmla="*/ 143 w 187"/>
                <a:gd name="T49" fmla="*/ 185 h 374"/>
                <a:gd name="T50" fmla="*/ 143 w 187"/>
                <a:gd name="T51" fmla="*/ 185 h 374"/>
                <a:gd name="T52" fmla="*/ 143 w 187"/>
                <a:gd name="T53" fmla="*/ 185 h 374"/>
                <a:gd name="T54" fmla="*/ 143 w 187"/>
                <a:gd name="T55" fmla="*/ 185 h 374"/>
                <a:gd name="T56" fmla="*/ 143 w 187"/>
                <a:gd name="T57" fmla="*/ 185 h 374"/>
                <a:gd name="T58" fmla="*/ 143 w 187"/>
                <a:gd name="T59" fmla="*/ 185 h 374"/>
                <a:gd name="T60" fmla="*/ 143 w 187"/>
                <a:gd name="T61" fmla="*/ 186 h 374"/>
                <a:gd name="T62" fmla="*/ 143 w 187"/>
                <a:gd name="T63" fmla="*/ 186 h 374"/>
                <a:gd name="T64" fmla="*/ 143 w 187"/>
                <a:gd name="T65" fmla="*/ 186 h 374"/>
                <a:gd name="T66" fmla="*/ 143 w 187"/>
                <a:gd name="T67" fmla="*/ 186 h 374"/>
                <a:gd name="T68" fmla="*/ 143 w 187"/>
                <a:gd name="T69" fmla="*/ 186 h 374"/>
                <a:gd name="T70" fmla="*/ 143 w 187"/>
                <a:gd name="T71" fmla="*/ 186 h 374"/>
                <a:gd name="T72" fmla="*/ 143 w 187"/>
                <a:gd name="T73" fmla="*/ 186 h 374"/>
                <a:gd name="T74" fmla="*/ 143 w 187"/>
                <a:gd name="T75" fmla="*/ 186 h 374"/>
                <a:gd name="T76" fmla="*/ 143 w 187"/>
                <a:gd name="T77" fmla="*/ 187 h 374"/>
                <a:gd name="T78" fmla="*/ 143 w 187"/>
                <a:gd name="T79" fmla="*/ 187 h 374"/>
                <a:gd name="T80" fmla="*/ 143 w 187"/>
                <a:gd name="T81" fmla="*/ 187 h 374"/>
                <a:gd name="T82" fmla="*/ 143 w 187"/>
                <a:gd name="T83" fmla="*/ 187 h 374"/>
                <a:gd name="T84" fmla="*/ 143 w 187"/>
                <a:gd name="T85" fmla="*/ 187 h 374"/>
                <a:gd name="T86" fmla="*/ 143 w 187"/>
                <a:gd name="T87" fmla="*/ 187 h 374"/>
                <a:gd name="T88" fmla="*/ 143 w 187"/>
                <a:gd name="T89" fmla="*/ 187 h 374"/>
                <a:gd name="T90" fmla="*/ 143 w 187"/>
                <a:gd name="T91" fmla="*/ 187 h 374"/>
                <a:gd name="T92" fmla="*/ 143 w 187"/>
                <a:gd name="T93" fmla="*/ 187 h 374"/>
                <a:gd name="T94" fmla="*/ 143 w 187"/>
                <a:gd name="T95" fmla="*/ 187 h 374"/>
                <a:gd name="T96" fmla="*/ 143 w 187"/>
                <a:gd name="T97" fmla="*/ 187 h 374"/>
                <a:gd name="T98" fmla="*/ 143 w 187"/>
                <a:gd name="T99" fmla="*/ 187 h 374"/>
                <a:gd name="T100" fmla="*/ 0 w 187"/>
                <a:gd name="T101" fmla="*/ 330 h 374"/>
                <a:gd name="T102" fmla="*/ 0 w 187"/>
                <a:gd name="T103" fmla="*/ 374 h 374"/>
                <a:gd name="T104" fmla="*/ 0 w 187"/>
                <a:gd name="T105" fmla="*/ 374 h 374"/>
                <a:gd name="T106" fmla="*/ 187 w 187"/>
                <a:gd name="T107" fmla="*/ 187 h 374"/>
                <a:gd name="T108" fmla="*/ 132 w 187"/>
                <a:gd name="T109" fmla="*/ 54 h 374"/>
                <a:gd name="T110" fmla="*/ 97 w 187"/>
                <a:gd name="T111" fmla="*/ 27 h 374"/>
                <a:gd name="T112" fmla="*/ 0 w 187"/>
                <a:gd name="T113"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7" h="374">
                  <a:moveTo>
                    <a:pt x="0" y="0"/>
                  </a:move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79" y="45"/>
                    <a:pt x="142" y="108"/>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266"/>
                    <a:pt x="79" y="330"/>
                    <a:pt x="0" y="330"/>
                  </a:cubicBezTo>
                  <a:cubicBezTo>
                    <a:pt x="0" y="374"/>
                    <a:pt x="0" y="374"/>
                    <a:pt x="0" y="374"/>
                  </a:cubicBezTo>
                  <a:cubicBezTo>
                    <a:pt x="0" y="374"/>
                    <a:pt x="0" y="374"/>
                    <a:pt x="0" y="374"/>
                  </a:cubicBezTo>
                  <a:cubicBezTo>
                    <a:pt x="103" y="374"/>
                    <a:pt x="187" y="290"/>
                    <a:pt x="187" y="187"/>
                  </a:cubicBezTo>
                  <a:cubicBezTo>
                    <a:pt x="187" y="135"/>
                    <a:pt x="166" y="88"/>
                    <a:pt x="132" y="54"/>
                  </a:cubicBezTo>
                  <a:cubicBezTo>
                    <a:pt x="121" y="43"/>
                    <a:pt x="109" y="34"/>
                    <a:pt x="97" y="27"/>
                  </a:cubicBezTo>
                  <a:cubicBezTo>
                    <a:pt x="68" y="10"/>
                    <a:pt x="35" y="0"/>
                    <a:pt x="0"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600">
                <a:solidFill>
                  <a:schemeClr val="bg1"/>
                </a:solidFill>
              </a:endParaRPr>
            </a:p>
          </p:txBody>
        </p:sp>
        <p:sp>
          <p:nvSpPr>
            <p:cNvPr id="27" name="Freeform 30"/>
            <p:cNvSpPr>
              <a:spLocks/>
            </p:cNvSpPr>
            <p:nvPr/>
          </p:nvSpPr>
          <p:spPr bwMode="auto">
            <a:xfrm>
              <a:off x="7006910" y="2036619"/>
              <a:ext cx="285402" cy="570159"/>
            </a:xfrm>
            <a:custGeom>
              <a:avLst/>
              <a:gdLst>
                <a:gd name="T0" fmla="*/ 0 w 187"/>
                <a:gd name="T1" fmla="*/ 187 h 374"/>
                <a:gd name="T2" fmla="*/ 187 w 187"/>
                <a:gd name="T3" fmla="*/ 330 h 374"/>
                <a:gd name="T4" fmla="*/ 187 w 187"/>
                <a:gd name="T5" fmla="*/ 330 h 374"/>
                <a:gd name="T6" fmla="*/ 187 w 187"/>
                <a:gd name="T7" fmla="*/ 330 h 374"/>
                <a:gd name="T8" fmla="*/ 186 w 187"/>
                <a:gd name="T9" fmla="*/ 330 h 374"/>
                <a:gd name="T10" fmla="*/ 186 w 187"/>
                <a:gd name="T11" fmla="*/ 330 h 374"/>
                <a:gd name="T12" fmla="*/ 186 w 187"/>
                <a:gd name="T13" fmla="*/ 330 h 374"/>
                <a:gd name="T14" fmla="*/ 186 w 187"/>
                <a:gd name="T15" fmla="*/ 330 h 374"/>
                <a:gd name="T16" fmla="*/ 185 w 187"/>
                <a:gd name="T17" fmla="*/ 330 h 374"/>
                <a:gd name="T18" fmla="*/ 185 w 187"/>
                <a:gd name="T19" fmla="*/ 330 h 374"/>
                <a:gd name="T20" fmla="*/ 185 w 187"/>
                <a:gd name="T21" fmla="*/ 330 h 374"/>
                <a:gd name="T22" fmla="*/ 185 w 187"/>
                <a:gd name="T23" fmla="*/ 330 h 374"/>
                <a:gd name="T24" fmla="*/ 184 w 187"/>
                <a:gd name="T25" fmla="*/ 330 h 374"/>
                <a:gd name="T26" fmla="*/ 184 w 187"/>
                <a:gd name="T27" fmla="*/ 330 h 374"/>
                <a:gd name="T28" fmla="*/ 184 w 187"/>
                <a:gd name="T29" fmla="*/ 330 h 374"/>
                <a:gd name="T30" fmla="*/ 78 w 187"/>
                <a:gd name="T31" fmla="*/ 280 h 374"/>
                <a:gd name="T32" fmla="*/ 44 w 187"/>
                <a:gd name="T33" fmla="*/ 190 h 374"/>
                <a:gd name="T34" fmla="*/ 44 w 187"/>
                <a:gd name="T35" fmla="*/ 190 h 374"/>
                <a:gd name="T36" fmla="*/ 44 w 187"/>
                <a:gd name="T37" fmla="*/ 189 h 374"/>
                <a:gd name="T38" fmla="*/ 44 w 187"/>
                <a:gd name="T39" fmla="*/ 189 h 374"/>
                <a:gd name="T40" fmla="*/ 44 w 187"/>
                <a:gd name="T41" fmla="*/ 189 h 374"/>
                <a:gd name="T42" fmla="*/ 44 w 187"/>
                <a:gd name="T43" fmla="*/ 189 h 374"/>
                <a:gd name="T44" fmla="*/ 44 w 187"/>
                <a:gd name="T45" fmla="*/ 189 h 374"/>
                <a:gd name="T46" fmla="*/ 44 w 187"/>
                <a:gd name="T47" fmla="*/ 188 h 374"/>
                <a:gd name="T48" fmla="*/ 44 w 187"/>
                <a:gd name="T49" fmla="*/ 188 h 374"/>
                <a:gd name="T50" fmla="*/ 44 w 187"/>
                <a:gd name="T51" fmla="*/ 188 h 374"/>
                <a:gd name="T52" fmla="*/ 44 w 187"/>
                <a:gd name="T53" fmla="*/ 188 h 374"/>
                <a:gd name="T54" fmla="*/ 44 w 187"/>
                <a:gd name="T55" fmla="*/ 188 h 374"/>
                <a:gd name="T56" fmla="*/ 44 w 187"/>
                <a:gd name="T57" fmla="*/ 187 h 374"/>
                <a:gd name="T58" fmla="*/ 44 w 187"/>
                <a:gd name="T59" fmla="*/ 187 h 374"/>
                <a:gd name="T60" fmla="*/ 44 w 187"/>
                <a:gd name="T61" fmla="*/ 187 h 374"/>
                <a:gd name="T62" fmla="*/ 44 w 187"/>
                <a:gd name="T63" fmla="*/ 187 h 374"/>
                <a:gd name="T64" fmla="*/ 44 w 187"/>
                <a:gd name="T65" fmla="*/ 187 h 374"/>
                <a:gd name="T66" fmla="*/ 187 w 187"/>
                <a:gd name="T67"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7" h="374">
                  <a:moveTo>
                    <a:pt x="187" y="0"/>
                  </a:moveTo>
                  <a:cubicBezTo>
                    <a:pt x="84" y="0"/>
                    <a:pt x="0" y="84"/>
                    <a:pt x="0" y="187"/>
                  </a:cubicBezTo>
                  <a:cubicBezTo>
                    <a:pt x="0" y="290"/>
                    <a:pt x="84" y="374"/>
                    <a:pt x="187" y="374"/>
                  </a:cubicBezTo>
                  <a:cubicBezTo>
                    <a:pt x="187" y="330"/>
                    <a:pt x="187" y="330"/>
                    <a:pt x="187" y="330"/>
                  </a:cubicBezTo>
                  <a:cubicBezTo>
                    <a:pt x="187" y="330"/>
                    <a:pt x="187" y="330"/>
                    <a:pt x="187" y="330"/>
                  </a:cubicBezTo>
                  <a:cubicBezTo>
                    <a:pt x="187" y="330"/>
                    <a:pt x="187" y="330"/>
                    <a:pt x="187" y="330"/>
                  </a:cubicBezTo>
                  <a:cubicBezTo>
                    <a:pt x="187" y="330"/>
                    <a:pt x="187" y="330"/>
                    <a:pt x="187" y="330"/>
                  </a:cubicBezTo>
                  <a:cubicBezTo>
                    <a:pt x="187" y="330"/>
                    <a:pt x="187" y="330"/>
                    <a:pt x="187"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41" y="329"/>
                    <a:pt x="103" y="310"/>
                    <a:pt x="78" y="280"/>
                  </a:cubicBezTo>
                  <a:cubicBezTo>
                    <a:pt x="67" y="267"/>
                    <a:pt x="59" y="253"/>
                    <a:pt x="53" y="238"/>
                  </a:cubicBezTo>
                  <a:cubicBezTo>
                    <a:pt x="47" y="223"/>
                    <a:pt x="44" y="207"/>
                    <a:pt x="44" y="190"/>
                  </a:cubicBezTo>
                  <a:cubicBezTo>
                    <a:pt x="44" y="190"/>
                    <a:pt x="44" y="190"/>
                    <a:pt x="44" y="190"/>
                  </a:cubicBezTo>
                  <a:cubicBezTo>
                    <a:pt x="44" y="190"/>
                    <a:pt x="44" y="190"/>
                    <a:pt x="44" y="190"/>
                  </a:cubicBezTo>
                  <a:cubicBezTo>
                    <a:pt x="44" y="190"/>
                    <a:pt x="44" y="190"/>
                    <a:pt x="44" y="190"/>
                  </a:cubicBezTo>
                  <a:cubicBezTo>
                    <a:pt x="44" y="190"/>
                    <a:pt x="44" y="190"/>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08"/>
                    <a:pt x="108" y="44"/>
                    <a:pt x="187" y="44"/>
                  </a:cubicBezTo>
                  <a:cubicBezTo>
                    <a:pt x="187" y="0"/>
                    <a:pt x="187" y="0"/>
                    <a:pt x="187" y="0"/>
                  </a:cubicBezTo>
                  <a:cubicBezTo>
                    <a:pt x="187" y="0"/>
                    <a:pt x="187" y="0"/>
                    <a:pt x="187"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600">
                <a:solidFill>
                  <a:schemeClr val="bg1"/>
                </a:solidFill>
              </a:endParaRPr>
            </a:p>
          </p:txBody>
        </p:sp>
        <p:grpSp>
          <p:nvGrpSpPr>
            <p:cNvPr id="28" name="组合 27"/>
            <p:cNvGrpSpPr/>
            <p:nvPr/>
          </p:nvGrpSpPr>
          <p:grpSpPr>
            <a:xfrm>
              <a:off x="7261710" y="2163213"/>
              <a:ext cx="61204" cy="316969"/>
              <a:chOff x="6868713" y="2067275"/>
              <a:chExt cx="61204" cy="316969"/>
            </a:xfrm>
            <a:solidFill>
              <a:schemeClr val="accent1">
                <a:lumMod val="75000"/>
              </a:schemeClr>
            </a:solidFill>
          </p:grpSpPr>
          <p:sp>
            <p:nvSpPr>
              <p:cNvPr id="29" name="Oval 44"/>
              <p:cNvSpPr>
                <a:spLocks noChangeArrowheads="1"/>
              </p:cNvSpPr>
              <p:nvPr/>
            </p:nvSpPr>
            <p:spPr bwMode="auto">
              <a:xfrm>
                <a:off x="6868713" y="2323685"/>
                <a:ext cx="61204" cy="605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600">
                  <a:solidFill>
                    <a:schemeClr val="bg1"/>
                  </a:solidFill>
                </a:endParaRPr>
              </a:p>
            </p:txBody>
          </p:sp>
          <p:sp>
            <p:nvSpPr>
              <p:cNvPr id="30" name="Rectangle 45"/>
              <p:cNvSpPr>
                <a:spLocks noChangeArrowheads="1"/>
              </p:cNvSpPr>
              <p:nvPr/>
            </p:nvSpPr>
            <p:spPr bwMode="auto">
              <a:xfrm>
                <a:off x="6871934" y="2067275"/>
                <a:ext cx="54761" cy="2229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600">
                  <a:solidFill>
                    <a:schemeClr val="bg1"/>
                  </a:solidFill>
                </a:endParaRPr>
              </a:p>
            </p:txBody>
          </p:sp>
        </p:grpSp>
      </p:grpSp>
      <p:sp>
        <p:nvSpPr>
          <p:cNvPr id="31" name="矩形 30"/>
          <p:cNvSpPr/>
          <p:nvPr/>
        </p:nvSpPr>
        <p:spPr>
          <a:xfrm>
            <a:off x="4337538" y="2757549"/>
            <a:ext cx="4716701" cy="2677656"/>
          </a:xfrm>
          <a:prstGeom prst="rect">
            <a:avLst/>
          </a:prstGeom>
        </p:spPr>
        <p:txBody>
          <a:bodyPr wrap="square">
            <a:spAutoFit/>
          </a:bodyPr>
          <a:lstStyle/>
          <a:p>
            <a:pPr marL="214313" indent="-214313" algn="just">
              <a:lnSpc>
                <a:spcPct val="150000"/>
              </a:lnSpc>
              <a:buFont typeface="Arial" panose="020B0604020202020204" pitchFamily="34" charset="0"/>
              <a:buChar char="•"/>
            </a:pPr>
            <a:r>
              <a:rPr lang="zh-CN" altLang="zh-CN" sz="1600" dirty="0">
                <a:solidFill>
                  <a:schemeClr val="bg1"/>
                </a:solidFill>
                <a:latin typeface="微软雅黑" panose="020B0503020204020204" pitchFamily="34" charset="-122"/>
                <a:ea typeface="微软雅黑" panose="020B0503020204020204" pitchFamily="34" charset="-122"/>
              </a:rPr>
              <a:t>电商数据价值高，需要建设灾备中心，但是相应自建成本高昂</a:t>
            </a:r>
            <a:endParaRPr lang="en-US" altLang="zh-CN" sz="1600" dirty="0">
              <a:solidFill>
                <a:schemeClr val="bg1"/>
              </a:solidFill>
              <a:latin typeface="微软雅黑" panose="020B0503020204020204" pitchFamily="34" charset="-122"/>
              <a:ea typeface="微软雅黑" panose="020B0503020204020204" pitchFamily="34" charset="-122"/>
            </a:endParaRPr>
          </a:p>
          <a:p>
            <a:pPr marL="214313" indent="-214313" algn="just">
              <a:lnSpc>
                <a:spcPct val="150000"/>
              </a:lnSpc>
              <a:buFont typeface="Arial" panose="020B0604020202020204" pitchFamily="34" charset="0"/>
              <a:buChar char="•"/>
            </a:pPr>
            <a:r>
              <a:rPr lang="zh-CN" altLang="zh-CN" sz="1600" dirty="0">
                <a:solidFill>
                  <a:schemeClr val="bg1"/>
                </a:solidFill>
                <a:latin typeface="微软雅黑" panose="020B0503020204020204" pitchFamily="34" charset="-122"/>
                <a:ea typeface="微软雅黑" panose="020B0503020204020204" pitchFamily="34" charset="-122"/>
              </a:rPr>
              <a:t>促销需要短时间扩容，平时闲置造成资源浪费</a:t>
            </a:r>
            <a:endParaRPr lang="en-US" altLang="zh-CN" sz="1600" dirty="0">
              <a:solidFill>
                <a:schemeClr val="bg1"/>
              </a:solidFill>
              <a:latin typeface="微软雅黑" panose="020B0503020204020204" pitchFamily="34" charset="-122"/>
              <a:ea typeface="微软雅黑" panose="020B0503020204020204" pitchFamily="34" charset="-122"/>
            </a:endParaRPr>
          </a:p>
          <a:p>
            <a:pPr marL="214313" indent="-214313" algn="just">
              <a:lnSpc>
                <a:spcPct val="150000"/>
              </a:lnSpc>
              <a:buFont typeface="Arial" panose="020B0604020202020204" pitchFamily="34" charset="0"/>
              <a:buChar char="•"/>
            </a:pPr>
            <a:r>
              <a:rPr lang="zh-CN" altLang="zh-CN" sz="1600" dirty="0">
                <a:solidFill>
                  <a:schemeClr val="bg1"/>
                </a:solidFill>
                <a:latin typeface="微软雅黑" panose="020B0503020204020204" pitchFamily="34" charset="-122"/>
                <a:ea typeface="微软雅黑" panose="020B0503020204020204" pitchFamily="34" charset="-122"/>
              </a:rPr>
              <a:t>急需专业厂商提供主备中心的日常维护和数据同步支持服务</a:t>
            </a:r>
            <a:endParaRPr lang="en-US" altLang="zh-CN" sz="1600" dirty="0">
              <a:solidFill>
                <a:schemeClr val="bg1"/>
              </a:solidFill>
              <a:latin typeface="微软雅黑" panose="020B0503020204020204" pitchFamily="34" charset="-122"/>
              <a:ea typeface="微软雅黑" panose="020B0503020204020204" pitchFamily="34" charset="-122"/>
            </a:endParaRPr>
          </a:p>
          <a:p>
            <a:pPr marL="214313" indent="-214313" algn="just">
              <a:lnSpc>
                <a:spcPct val="150000"/>
              </a:lnSpc>
              <a:buFont typeface="Arial" panose="020B0604020202020204" pitchFamily="34" charset="0"/>
              <a:buChar char="•"/>
            </a:pPr>
            <a:r>
              <a:rPr lang="zh-CN" altLang="zh-CN" sz="1600" dirty="0">
                <a:solidFill>
                  <a:schemeClr val="bg1"/>
                </a:solidFill>
                <a:latin typeface="微软雅黑" panose="020B0503020204020204" pitchFamily="34" charset="-122"/>
                <a:ea typeface="微软雅黑" panose="020B0503020204020204" pitchFamily="34" charset="-122"/>
              </a:rPr>
              <a:t>工期紧张，要求在短时间内上线灾备中心</a:t>
            </a:r>
          </a:p>
          <a:p>
            <a:pPr marL="214313" indent="-214313" algn="just">
              <a:lnSpc>
                <a:spcPct val="150000"/>
              </a:lnSpc>
              <a:buFont typeface="Arial" panose="020B0604020202020204" pitchFamily="34" charset="0"/>
              <a:buChar char="•"/>
            </a:pP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32" name="圆角矩形 31"/>
          <p:cNvSpPr/>
          <p:nvPr/>
        </p:nvSpPr>
        <p:spPr>
          <a:xfrm>
            <a:off x="5405008" y="1094663"/>
            <a:ext cx="1811260" cy="391759"/>
          </a:xfrm>
          <a:prstGeom prst="round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33" name="矩形 32"/>
          <p:cNvSpPr/>
          <p:nvPr/>
        </p:nvSpPr>
        <p:spPr>
          <a:xfrm>
            <a:off x="5321164" y="1144779"/>
            <a:ext cx="1793390" cy="307777"/>
          </a:xfrm>
          <a:prstGeom prst="rect">
            <a:avLst/>
          </a:prstGeom>
        </p:spPr>
        <p:txBody>
          <a:bodyPr wrap="square">
            <a:spAutoFit/>
          </a:bodyPr>
          <a:lstStyle/>
          <a:p>
            <a:pPr algn="ctr"/>
            <a:r>
              <a:rPr lang="zh-CN" altLang="en-US"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推荐场景</a:t>
            </a:r>
            <a:endParaRPr lang="zh-CN" altLang="zh-CN"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34" name="组合 33"/>
          <p:cNvGrpSpPr/>
          <p:nvPr/>
        </p:nvGrpSpPr>
        <p:grpSpPr>
          <a:xfrm>
            <a:off x="4876887" y="1069469"/>
            <a:ext cx="488151" cy="427619"/>
            <a:chOff x="7006910" y="2036619"/>
            <a:chExt cx="571448" cy="570159"/>
          </a:xfrm>
        </p:grpSpPr>
        <p:sp>
          <p:nvSpPr>
            <p:cNvPr id="35" name="Freeform 28"/>
            <p:cNvSpPr>
              <a:spLocks noEditPoints="1"/>
            </p:cNvSpPr>
            <p:nvPr/>
          </p:nvSpPr>
          <p:spPr bwMode="auto">
            <a:xfrm>
              <a:off x="7006910" y="2036619"/>
              <a:ext cx="571448" cy="570159"/>
            </a:xfrm>
            <a:custGeom>
              <a:avLst/>
              <a:gdLst>
                <a:gd name="T0" fmla="*/ 0 w 374"/>
                <a:gd name="T1" fmla="*/ 187 h 374"/>
                <a:gd name="T2" fmla="*/ 187 w 374"/>
                <a:gd name="T3" fmla="*/ 374 h 374"/>
                <a:gd name="T4" fmla="*/ 374 w 374"/>
                <a:gd name="T5" fmla="*/ 187 h 374"/>
                <a:gd name="T6" fmla="*/ 187 w 374"/>
                <a:gd name="T7" fmla="*/ 0 h 374"/>
                <a:gd name="T8" fmla="*/ 0 w 374"/>
                <a:gd name="T9" fmla="*/ 187 h 374"/>
                <a:gd name="T10" fmla="*/ 44 w 374"/>
                <a:gd name="T11" fmla="*/ 187 h 374"/>
                <a:gd name="T12" fmla="*/ 187 w 374"/>
                <a:gd name="T13" fmla="*/ 44 h 374"/>
                <a:gd name="T14" fmla="*/ 330 w 374"/>
                <a:gd name="T15" fmla="*/ 187 h 374"/>
                <a:gd name="T16" fmla="*/ 187 w 374"/>
                <a:gd name="T17" fmla="*/ 330 h 374"/>
                <a:gd name="T18" fmla="*/ 44 w 374"/>
                <a:gd name="T19" fmla="*/ 187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4" h="374">
                  <a:moveTo>
                    <a:pt x="0" y="187"/>
                  </a:moveTo>
                  <a:cubicBezTo>
                    <a:pt x="0" y="290"/>
                    <a:pt x="84" y="374"/>
                    <a:pt x="187" y="374"/>
                  </a:cubicBezTo>
                  <a:cubicBezTo>
                    <a:pt x="290" y="374"/>
                    <a:pt x="374" y="290"/>
                    <a:pt x="374" y="187"/>
                  </a:cubicBezTo>
                  <a:cubicBezTo>
                    <a:pt x="374" y="84"/>
                    <a:pt x="290" y="0"/>
                    <a:pt x="187" y="0"/>
                  </a:cubicBezTo>
                  <a:cubicBezTo>
                    <a:pt x="84" y="0"/>
                    <a:pt x="0" y="84"/>
                    <a:pt x="0" y="187"/>
                  </a:cubicBezTo>
                  <a:moveTo>
                    <a:pt x="44" y="187"/>
                  </a:moveTo>
                  <a:cubicBezTo>
                    <a:pt x="44" y="108"/>
                    <a:pt x="108" y="44"/>
                    <a:pt x="187" y="44"/>
                  </a:cubicBezTo>
                  <a:cubicBezTo>
                    <a:pt x="266" y="44"/>
                    <a:pt x="330" y="108"/>
                    <a:pt x="330" y="187"/>
                  </a:cubicBezTo>
                  <a:cubicBezTo>
                    <a:pt x="330" y="266"/>
                    <a:pt x="266" y="330"/>
                    <a:pt x="187" y="330"/>
                  </a:cubicBezTo>
                  <a:cubicBezTo>
                    <a:pt x="108" y="330"/>
                    <a:pt x="44" y="266"/>
                    <a:pt x="44" y="187"/>
                  </a:cubicBezTo>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600">
                <a:solidFill>
                  <a:schemeClr val="bg1"/>
                </a:solidFill>
              </a:endParaRPr>
            </a:p>
          </p:txBody>
        </p:sp>
        <p:sp>
          <p:nvSpPr>
            <p:cNvPr id="36" name="Freeform 29"/>
            <p:cNvSpPr>
              <a:spLocks/>
            </p:cNvSpPr>
            <p:nvPr/>
          </p:nvSpPr>
          <p:spPr bwMode="auto">
            <a:xfrm>
              <a:off x="7292312" y="2036619"/>
              <a:ext cx="286046" cy="570159"/>
            </a:xfrm>
            <a:custGeom>
              <a:avLst/>
              <a:gdLst>
                <a:gd name="T0" fmla="*/ 0 w 187"/>
                <a:gd name="T1" fmla="*/ 0 h 374"/>
                <a:gd name="T2" fmla="*/ 0 w 187"/>
                <a:gd name="T3" fmla="*/ 44 h 374"/>
                <a:gd name="T4" fmla="*/ 0 w 187"/>
                <a:gd name="T5" fmla="*/ 44 h 374"/>
                <a:gd name="T6" fmla="*/ 0 w 187"/>
                <a:gd name="T7" fmla="*/ 44 h 374"/>
                <a:gd name="T8" fmla="*/ 0 w 187"/>
                <a:gd name="T9" fmla="*/ 44 h 374"/>
                <a:gd name="T10" fmla="*/ 0 w 187"/>
                <a:gd name="T11" fmla="*/ 44 h 374"/>
                <a:gd name="T12" fmla="*/ 1 w 187"/>
                <a:gd name="T13" fmla="*/ 44 h 374"/>
                <a:gd name="T14" fmla="*/ 1 w 187"/>
                <a:gd name="T15" fmla="*/ 44 h 374"/>
                <a:gd name="T16" fmla="*/ 1 w 187"/>
                <a:gd name="T17" fmla="*/ 44 h 374"/>
                <a:gd name="T18" fmla="*/ 1 w 187"/>
                <a:gd name="T19" fmla="*/ 44 h 374"/>
                <a:gd name="T20" fmla="*/ 1 w 187"/>
                <a:gd name="T21" fmla="*/ 44 h 374"/>
                <a:gd name="T22" fmla="*/ 1 w 187"/>
                <a:gd name="T23" fmla="*/ 44 h 374"/>
                <a:gd name="T24" fmla="*/ 1 w 187"/>
                <a:gd name="T25" fmla="*/ 44 h 374"/>
                <a:gd name="T26" fmla="*/ 1 w 187"/>
                <a:gd name="T27" fmla="*/ 44 h 374"/>
                <a:gd name="T28" fmla="*/ 2 w 187"/>
                <a:gd name="T29" fmla="*/ 44 h 374"/>
                <a:gd name="T30" fmla="*/ 2 w 187"/>
                <a:gd name="T31" fmla="*/ 44 h 374"/>
                <a:gd name="T32" fmla="*/ 2 w 187"/>
                <a:gd name="T33" fmla="*/ 44 h 374"/>
                <a:gd name="T34" fmla="*/ 2 w 187"/>
                <a:gd name="T35" fmla="*/ 44 h 374"/>
                <a:gd name="T36" fmla="*/ 2 w 187"/>
                <a:gd name="T37" fmla="*/ 44 h 374"/>
                <a:gd name="T38" fmla="*/ 2 w 187"/>
                <a:gd name="T39" fmla="*/ 44 h 374"/>
                <a:gd name="T40" fmla="*/ 2 w 187"/>
                <a:gd name="T41" fmla="*/ 44 h 374"/>
                <a:gd name="T42" fmla="*/ 2 w 187"/>
                <a:gd name="T43" fmla="*/ 44 h 374"/>
                <a:gd name="T44" fmla="*/ 143 w 187"/>
                <a:gd name="T45" fmla="*/ 185 h 374"/>
                <a:gd name="T46" fmla="*/ 143 w 187"/>
                <a:gd name="T47" fmla="*/ 185 h 374"/>
                <a:gd name="T48" fmla="*/ 143 w 187"/>
                <a:gd name="T49" fmla="*/ 185 h 374"/>
                <a:gd name="T50" fmla="*/ 143 w 187"/>
                <a:gd name="T51" fmla="*/ 185 h 374"/>
                <a:gd name="T52" fmla="*/ 143 w 187"/>
                <a:gd name="T53" fmla="*/ 185 h 374"/>
                <a:gd name="T54" fmla="*/ 143 w 187"/>
                <a:gd name="T55" fmla="*/ 185 h 374"/>
                <a:gd name="T56" fmla="*/ 143 w 187"/>
                <a:gd name="T57" fmla="*/ 185 h 374"/>
                <a:gd name="T58" fmla="*/ 143 w 187"/>
                <a:gd name="T59" fmla="*/ 185 h 374"/>
                <a:gd name="T60" fmla="*/ 143 w 187"/>
                <a:gd name="T61" fmla="*/ 186 h 374"/>
                <a:gd name="T62" fmla="*/ 143 w 187"/>
                <a:gd name="T63" fmla="*/ 186 h 374"/>
                <a:gd name="T64" fmla="*/ 143 w 187"/>
                <a:gd name="T65" fmla="*/ 186 h 374"/>
                <a:gd name="T66" fmla="*/ 143 w 187"/>
                <a:gd name="T67" fmla="*/ 186 h 374"/>
                <a:gd name="T68" fmla="*/ 143 w 187"/>
                <a:gd name="T69" fmla="*/ 186 h 374"/>
                <a:gd name="T70" fmla="*/ 143 w 187"/>
                <a:gd name="T71" fmla="*/ 186 h 374"/>
                <a:gd name="T72" fmla="*/ 143 w 187"/>
                <a:gd name="T73" fmla="*/ 186 h 374"/>
                <a:gd name="T74" fmla="*/ 143 w 187"/>
                <a:gd name="T75" fmla="*/ 186 h 374"/>
                <a:gd name="T76" fmla="*/ 143 w 187"/>
                <a:gd name="T77" fmla="*/ 187 h 374"/>
                <a:gd name="T78" fmla="*/ 143 w 187"/>
                <a:gd name="T79" fmla="*/ 187 h 374"/>
                <a:gd name="T80" fmla="*/ 143 w 187"/>
                <a:gd name="T81" fmla="*/ 187 h 374"/>
                <a:gd name="T82" fmla="*/ 143 w 187"/>
                <a:gd name="T83" fmla="*/ 187 h 374"/>
                <a:gd name="T84" fmla="*/ 143 w 187"/>
                <a:gd name="T85" fmla="*/ 187 h 374"/>
                <a:gd name="T86" fmla="*/ 143 w 187"/>
                <a:gd name="T87" fmla="*/ 187 h 374"/>
                <a:gd name="T88" fmla="*/ 143 w 187"/>
                <a:gd name="T89" fmla="*/ 187 h 374"/>
                <a:gd name="T90" fmla="*/ 143 w 187"/>
                <a:gd name="T91" fmla="*/ 187 h 374"/>
                <a:gd name="T92" fmla="*/ 143 w 187"/>
                <a:gd name="T93" fmla="*/ 187 h 374"/>
                <a:gd name="T94" fmla="*/ 143 w 187"/>
                <a:gd name="T95" fmla="*/ 187 h 374"/>
                <a:gd name="T96" fmla="*/ 143 w 187"/>
                <a:gd name="T97" fmla="*/ 187 h 374"/>
                <a:gd name="T98" fmla="*/ 143 w 187"/>
                <a:gd name="T99" fmla="*/ 187 h 374"/>
                <a:gd name="T100" fmla="*/ 0 w 187"/>
                <a:gd name="T101" fmla="*/ 330 h 374"/>
                <a:gd name="T102" fmla="*/ 0 w 187"/>
                <a:gd name="T103" fmla="*/ 374 h 374"/>
                <a:gd name="T104" fmla="*/ 0 w 187"/>
                <a:gd name="T105" fmla="*/ 374 h 374"/>
                <a:gd name="T106" fmla="*/ 187 w 187"/>
                <a:gd name="T107" fmla="*/ 187 h 374"/>
                <a:gd name="T108" fmla="*/ 132 w 187"/>
                <a:gd name="T109" fmla="*/ 54 h 374"/>
                <a:gd name="T110" fmla="*/ 97 w 187"/>
                <a:gd name="T111" fmla="*/ 27 h 374"/>
                <a:gd name="T112" fmla="*/ 0 w 187"/>
                <a:gd name="T113"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7" h="374">
                  <a:moveTo>
                    <a:pt x="0" y="0"/>
                  </a:move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79" y="45"/>
                    <a:pt x="142" y="108"/>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266"/>
                    <a:pt x="79" y="330"/>
                    <a:pt x="0" y="330"/>
                  </a:cubicBezTo>
                  <a:cubicBezTo>
                    <a:pt x="0" y="374"/>
                    <a:pt x="0" y="374"/>
                    <a:pt x="0" y="374"/>
                  </a:cubicBezTo>
                  <a:cubicBezTo>
                    <a:pt x="0" y="374"/>
                    <a:pt x="0" y="374"/>
                    <a:pt x="0" y="374"/>
                  </a:cubicBezTo>
                  <a:cubicBezTo>
                    <a:pt x="103" y="374"/>
                    <a:pt x="187" y="290"/>
                    <a:pt x="187" y="187"/>
                  </a:cubicBezTo>
                  <a:cubicBezTo>
                    <a:pt x="187" y="135"/>
                    <a:pt x="166" y="88"/>
                    <a:pt x="132" y="54"/>
                  </a:cubicBezTo>
                  <a:cubicBezTo>
                    <a:pt x="121" y="43"/>
                    <a:pt x="109" y="34"/>
                    <a:pt x="97" y="27"/>
                  </a:cubicBezTo>
                  <a:cubicBezTo>
                    <a:pt x="68" y="10"/>
                    <a:pt x="35" y="0"/>
                    <a:pt x="0"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600">
                <a:solidFill>
                  <a:schemeClr val="bg1"/>
                </a:solidFill>
              </a:endParaRPr>
            </a:p>
          </p:txBody>
        </p:sp>
        <p:sp>
          <p:nvSpPr>
            <p:cNvPr id="37" name="Freeform 30"/>
            <p:cNvSpPr>
              <a:spLocks/>
            </p:cNvSpPr>
            <p:nvPr/>
          </p:nvSpPr>
          <p:spPr bwMode="auto">
            <a:xfrm>
              <a:off x="7006910" y="2036619"/>
              <a:ext cx="285402" cy="570159"/>
            </a:xfrm>
            <a:custGeom>
              <a:avLst/>
              <a:gdLst>
                <a:gd name="T0" fmla="*/ 0 w 187"/>
                <a:gd name="T1" fmla="*/ 187 h 374"/>
                <a:gd name="T2" fmla="*/ 187 w 187"/>
                <a:gd name="T3" fmla="*/ 330 h 374"/>
                <a:gd name="T4" fmla="*/ 187 w 187"/>
                <a:gd name="T5" fmla="*/ 330 h 374"/>
                <a:gd name="T6" fmla="*/ 187 w 187"/>
                <a:gd name="T7" fmla="*/ 330 h 374"/>
                <a:gd name="T8" fmla="*/ 186 w 187"/>
                <a:gd name="T9" fmla="*/ 330 h 374"/>
                <a:gd name="T10" fmla="*/ 186 w 187"/>
                <a:gd name="T11" fmla="*/ 330 h 374"/>
                <a:gd name="T12" fmla="*/ 186 w 187"/>
                <a:gd name="T13" fmla="*/ 330 h 374"/>
                <a:gd name="T14" fmla="*/ 186 w 187"/>
                <a:gd name="T15" fmla="*/ 330 h 374"/>
                <a:gd name="T16" fmla="*/ 185 w 187"/>
                <a:gd name="T17" fmla="*/ 330 h 374"/>
                <a:gd name="T18" fmla="*/ 185 w 187"/>
                <a:gd name="T19" fmla="*/ 330 h 374"/>
                <a:gd name="T20" fmla="*/ 185 w 187"/>
                <a:gd name="T21" fmla="*/ 330 h 374"/>
                <a:gd name="T22" fmla="*/ 185 w 187"/>
                <a:gd name="T23" fmla="*/ 330 h 374"/>
                <a:gd name="T24" fmla="*/ 184 w 187"/>
                <a:gd name="T25" fmla="*/ 330 h 374"/>
                <a:gd name="T26" fmla="*/ 184 w 187"/>
                <a:gd name="T27" fmla="*/ 330 h 374"/>
                <a:gd name="T28" fmla="*/ 184 w 187"/>
                <a:gd name="T29" fmla="*/ 330 h 374"/>
                <a:gd name="T30" fmla="*/ 78 w 187"/>
                <a:gd name="T31" fmla="*/ 280 h 374"/>
                <a:gd name="T32" fmla="*/ 44 w 187"/>
                <a:gd name="T33" fmla="*/ 190 h 374"/>
                <a:gd name="T34" fmla="*/ 44 w 187"/>
                <a:gd name="T35" fmla="*/ 190 h 374"/>
                <a:gd name="T36" fmla="*/ 44 w 187"/>
                <a:gd name="T37" fmla="*/ 189 h 374"/>
                <a:gd name="T38" fmla="*/ 44 w 187"/>
                <a:gd name="T39" fmla="*/ 189 h 374"/>
                <a:gd name="T40" fmla="*/ 44 w 187"/>
                <a:gd name="T41" fmla="*/ 189 h 374"/>
                <a:gd name="T42" fmla="*/ 44 w 187"/>
                <a:gd name="T43" fmla="*/ 189 h 374"/>
                <a:gd name="T44" fmla="*/ 44 w 187"/>
                <a:gd name="T45" fmla="*/ 189 h 374"/>
                <a:gd name="T46" fmla="*/ 44 w 187"/>
                <a:gd name="T47" fmla="*/ 188 h 374"/>
                <a:gd name="T48" fmla="*/ 44 w 187"/>
                <a:gd name="T49" fmla="*/ 188 h 374"/>
                <a:gd name="T50" fmla="*/ 44 w 187"/>
                <a:gd name="T51" fmla="*/ 188 h 374"/>
                <a:gd name="T52" fmla="*/ 44 w 187"/>
                <a:gd name="T53" fmla="*/ 188 h 374"/>
                <a:gd name="T54" fmla="*/ 44 w 187"/>
                <a:gd name="T55" fmla="*/ 188 h 374"/>
                <a:gd name="T56" fmla="*/ 44 w 187"/>
                <a:gd name="T57" fmla="*/ 187 h 374"/>
                <a:gd name="T58" fmla="*/ 44 w 187"/>
                <a:gd name="T59" fmla="*/ 187 h 374"/>
                <a:gd name="T60" fmla="*/ 44 w 187"/>
                <a:gd name="T61" fmla="*/ 187 h 374"/>
                <a:gd name="T62" fmla="*/ 44 w 187"/>
                <a:gd name="T63" fmla="*/ 187 h 374"/>
                <a:gd name="T64" fmla="*/ 44 w 187"/>
                <a:gd name="T65" fmla="*/ 187 h 374"/>
                <a:gd name="T66" fmla="*/ 187 w 187"/>
                <a:gd name="T67"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7" h="374">
                  <a:moveTo>
                    <a:pt x="187" y="0"/>
                  </a:moveTo>
                  <a:cubicBezTo>
                    <a:pt x="84" y="0"/>
                    <a:pt x="0" y="84"/>
                    <a:pt x="0" y="187"/>
                  </a:cubicBezTo>
                  <a:cubicBezTo>
                    <a:pt x="0" y="290"/>
                    <a:pt x="84" y="374"/>
                    <a:pt x="187" y="374"/>
                  </a:cubicBezTo>
                  <a:cubicBezTo>
                    <a:pt x="187" y="330"/>
                    <a:pt x="187" y="330"/>
                    <a:pt x="187" y="330"/>
                  </a:cubicBezTo>
                  <a:cubicBezTo>
                    <a:pt x="187" y="330"/>
                    <a:pt x="187" y="330"/>
                    <a:pt x="187" y="330"/>
                  </a:cubicBezTo>
                  <a:cubicBezTo>
                    <a:pt x="187" y="330"/>
                    <a:pt x="187" y="330"/>
                    <a:pt x="187" y="330"/>
                  </a:cubicBezTo>
                  <a:cubicBezTo>
                    <a:pt x="187" y="330"/>
                    <a:pt x="187" y="330"/>
                    <a:pt x="187" y="330"/>
                  </a:cubicBezTo>
                  <a:cubicBezTo>
                    <a:pt x="187" y="330"/>
                    <a:pt x="187" y="330"/>
                    <a:pt x="187"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41" y="329"/>
                    <a:pt x="103" y="310"/>
                    <a:pt x="78" y="280"/>
                  </a:cubicBezTo>
                  <a:cubicBezTo>
                    <a:pt x="67" y="267"/>
                    <a:pt x="59" y="253"/>
                    <a:pt x="53" y="238"/>
                  </a:cubicBezTo>
                  <a:cubicBezTo>
                    <a:pt x="47" y="223"/>
                    <a:pt x="44" y="207"/>
                    <a:pt x="44" y="190"/>
                  </a:cubicBezTo>
                  <a:cubicBezTo>
                    <a:pt x="44" y="190"/>
                    <a:pt x="44" y="190"/>
                    <a:pt x="44" y="190"/>
                  </a:cubicBezTo>
                  <a:cubicBezTo>
                    <a:pt x="44" y="190"/>
                    <a:pt x="44" y="190"/>
                    <a:pt x="44" y="190"/>
                  </a:cubicBezTo>
                  <a:cubicBezTo>
                    <a:pt x="44" y="190"/>
                    <a:pt x="44" y="190"/>
                    <a:pt x="44" y="190"/>
                  </a:cubicBezTo>
                  <a:cubicBezTo>
                    <a:pt x="44" y="190"/>
                    <a:pt x="44" y="190"/>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08"/>
                    <a:pt x="108" y="44"/>
                    <a:pt x="187" y="44"/>
                  </a:cubicBezTo>
                  <a:cubicBezTo>
                    <a:pt x="187" y="0"/>
                    <a:pt x="187" y="0"/>
                    <a:pt x="187" y="0"/>
                  </a:cubicBezTo>
                  <a:cubicBezTo>
                    <a:pt x="187" y="0"/>
                    <a:pt x="187" y="0"/>
                    <a:pt x="187"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600">
                <a:solidFill>
                  <a:schemeClr val="bg1"/>
                </a:solidFill>
              </a:endParaRPr>
            </a:p>
          </p:txBody>
        </p:sp>
        <p:grpSp>
          <p:nvGrpSpPr>
            <p:cNvPr id="38" name="组合 37"/>
            <p:cNvGrpSpPr/>
            <p:nvPr/>
          </p:nvGrpSpPr>
          <p:grpSpPr>
            <a:xfrm>
              <a:off x="7261710" y="2163213"/>
              <a:ext cx="61204" cy="316969"/>
              <a:chOff x="6868713" y="2067275"/>
              <a:chExt cx="61204" cy="316969"/>
            </a:xfrm>
            <a:solidFill>
              <a:schemeClr val="accent1">
                <a:lumMod val="75000"/>
              </a:schemeClr>
            </a:solidFill>
          </p:grpSpPr>
          <p:sp>
            <p:nvSpPr>
              <p:cNvPr id="39" name="Oval 44"/>
              <p:cNvSpPr>
                <a:spLocks noChangeArrowheads="1"/>
              </p:cNvSpPr>
              <p:nvPr/>
            </p:nvSpPr>
            <p:spPr bwMode="auto">
              <a:xfrm>
                <a:off x="6868713" y="2323685"/>
                <a:ext cx="61204" cy="605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600">
                  <a:solidFill>
                    <a:schemeClr val="bg1"/>
                  </a:solidFill>
                </a:endParaRPr>
              </a:p>
            </p:txBody>
          </p:sp>
          <p:sp>
            <p:nvSpPr>
              <p:cNvPr id="40" name="Rectangle 45"/>
              <p:cNvSpPr>
                <a:spLocks noChangeArrowheads="1"/>
              </p:cNvSpPr>
              <p:nvPr/>
            </p:nvSpPr>
            <p:spPr bwMode="auto">
              <a:xfrm>
                <a:off x="6871934" y="2067275"/>
                <a:ext cx="54761" cy="2229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600">
                  <a:solidFill>
                    <a:schemeClr val="bg1"/>
                  </a:solidFill>
                </a:endParaRPr>
              </a:p>
            </p:txBody>
          </p:sp>
        </p:grpSp>
      </p:grpSp>
      <p:sp>
        <p:nvSpPr>
          <p:cNvPr id="41" name="矩形 40"/>
          <p:cNvSpPr/>
          <p:nvPr/>
        </p:nvSpPr>
        <p:spPr>
          <a:xfrm>
            <a:off x="4337538" y="1673069"/>
            <a:ext cx="4716701" cy="461665"/>
          </a:xfrm>
          <a:prstGeom prst="rect">
            <a:avLst/>
          </a:prstGeom>
        </p:spPr>
        <p:txBody>
          <a:bodyPr wrap="square">
            <a:spAutoFit/>
          </a:bodyPr>
          <a:lstStyle/>
          <a:p>
            <a:pPr marL="214313" indent="-214313" algn="just">
              <a:lnSpc>
                <a:spcPct val="150000"/>
              </a:lnSpc>
              <a:buFont typeface="Arial" panose="020B0604020202020204" pitchFamily="34" charset="0"/>
              <a:buChar char="•"/>
            </a:pPr>
            <a:r>
              <a:rPr lang="zh-CN" altLang="zh-CN" sz="1600" dirty="0">
                <a:solidFill>
                  <a:schemeClr val="bg1"/>
                </a:solidFill>
                <a:latin typeface="微软雅黑" panose="020B0503020204020204" pitchFamily="34" charset="-122"/>
                <a:ea typeface="微软雅黑" panose="020B0503020204020204" pitchFamily="34" charset="-122"/>
              </a:rPr>
              <a:t>企业自建核心系统需要建设异地灾备中心</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42" name="图片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563" y="5933016"/>
            <a:ext cx="1771650" cy="250031"/>
          </a:xfrm>
          <a:prstGeom prst="rect">
            <a:avLst/>
          </a:prstGeom>
        </p:spPr>
      </p:pic>
      <p:pic>
        <p:nvPicPr>
          <p:cNvPr id="43" name="图片 42"/>
          <p:cNvPicPr>
            <a:picLocks noChangeAspect="1"/>
          </p:cNvPicPr>
          <p:nvPr/>
        </p:nvPicPr>
        <p:blipFill>
          <a:blip r:embed="rId3"/>
          <a:stretch>
            <a:fillRect/>
          </a:stretch>
        </p:blipFill>
        <p:spPr>
          <a:xfrm>
            <a:off x="5632496" y="5634931"/>
            <a:ext cx="910079" cy="548116"/>
          </a:xfrm>
          <a:prstGeom prst="rect">
            <a:avLst/>
          </a:prstGeom>
        </p:spPr>
      </p:pic>
      <p:pic>
        <p:nvPicPr>
          <p:cNvPr id="44" name="Picture 2" descr="E:\工作\SODA比赛\IMG20170109_1523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61469" y="125544"/>
            <a:ext cx="543846" cy="54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8643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902756" y="1031597"/>
            <a:ext cx="1590246" cy="391759"/>
          </a:xfrm>
          <a:prstGeom prst="round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bg1"/>
              </a:solidFill>
            </a:endParaRPr>
          </a:p>
        </p:txBody>
      </p:sp>
      <p:sp>
        <p:nvSpPr>
          <p:cNvPr id="5" name="矩形 4"/>
          <p:cNvSpPr/>
          <p:nvPr/>
        </p:nvSpPr>
        <p:spPr>
          <a:xfrm>
            <a:off x="918445" y="1081763"/>
            <a:ext cx="1574556" cy="338554"/>
          </a:xfrm>
          <a:prstGeom prst="rect">
            <a:avLst/>
          </a:prstGeom>
        </p:spPr>
        <p:txBody>
          <a:bodyPr wrap="square">
            <a:spAutoFit/>
          </a:bodyPr>
          <a:lstStyle/>
          <a:p>
            <a:pPr algn="ctr"/>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建设模式</a:t>
            </a:r>
            <a:endParaRPr lang="zh-CN" altLang="zh-CN"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6" name="组合 5"/>
          <p:cNvGrpSpPr/>
          <p:nvPr/>
        </p:nvGrpSpPr>
        <p:grpSpPr>
          <a:xfrm>
            <a:off x="474169" y="1006453"/>
            <a:ext cx="428586" cy="427619"/>
            <a:chOff x="7006910" y="2036619"/>
            <a:chExt cx="571448" cy="570159"/>
          </a:xfrm>
        </p:grpSpPr>
        <p:sp>
          <p:nvSpPr>
            <p:cNvPr id="7" name="Freeform 28"/>
            <p:cNvSpPr>
              <a:spLocks noEditPoints="1"/>
            </p:cNvSpPr>
            <p:nvPr/>
          </p:nvSpPr>
          <p:spPr bwMode="auto">
            <a:xfrm>
              <a:off x="7006910" y="2036619"/>
              <a:ext cx="571448" cy="570159"/>
            </a:xfrm>
            <a:custGeom>
              <a:avLst/>
              <a:gdLst>
                <a:gd name="T0" fmla="*/ 0 w 374"/>
                <a:gd name="T1" fmla="*/ 187 h 374"/>
                <a:gd name="T2" fmla="*/ 187 w 374"/>
                <a:gd name="T3" fmla="*/ 374 h 374"/>
                <a:gd name="T4" fmla="*/ 374 w 374"/>
                <a:gd name="T5" fmla="*/ 187 h 374"/>
                <a:gd name="T6" fmla="*/ 187 w 374"/>
                <a:gd name="T7" fmla="*/ 0 h 374"/>
                <a:gd name="T8" fmla="*/ 0 w 374"/>
                <a:gd name="T9" fmla="*/ 187 h 374"/>
                <a:gd name="T10" fmla="*/ 44 w 374"/>
                <a:gd name="T11" fmla="*/ 187 h 374"/>
                <a:gd name="T12" fmla="*/ 187 w 374"/>
                <a:gd name="T13" fmla="*/ 44 h 374"/>
                <a:gd name="T14" fmla="*/ 330 w 374"/>
                <a:gd name="T15" fmla="*/ 187 h 374"/>
                <a:gd name="T16" fmla="*/ 187 w 374"/>
                <a:gd name="T17" fmla="*/ 330 h 374"/>
                <a:gd name="T18" fmla="*/ 44 w 374"/>
                <a:gd name="T19" fmla="*/ 187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4" h="374">
                  <a:moveTo>
                    <a:pt x="0" y="187"/>
                  </a:moveTo>
                  <a:cubicBezTo>
                    <a:pt x="0" y="290"/>
                    <a:pt x="84" y="374"/>
                    <a:pt x="187" y="374"/>
                  </a:cubicBezTo>
                  <a:cubicBezTo>
                    <a:pt x="290" y="374"/>
                    <a:pt x="374" y="290"/>
                    <a:pt x="374" y="187"/>
                  </a:cubicBezTo>
                  <a:cubicBezTo>
                    <a:pt x="374" y="84"/>
                    <a:pt x="290" y="0"/>
                    <a:pt x="187" y="0"/>
                  </a:cubicBezTo>
                  <a:cubicBezTo>
                    <a:pt x="84" y="0"/>
                    <a:pt x="0" y="84"/>
                    <a:pt x="0" y="187"/>
                  </a:cubicBezTo>
                  <a:moveTo>
                    <a:pt x="44" y="187"/>
                  </a:moveTo>
                  <a:cubicBezTo>
                    <a:pt x="44" y="108"/>
                    <a:pt x="108" y="44"/>
                    <a:pt x="187" y="44"/>
                  </a:cubicBezTo>
                  <a:cubicBezTo>
                    <a:pt x="266" y="44"/>
                    <a:pt x="330" y="108"/>
                    <a:pt x="330" y="187"/>
                  </a:cubicBezTo>
                  <a:cubicBezTo>
                    <a:pt x="330" y="266"/>
                    <a:pt x="266" y="330"/>
                    <a:pt x="187" y="330"/>
                  </a:cubicBezTo>
                  <a:cubicBezTo>
                    <a:pt x="108" y="330"/>
                    <a:pt x="44" y="266"/>
                    <a:pt x="44" y="187"/>
                  </a:cubicBezTo>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100">
                <a:solidFill>
                  <a:schemeClr val="bg1"/>
                </a:solidFill>
              </a:endParaRPr>
            </a:p>
          </p:txBody>
        </p:sp>
        <p:sp>
          <p:nvSpPr>
            <p:cNvPr id="8" name="Freeform 29"/>
            <p:cNvSpPr>
              <a:spLocks/>
            </p:cNvSpPr>
            <p:nvPr/>
          </p:nvSpPr>
          <p:spPr bwMode="auto">
            <a:xfrm>
              <a:off x="7292312" y="2036619"/>
              <a:ext cx="286046" cy="570159"/>
            </a:xfrm>
            <a:custGeom>
              <a:avLst/>
              <a:gdLst>
                <a:gd name="T0" fmla="*/ 0 w 187"/>
                <a:gd name="T1" fmla="*/ 0 h 374"/>
                <a:gd name="T2" fmla="*/ 0 w 187"/>
                <a:gd name="T3" fmla="*/ 44 h 374"/>
                <a:gd name="T4" fmla="*/ 0 w 187"/>
                <a:gd name="T5" fmla="*/ 44 h 374"/>
                <a:gd name="T6" fmla="*/ 0 w 187"/>
                <a:gd name="T7" fmla="*/ 44 h 374"/>
                <a:gd name="T8" fmla="*/ 0 w 187"/>
                <a:gd name="T9" fmla="*/ 44 h 374"/>
                <a:gd name="T10" fmla="*/ 0 w 187"/>
                <a:gd name="T11" fmla="*/ 44 h 374"/>
                <a:gd name="T12" fmla="*/ 1 w 187"/>
                <a:gd name="T13" fmla="*/ 44 h 374"/>
                <a:gd name="T14" fmla="*/ 1 w 187"/>
                <a:gd name="T15" fmla="*/ 44 h 374"/>
                <a:gd name="T16" fmla="*/ 1 w 187"/>
                <a:gd name="T17" fmla="*/ 44 h 374"/>
                <a:gd name="T18" fmla="*/ 1 w 187"/>
                <a:gd name="T19" fmla="*/ 44 h 374"/>
                <a:gd name="T20" fmla="*/ 1 w 187"/>
                <a:gd name="T21" fmla="*/ 44 h 374"/>
                <a:gd name="T22" fmla="*/ 1 w 187"/>
                <a:gd name="T23" fmla="*/ 44 h 374"/>
                <a:gd name="T24" fmla="*/ 1 w 187"/>
                <a:gd name="T25" fmla="*/ 44 h 374"/>
                <a:gd name="T26" fmla="*/ 1 w 187"/>
                <a:gd name="T27" fmla="*/ 44 h 374"/>
                <a:gd name="T28" fmla="*/ 2 w 187"/>
                <a:gd name="T29" fmla="*/ 44 h 374"/>
                <a:gd name="T30" fmla="*/ 2 w 187"/>
                <a:gd name="T31" fmla="*/ 44 h 374"/>
                <a:gd name="T32" fmla="*/ 2 w 187"/>
                <a:gd name="T33" fmla="*/ 44 h 374"/>
                <a:gd name="T34" fmla="*/ 2 w 187"/>
                <a:gd name="T35" fmla="*/ 44 h 374"/>
                <a:gd name="T36" fmla="*/ 2 w 187"/>
                <a:gd name="T37" fmla="*/ 44 h 374"/>
                <a:gd name="T38" fmla="*/ 2 w 187"/>
                <a:gd name="T39" fmla="*/ 44 h 374"/>
                <a:gd name="T40" fmla="*/ 2 w 187"/>
                <a:gd name="T41" fmla="*/ 44 h 374"/>
                <a:gd name="T42" fmla="*/ 2 w 187"/>
                <a:gd name="T43" fmla="*/ 44 h 374"/>
                <a:gd name="T44" fmla="*/ 143 w 187"/>
                <a:gd name="T45" fmla="*/ 185 h 374"/>
                <a:gd name="T46" fmla="*/ 143 w 187"/>
                <a:gd name="T47" fmla="*/ 185 h 374"/>
                <a:gd name="T48" fmla="*/ 143 w 187"/>
                <a:gd name="T49" fmla="*/ 185 h 374"/>
                <a:gd name="T50" fmla="*/ 143 w 187"/>
                <a:gd name="T51" fmla="*/ 185 h 374"/>
                <a:gd name="T52" fmla="*/ 143 w 187"/>
                <a:gd name="T53" fmla="*/ 185 h 374"/>
                <a:gd name="T54" fmla="*/ 143 w 187"/>
                <a:gd name="T55" fmla="*/ 185 h 374"/>
                <a:gd name="T56" fmla="*/ 143 w 187"/>
                <a:gd name="T57" fmla="*/ 185 h 374"/>
                <a:gd name="T58" fmla="*/ 143 w 187"/>
                <a:gd name="T59" fmla="*/ 185 h 374"/>
                <a:gd name="T60" fmla="*/ 143 w 187"/>
                <a:gd name="T61" fmla="*/ 186 h 374"/>
                <a:gd name="T62" fmla="*/ 143 w 187"/>
                <a:gd name="T63" fmla="*/ 186 h 374"/>
                <a:gd name="T64" fmla="*/ 143 w 187"/>
                <a:gd name="T65" fmla="*/ 186 h 374"/>
                <a:gd name="T66" fmla="*/ 143 w 187"/>
                <a:gd name="T67" fmla="*/ 186 h 374"/>
                <a:gd name="T68" fmla="*/ 143 w 187"/>
                <a:gd name="T69" fmla="*/ 186 h 374"/>
                <a:gd name="T70" fmla="*/ 143 w 187"/>
                <a:gd name="T71" fmla="*/ 186 h 374"/>
                <a:gd name="T72" fmla="*/ 143 w 187"/>
                <a:gd name="T73" fmla="*/ 186 h 374"/>
                <a:gd name="T74" fmla="*/ 143 w 187"/>
                <a:gd name="T75" fmla="*/ 186 h 374"/>
                <a:gd name="T76" fmla="*/ 143 w 187"/>
                <a:gd name="T77" fmla="*/ 187 h 374"/>
                <a:gd name="T78" fmla="*/ 143 w 187"/>
                <a:gd name="T79" fmla="*/ 187 h 374"/>
                <a:gd name="T80" fmla="*/ 143 w 187"/>
                <a:gd name="T81" fmla="*/ 187 h 374"/>
                <a:gd name="T82" fmla="*/ 143 w 187"/>
                <a:gd name="T83" fmla="*/ 187 h 374"/>
                <a:gd name="T84" fmla="*/ 143 w 187"/>
                <a:gd name="T85" fmla="*/ 187 h 374"/>
                <a:gd name="T86" fmla="*/ 143 w 187"/>
                <a:gd name="T87" fmla="*/ 187 h 374"/>
                <a:gd name="T88" fmla="*/ 143 w 187"/>
                <a:gd name="T89" fmla="*/ 187 h 374"/>
                <a:gd name="T90" fmla="*/ 143 w 187"/>
                <a:gd name="T91" fmla="*/ 187 h 374"/>
                <a:gd name="T92" fmla="*/ 143 w 187"/>
                <a:gd name="T93" fmla="*/ 187 h 374"/>
                <a:gd name="T94" fmla="*/ 143 w 187"/>
                <a:gd name="T95" fmla="*/ 187 h 374"/>
                <a:gd name="T96" fmla="*/ 143 w 187"/>
                <a:gd name="T97" fmla="*/ 187 h 374"/>
                <a:gd name="T98" fmla="*/ 143 w 187"/>
                <a:gd name="T99" fmla="*/ 187 h 374"/>
                <a:gd name="T100" fmla="*/ 0 w 187"/>
                <a:gd name="T101" fmla="*/ 330 h 374"/>
                <a:gd name="T102" fmla="*/ 0 w 187"/>
                <a:gd name="T103" fmla="*/ 374 h 374"/>
                <a:gd name="T104" fmla="*/ 0 w 187"/>
                <a:gd name="T105" fmla="*/ 374 h 374"/>
                <a:gd name="T106" fmla="*/ 187 w 187"/>
                <a:gd name="T107" fmla="*/ 187 h 374"/>
                <a:gd name="T108" fmla="*/ 132 w 187"/>
                <a:gd name="T109" fmla="*/ 54 h 374"/>
                <a:gd name="T110" fmla="*/ 97 w 187"/>
                <a:gd name="T111" fmla="*/ 27 h 374"/>
                <a:gd name="T112" fmla="*/ 0 w 187"/>
                <a:gd name="T113"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7" h="374">
                  <a:moveTo>
                    <a:pt x="0" y="0"/>
                  </a:move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79" y="45"/>
                    <a:pt x="142" y="108"/>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266"/>
                    <a:pt x="79" y="330"/>
                    <a:pt x="0" y="330"/>
                  </a:cubicBezTo>
                  <a:cubicBezTo>
                    <a:pt x="0" y="374"/>
                    <a:pt x="0" y="374"/>
                    <a:pt x="0" y="374"/>
                  </a:cubicBezTo>
                  <a:cubicBezTo>
                    <a:pt x="0" y="374"/>
                    <a:pt x="0" y="374"/>
                    <a:pt x="0" y="374"/>
                  </a:cubicBezTo>
                  <a:cubicBezTo>
                    <a:pt x="103" y="374"/>
                    <a:pt x="187" y="290"/>
                    <a:pt x="187" y="187"/>
                  </a:cubicBezTo>
                  <a:cubicBezTo>
                    <a:pt x="187" y="135"/>
                    <a:pt x="166" y="88"/>
                    <a:pt x="132" y="54"/>
                  </a:cubicBezTo>
                  <a:cubicBezTo>
                    <a:pt x="121" y="43"/>
                    <a:pt x="109" y="34"/>
                    <a:pt x="97" y="27"/>
                  </a:cubicBezTo>
                  <a:cubicBezTo>
                    <a:pt x="68" y="10"/>
                    <a:pt x="35" y="0"/>
                    <a:pt x="0"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100">
                <a:solidFill>
                  <a:schemeClr val="bg1"/>
                </a:solidFill>
              </a:endParaRPr>
            </a:p>
          </p:txBody>
        </p:sp>
        <p:sp>
          <p:nvSpPr>
            <p:cNvPr id="9" name="Freeform 30"/>
            <p:cNvSpPr>
              <a:spLocks/>
            </p:cNvSpPr>
            <p:nvPr/>
          </p:nvSpPr>
          <p:spPr bwMode="auto">
            <a:xfrm>
              <a:off x="7006910" y="2036619"/>
              <a:ext cx="285402" cy="570159"/>
            </a:xfrm>
            <a:custGeom>
              <a:avLst/>
              <a:gdLst>
                <a:gd name="T0" fmla="*/ 0 w 187"/>
                <a:gd name="T1" fmla="*/ 187 h 374"/>
                <a:gd name="T2" fmla="*/ 187 w 187"/>
                <a:gd name="T3" fmla="*/ 330 h 374"/>
                <a:gd name="T4" fmla="*/ 187 w 187"/>
                <a:gd name="T5" fmla="*/ 330 h 374"/>
                <a:gd name="T6" fmla="*/ 187 w 187"/>
                <a:gd name="T7" fmla="*/ 330 h 374"/>
                <a:gd name="T8" fmla="*/ 186 w 187"/>
                <a:gd name="T9" fmla="*/ 330 h 374"/>
                <a:gd name="T10" fmla="*/ 186 w 187"/>
                <a:gd name="T11" fmla="*/ 330 h 374"/>
                <a:gd name="T12" fmla="*/ 186 w 187"/>
                <a:gd name="T13" fmla="*/ 330 h 374"/>
                <a:gd name="T14" fmla="*/ 186 w 187"/>
                <a:gd name="T15" fmla="*/ 330 h 374"/>
                <a:gd name="T16" fmla="*/ 185 w 187"/>
                <a:gd name="T17" fmla="*/ 330 h 374"/>
                <a:gd name="T18" fmla="*/ 185 w 187"/>
                <a:gd name="T19" fmla="*/ 330 h 374"/>
                <a:gd name="T20" fmla="*/ 185 w 187"/>
                <a:gd name="T21" fmla="*/ 330 h 374"/>
                <a:gd name="T22" fmla="*/ 185 w 187"/>
                <a:gd name="T23" fmla="*/ 330 h 374"/>
                <a:gd name="T24" fmla="*/ 184 w 187"/>
                <a:gd name="T25" fmla="*/ 330 h 374"/>
                <a:gd name="T26" fmla="*/ 184 w 187"/>
                <a:gd name="T27" fmla="*/ 330 h 374"/>
                <a:gd name="T28" fmla="*/ 184 w 187"/>
                <a:gd name="T29" fmla="*/ 330 h 374"/>
                <a:gd name="T30" fmla="*/ 78 w 187"/>
                <a:gd name="T31" fmla="*/ 280 h 374"/>
                <a:gd name="T32" fmla="*/ 44 w 187"/>
                <a:gd name="T33" fmla="*/ 190 h 374"/>
                <a:gd name="T34" fmla="*/ 44 w 187"/>
                <a:gd name="T35" fmla="*/ 190 h 374"/>
                <a:gd name="T36" fmla="*/ 44 w 187"/>
                <a:gd name="T37" fmla="*/ 189 h 374"/>
                <a:gd name="T38" fmla="*/ 44 w 187"/>
                <a:gd name="T39" fmla="*/ 189 h 374"/>
                <a:gd name="T40" fmla="*/ 44 w 187"/>
                <a:gd name="T41" fmla="*/ 189 h 374"/>
                <a:gd name="T42" fmla="*/ 44 w 187"/>
                <a:gd name="T43" fmla="*/ 189 h 374"/>
                <a:gd name="T44" fmla="*/ 44 w 187"/>
                <a:gd name="T45" fmla="*/ 189 h 374"/>
                <a:gd name="T46" fmla="*/ 44 w 187"/>
                <a:gd name="T47" fmla="*/ 188 h 374"/>
                <a:gd name="T48" fmla="*/ 44 w 187"/>
                <a:gd name="T49" fmla="*/ 188 h 374"/>
                <a:gd name="T50" fmla="*/ 44 w 187"/>
                <a:gd name="T51" fmla="*/ 188 h 374"/>
                <a:gd name="T52" fmla="*/ 44 w 187"/>
                <a:gd name="T53" fmla="*/ 188 h 374"/>
                <a:gd name="T54" fmla="*/ 44 w 187"/>
                <a:gd name="T55" fmla="*/ 188 h 374"/>
                <a:gd name="T56" fmla="*/ 44 w 187"/>
                <a:gd name="T57" fmla="*/ 187 h 374"/>
                <a:gd name="T58" fmla="*/ 44 w 187"/>
                <a:gd name="T59" fmla="*/ 187 h 374"/>
                <a:gd name="T60" fmla="*/ 44 w 187"/>
                <a:gd name="T61" fmla="*/ 187 h 374"/>
                <a:gd name="T62" fmla="*/ 44 w 187"/>
                <a:gd name="T63" fmla="*/ 187 h 374"/>
                <a:gd name="T64" fmla="*/ 44 w 187"/>
                <a:gd name="T65" fmla="*/ 187 h 374"/>
                <a:gd name="T66" fmla="*/ 187 w 187"/>
                <a:gd name="T67"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7" h="374">
                  <a:moveTo>
                    <a:pt x="187" y="0"/>
                  </a:moveTo>
                  <a:cubicBezTo>
                    <a:pt x="84" y="0"/>
                    <a:pt x="0" y="84"/>
                    <a:pt x="0" y="187"/>
                  </a:cubicBezTo>
                  <a:cubicBezTo>
                    <a:pt x="0" y="290"/>
                    <a:pt x="84" y="374"/>
                    <a:pt x="187" y="374"/>
                  </a:cubicBezTo>
                  <a:cubicBezTo>
                    <a:pt x="187" y="330"/>
                    <a:pt x="187" y="330"/>
                    <a:pt x="187" y="330"/>
                  </a:cubicBezTo>
                  <a:cubicBezTo>
                    <a:pt x="187" y="330"/>
                    <a:pt x="187" y="330"/>
                    <a:pt x="187" y="330"/>
                  </a:cubicBezTo>
                  <a:cubicBezTo>
                    <a:pt x="187" y="330"/>
                    <a:pt x="187" y="330"/>
                    <a:pt x="187" y="330"/>
                  </a:cubicBezTo>
                  <a:cubicBezTo>
                    <a:pt x="187" y="330"/>
                    <a:pt x="187" y="330"/>
                    <a:pt x="187" y="330"/>
                  </a:cubicBezTo>
                  <a:cubicBezTo>
                    <a:pt x="187" y="330"/>
                    <a:pt x="187" y="330"/>
                    <a:pt x="187"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41" y="329"/>
                    <a:pt x="103" y="310"/>
                    <a:pt x="78" y="280"/>
                  </a:cubicBezTo>
                  <a:cubicBezTo>
                    <a:pt x="67" y="267"/>
                    <a:pt x="59" y="253"/>
                    <a:pt x="53" y="238"/>
                  </a:cubicBezTo>
                  <a:cubicBezTo>
                    <a:pt x="47" y="223"/>
                    <a:pt x="44" y="207"/>
                    <a:pt x="44" y="190"/>
                  </a:cubicBezTo>
                  <a:cubicBezTo>
                    <a:pt x="44" y="190"/>
                    <a:pt x="44" y="190"/>
                    <a:pt x="44" y="190"/>
                  </a:cubicBezTo>
                  <a:cubicBezTo>
                    <a:pt x="44" y="190"/>
                    <a:pt x="44" y="190"/>
                    <a:pt x="44" y="190"/>
                  </a:cubicBezTo>
                  <a:cubicBezTo>
                    <a:pt x="44" y="190"/>
                    <a:pt x="44" y="190"/>
                    <a:pt x="44" y="190"/>
                  </a:cubicBezTo>
                  <a:cubicBezTo>
                    <a:pt x="44" y="190"/>
                    <a:pt x="44" y="190"/>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08"/>
                    <a:pt x="108" y="44"/>
                    <a:pt x="187" y="44"/>
                  </a:cubicBezTo>
                  <a:cubicBezTo>
                    <a:pt x="187" y="0"/>
                    <a:pt x="187" y="0"/>
                    <a:pt x="187" y="0"/>
                  </a:cubicBezTo>
                  <a:cubicBezTo>
                    <a:pt x="187" y="0"/>
                    <a:pt x="187" y="0"/>
                    <a:pt x="187"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100">
                <a:solidFill>
                  <a:schemeClr val="bg1"/>
                </a:solidFill>
              </a:endParaRPr>
            </a:p>
          </p:txBody>
        </p:sp>
        <p:grpSp>
          <p:nvGrpSpPr>
            <p:cNvPr id="10" name="组合 9"/>
            <p:cNvGrpSpPr/>
            <p:nvPr/>
          </p:nvGrpSpPr>
          <p:grpSpPr>
            <a:xfrm>
              <a:off x="7261710" y="2163213"/>
              <a:ext cx="61204" cy="316969"/>
              <a:chOff x="6868713" y="2067275"/>
              <a:chExt cx="61204" cy="316969"/>
            </a:xfrm>
            <a:solidFill>
              <a:schemeClr val="accent1">
                <a:lumMod val="75000"/>
              </a:schemeClr>
            </a:solidFill>
          </p:grpSpPr>
          <p:sp>
            <p:nvSpPr>
              <p:cNvPr id="11" name="Oval 44"/>
              <p:cNvSpPr>
                <a:spLocks noChangeArrowheads="1"/>
              </p:cNvSpPr>
              <p:nvPr/>
            </p:nvSpPr>
            <p:spPr bwMode="auto">
              <a:xfrm>
                <a:off x="6868713" y="2323685"/>
                <a:ext cx="61204" cy="605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100">
                  <a:solidFill>
                    <a:schemeClr val="bg1"/>
                  </a:solidFill>
                </a:endParaRPr>
              </a:p>
            </p:txBody>
          </p:sp>
          <p:sp>
            <p:nvSpPr>
              <p:cNvPr id="12" name="Rectangle 45"/>
              <p:cNvSpPr>
                <a:spLocks noChangeArrowheads="1"/>
              </p:cNvSpPr>
              <p:nvPr/>
            </p:nvSpPr>
            <p:spPr bwMode="auto">
              <a:xfrm>
                <a:off x="6871934" y="2067275"/>
                <a:ext cx="54761" cy="2229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100">
                  <a:solidFill>
                    <a:schemeClr val="bg1"/>
                  </a:solidFill>
                </a:endParaRPr>
              </a:p>
            </p:txBody>
          </p:sp>
        </p:grpSp>
      </p:grpSp>
      <p:sp>
        <p:nvSpPr>
          <p:cNvPr id="13" name="矩形 12"/>
          <p:cNvSpPr/>
          <p:nvPr/>
        </p:nvSpPr>
        <p:spPr>
          <a:xfrm>
            <a:off x="292761" y="1512659"/>
            <a:ext cx="4782753" cy="1107996"/>
          </a:xfrm>
          <a:prstGeom prst="rect">
            <a:avLst/>
          </a:prstGeom>
        </p:spPr>
        <p:txBody>
          <a:bodyPr wrap="square">
            <a:spAutoFit/>
          </a:bodyPr>
          <a:lstStyle/>
          <a:p>
            <a:pPr marL="214313" indent="-214313" algn="just">
              <a:lnSpc>
                <a:spcPct val="150000"/>
              </a:lnSpc>
              <a:buFont typeface="Arial" panose="020B0604020202020204" pitchFamily="34" charset="0"/>
              <a:buChar char="•"/>
            </a:pPr>
            <a:r>
              <a:rPr lang="zh-CN" altLang="en-US" sz="11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由于客户是需要一个专区云，云</a:t>
            </a:r>
            <a:r>
              <a:rPr lang="zh-CN" altLang="en-US" sz="1100"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公司在广州资源池</a:t>
            </a:r>
            <a:r>
              <a:rPr lang="zh-CN" altLang="en-US" sz="11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内为格力进行专区云建设</a:t>
            </a:r>
            <a:endParaRPr lang="en-US" altLang="zh-CN" sz="11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214313" indent="-214313" algn="just">
              <a:lnSpc>
                <a:spcPct val="150000"/>
              </a:lnSpc>
              <a:buFont typeface="Arial" panose="020B0604020202020204" pitchFamily="34" charset="0"/>
              <a:buChar char="•"/>
            </a:pPr>
            <a:r>
              <a:rPr lang="zh-CN" altLang="en-US" sz="11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通过专线将客户本地资源池与电信云资源池连通，保证数据独立传输</a:t>
            </a:r>
            <a:endParaRPr lang="en-US" altLang="zh-CN" sz="11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214313" indent="-214313" algn="just">
              <a:lnSpc>
                <a:spcPct val="150000"/>
              </a:lnSpc>
              <a:buFont typeface="Arial" panose="020B0604020202020204" pitchFamily="34" charset="0"/>
              <a:buChar char="•"/>
            </a:pP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6468509" y="3472306"/>
            <a:ext cx="1590246" cy="391759"/>
          </a:xfrm>
          <a:prstGeom prst="round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bg1"/>
              </a:solidFill>
            </a:endParaRPr>
          </a:p>
        </p:txBody>
      </p:sp>
      <p:sp>
        <p:nvSpPr>
          <p:cNvPr id="15" name="矩形 14"/>
          <p:cNvSpPr/>
          <p:nvPr/>
        </p:nvSpPr>
        <p:spPr>
          <a:xfrm>
            <a:off x="6484199" y="3490614"/>
            <a:ext cx="1574556" cy="261610"/>
          </a:xfrm>
          <a:prstGeom prst="rect">
            <a:avLst/>
          </a:prstGeom>
        </p:spPr>
        <p:txBody>
          <a:bodyPr wrap="square">
            <a:spAutoFit/>
          </a:bodyPr>
          <a:lstStyle/>
          <a:p>
            <a:pPr algn="ctr"/>
            <a:r>
              <a:rPr lang="zh-CN" altLang="en-US" sz="11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项目价值</a:t>
            </a:r>
            <a:endParaRPr lang="zh-CN" altLang="zh-CN" sz="11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6" name="组合 15"/>
          <p:cNvGrpSpPr/>
          <p:nvPr/>
        </p:nvGrpSpPr>
        <p:grpSpPr>
          <a:xfrm>
            <a:off x="5990573" y="3462466"/>
            <a:ext cx="428586" cy="427619"/>
            <a:chOff x="7006910" y="2036619"/>
            <a:chExt cx="571448" cy="570159"/>
          </a:xfrm>
        </p:grpSpPr>
        <p:sp>
          <p:nvSpPr>
            <p:cNvPr id="17" name="Freeform 28"/>
            <p:cNvSpPr>
              <a:spLocks noEditPoints="1"/>
            </p:cNvSpPr>
            <p:nvPr/>
          </p:nvSpPr>
          <p:spPr bwMode="auto">
            <a:xfrm>
              <a:off x="7006910" y="2036619"/>
              <a:ext cx="571448" cy="570159"/>
            </a:xfrm>
            <a:custGeom>
              <a:avLst/>
              <a:gdLst>
                <a:gd name="T0" fmla="*/ 0 w 374"/>
                <a:gd name="T1" fmla="*/ 187 h 374"/>
                <a:gd name="T2" fmla="*/ 187 w 374"/>
                <a:gd name="T3" fmla="*/ 374 h 374"/>
                <a:gd name="T4" fmla="*/ 374 w 374"/>
                <a:gd name="T5" fmla="*/ 187 h 374"/>
                <a:gd name="T6" fmla="*/ 187 w 374"/>
                <a:gd name="T7" fmla="*/ 0 h 374"/>
                <a:gd name="T8" fmla="*/ 0 w 374"/>
                <a:gd name="T9" fmla="*/ 187 h 374"/>
                <a:gd name="T10" fmla="*/ 44 w 374"/>
                <a:gd name="T11" fmla="*/ 187 h 374"/>
                <a:gd name="T12" fmla="*/ 187 w 374"/>
                <a:gd name="T13" fmla="*/ 44 h 374"/>
                <a:gd name="T14" fmla="*/ 330 w 374"/>
                <a:gd name="T15" fmla="*/ 187 h 374"/>
                <a:gd name="T16" fmla="*/ 187 w 374"/>
                <a:gd name="T17" fmla="*/ 330 h 374"/>
                <a:gd name="T18" fmla="*/ 44 w 374"/>
                <a:gd name="T19" fmla="*/ 187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4" h="374">
                  <a:moveTo>
                    <a:pt x="0" y="187"/>
                  </a:moveTo>
                  <a:cubicBezTo>
                    <a:pt x="0" y="290"/>
                    <a:pt x="84" y="374"/>
                    <a:pt x="187" y="374"/>
                  </a:cubicBezTo>
                  <a:cubicBezTo>
                    <a:pt x="290" y="374"/>
                    <a:pt x="374" y="290"/>
                    <a:pt x="374" y="187"/>
                  </a:cubicBezTo>
                  <a:cubicBezTo>
                    <a:pt x="374" y="84"/>
                    <a:pt x="290" y="0"/>
                    <a:pt x="187" y="0"/>
                  </a:cubicBezTo>
                  <a:cubicBezTo>
                    <a:pt x="84" y="0"/>
                    <a:pt x="0" y="84"/>
                    <a:pt x="0" y="187"/>
                  </a:cubicBezTo>
                  <a:moveTo>
                    <a:pt x="44" y="187"/>
                  </a:moveTo>
                  <a:cubicBezTo>
                    <a:pt x="44" y="108"/>
                    <a:pt x="108" y="44"/>
                    <a:pt x="187" y="44"/>
                  </a:cubicBezTo>
                  <a:cubicBezTo>
                    <a:pt x="266" y="44"/>
                    <a:pt x="330" y="108"/>
                    <a:pt x="330" y="187"/>
                  </a:cubicBezTo>
                  <a:cubicBezTo>
                    <a:pt x="330" y="266"/>
                    <a:pt x="266" y="330"/>
                    <a:pt x="187" y="330"/>
                  </a:cubicBezTo>
                  <a:cubicBezTo>
                    <a:pt x="108" y="330"/>
                    <a:pt x="44" y="266"/>
                    <a:pt x="44" y="187"/>
                  </a:cubicBezTo>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100">
                <a:solidFill>
                  <a:schemeClr val="bg1"/>
                </a:solidFill>
              </a:endParaRPr>
            </a:p>
          </p:txBody>
        </p:sp>
        <p:sp>
          <p:nvSpPr>
            <p:cNvPr id="18" name="Freeform 29"/>
            <p:cNvSpPr>
              <a:spLocks/>
            </p:cNvSpPr>
            <p:nvPr/>
          </p:nvSpPr>
          <p:spPr bwMode="auto">
            <a:xfrm>
              <a:off x="7292312" y="2036619"/>
              <a:ext cx="286046" cy="570159"/>
            </a:xfrm>
            <a:custGeom>
              <a:avLst/>
              <a:gdLst>
                <a:gd name="T0" fmla="*/ 0 w 187"/>
                <a:gd name="T1" fmla="*/ 0 h 374"/>
                <a:gd name="T2" fmla="*/ 0 w 187"/>
                <a:gd name="T3" fmla="*/ 44 h 374"/>
                <a:gd name="T4" fmla="*/ 0 w 187"/>
                <a:gd name="T5" fmla="*/ 44 h 374"/>
                <a:gd name="T6" fmla="*/ 0 w 187"/>
                <a:gd name="T7" fmla="*/ 44 h 374"/>
                <a:gd name="T8" fmla="*/ 0 w 187"/>
                <a:gd name="T9" fmla="*/ 44 h 374"/>
                <a:gd name="T10" fmla="*/ 0 w 187"/>
                <a:gd name="T11" fmla="*/ 44 h 374"/>
                <a:gd name="T12" fmla="*/ 1 w 187"/>
                <a:gd name="T13" fmla="*/ 44 h 374"/>
                <a:gd name="T14" fmla="*/ 1 w 187"/>
                <a:gd name="T15" fmla="*/ 44 h 374"/>
                <a:gd name="T16" fmla="*/ 1 w 187"/>
                <a:gd name="T17" fmla="*/ 44 h 374"/>
                <a:gd name="T18" fmla="*/ 1 w 187"/>
                <a:gd name="T19" fmla="*/ 44 h 374"/>
                <a:gd name="T20" fmla="*/ 1 w 187"/>
                <a:gd name="T21" fmla="*/ 44 h 374"/>
                <a:gd name="T22" fmla="*/ 1 w 187"/>
                <a:gd name="T23" fmla="*/ 44 h 374"/>
                <a:gd name="T24" fmla="*/ 1 w 187"/>
                <a:gd name="T25" fmla="*/ 44 h 374"/>
                <a:gd name="T26" fmla="*/ 1 w 187"/>
                <a:gd name="T27" fmla="*/ 44 h 374"/>
                <a:gd name="T28" fmla="*/ 2 w 187"/>
                <a:gd name="T29" fmla="*/ 44 h 374"/>
                <a:gd name="T30" fmla="*/ 2 w 187"/>
                <a:gd name="T31" fmla="*/ 44 h 374"/>
                <a:gd name="T32" fmla="*/ 2 w 187"/>
                <a:gd name="T33" fmla="*/ 44 h 374"/>
                <a:gd name="T34" fmla="*/ 2 w 187"/>
                <a:gd name="T35" fmla="*/ 44 h 374"/>
                <a:gd name="T36" fmla="*/ 2 w 187"/>
                <a:gd name="T37" fmla="*/ 44 h 374"/>
                <a:gd name="T38" fmla="*/ 2 w 187"/>
                <a:gd name="T39" fmla="*/ 44 h 374"/>
                <a:gd name="T40" fmla="*/ 2 w 187"/>
                <a:gd name="T41" fmla="*/ 44 h 374"/>
                <a:gd name="T42" fmla="*/ 2 w 187"/>
                <a:gd name="T43" fmla="*/ 44 h 374"/>
                <a:gd name="T44" fmla="*/ 143 w 187"/>
                <a:gd name="T45" fmla="*/ 185 h 374"/>
                <a:gd name="T46" fmla="*/ 143 w 187"/>
                <a:gd name="T47" fmla="*/ 185 h 374"/>
                <a:gd name="T48" fmla="*/ 143 w 187"/>
                <a:gd name="T49" fmla="*/ 185 h 374"/>
                <a:gd name="T50" fmla="*/ 143 w 187"/>
                <a:gd name="T51" fmla="*/ 185 h 374"/>
                <a:gd name="T52" fmla="*/ 143 w 187"/>
                <a:gd name="T53" fmla="*/ 185 h 374"/>
                <a:gd name="T54" fmla="*/ 143 w 187"/>
                <a:gd name="T55" fmla="*/ 185 h 374"/>
                <a:gd name="T56" fmla="*/ 143 w 187"/>
                <a:gd name="T57" fmla="*/ 185 h 374"/>
                <a:gd name="T58" fmla="*/ 143 w 187"/>
                <a:gd name="T59" fmla="*/ 185 h 374"/>
                <a:gd name="T60" fmla="*/ 143 w 187"/>
                <a:gd name="T61" fmla="*/ 186 h 374"/>
                <a:gd name="T62" fmla="*/ 143 w 187"/>
                <a:gd name="T63" fmla="*/ 186 h 374"/>
                <a:gd name="T64" fmla="*/ 143 w 187"/>
                <a:gd name="T65" fmla="*/ 186 h 374"/>
                <a:gd name="T66" fmla="*/ 143 w 187"/>
                <a:gd name="T67" fmla="*/ 186 h 374"/>
                <a:gd name="T68" fmla="*/ 143 w 187"/>
                <a:gd name="T69" fmla="*/ 186 h 374"/>
                <a:gd name="T70" fmla="*/ 143 w 187"/>
                <a:gd name="T71" fmla="*/ 186 h 374"/>
                <a:gd name="T72" fmla="*/ 143 w 187"/>
                <a:gd name="T73" fmla="*/ 186 h 374"/>
                <a:gd name="T74" fmla="*/ 143 w 187"/>
                <a:gd name="T75" fmla="*/ 186 h 374"/>
                <a:gd name="T76" fmla="*/ 143 w 187"/>
                <a:gd name="T77" fmla="*/ 187 h 374"/>
                <a:gd name="T78" fmla="*/ 143 w 187"/>
                <a:gd name="T79" fmla="*/ 187 h 374"/>
                <a:gd name="T80" fmla="*/ 143 w 187"/>
                <a:gd name="T81" fmla="*/ 187 h 374"/>
                <a:gd name="T82" fmla="*/ 143 w 187"/>
                <a:gd name="T83" fmla="*/ 187 h 374"/>
                <a:gd name="T84" fmla="*/ 143 w 187"/>
                <a:gd name="T85" fmla="*/ 187 h 374"/>
                <a:gd name="T86" fmla="*/ 143 w 187"/>
                <a:gd name="T87" fmla="*/ 187 h 374"/>
                <a:gd name="T88" fmla="*/ 143 w 187"/>
                <a:gd name="T89" fmla="*/ 187 h 374"/>
                <a:gd name="T90" fmla="*/ 143 w 187"/>
                <a:gd name="T91" fmla="*/ 187 h 374"/>
                <a:gd name="T92" fmla="*/ 143 w 187"/>
                <a:gd name="T93" fmla="*/ 187 h 374"/>
                <a:gd name="T94" fmla="*/ 143 w 187"/>
                <a:gd name="T95" fmla="*/ 187 h 374"/>
                <a:gd name="T96" fmla="*/ 143 w 187"/>
                <a:gd name="T97" fmla="*/ 187 h 374"/>
                <a:gd name="T98" fmla="*/ 143 w 187"/>
                <a:gd name="T99" fmla="*/ 187 h 374"/>
                <a:gd name="T100" fmla="*/ 0 w 187"/>
                <a:gd name="T101" fmla="*/ 330 h 374"/>
                <a:gd name="T102" fmla="*/ 0 w 187"/>
                <a:gd name="T103" fmla="*/ 374 h 374"/>
                <a:gd name="T104" fmla="*/ 0 w 187"/>
                <a:gd name="T105" fmla="*/ 374 h 374"/>
                <a:gd name="T106" fmla="*/ 187 w 187"/>
                <a:gd name="T107" fmla="*/ 187 h 374"/>
                <a:gd name="T108" fmla="*/ 132 w 187"/>
                <a:gd name="T109" fmla="*/ 54 h 374"/>
                <a:gd name="T110" fmla="*/ 97 w 187"/>
                <a:gd name="T111" fmla="*/ 27 h 374"/>
                <a:gd name="T112" fmla="*/ 0 w 187"/>
                <a:gd name="T113"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7" h="374">
                  <a:moveTo>
                    <a:pt x="0" y="0"/>
                  </a:move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79" y="45"/>
                    <a:pt x="142" y="108"/>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266"/>
                    <a:pt x="79" y="330"/>
                    <a:pt x="0" y="330"/>
                  </a:cubicBezTo>
                  <a:cubicBezTo>
                    <a:pt x="0" y="374"/>
                    <a:pt x="0" y="374"/>
                    <a:pt x="0" y="374"/>
                  </a:cubicBezTo>
                  <a:cubicBezTo>
                    <a:pt x="0" y="374"/>
                    <a:pt x="0" y="374"/>
                    <a:pt x="0" y="374"/>
                  </a:cubicBezTo>
                  <a:cubicBezTo>
                    <a:pt x="103" y="374"/>
                    <a:pt x="187" y="290"/>
                    <a:pt x="187" y="187"/>
                  </a:cubicBezTo>
                  <a:cubicBezTo>
                    <a:pt x="187" y="135"/>
                    <a:pt x="166" y="88"/>
                    <a:pt x="132" y="54"/>
                  </a:cubicBezTo>
                  <a:cubicBezTo>
                    <a:pt x="121" y="43"/>
                    <a:pt x="109" y="34"/>
                    <a:pt x="97" y="27"/>
                  </a:cubicBezTo>
                  <a:cubicBezTo>
                    <a:pt x="68" y="10"/>
                    <a:pt x="35" y="0"/>
                    <a:pt x="0"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100">
                <a:solidFill>
                  <a:schemeClr val="bg1"/>
                </a:solidFill>
              </a:endParaRPr>
            </a:p>
          </p:txBody>
        </p:sp>
        <p:sp>
          <p:nvSpPr>
            <p:cNvPr id="19" name="Freeform 30"/>
            <p:cNvSpPr>
              <a:spLocks/>
            </p:cNvSpPr>
            <p:nvPr/>
          </p:nvSpPr>
          <p:spPr bwMode="auto">
            <a:xfrm>
              <a:off x="7006910" y="2036619"/>
              <a:ext cx="285402" cy="570159"/>
            </a:xfrm>
            <a:custGeom>
              <a:avLst/>
              <a:gdLst>
                <a:gd name="T0" fmla="*/ 0 w 187"/>
                <a:gd name="T1" fmla="*/ 187 h 374"/>
                <a:gd name="T2" fmla="*/ 187 w 187"/>
                <a:gd name="T3" fmla="*/ 330 h 374"/>
                <a:gd name="T4" fmla="*/ 187 w 187"/>
                <a:gd name="T5" fmla="*/ 330 h 374"/>
                <a:gd name="T6" fmla="*/ 187 w 187"/>
                <a:gd name="T7" fmla="*/ 330 h 374"/>
                <a:gd name="T8" fmla="*/ 186 w 187"/>
                <a:gd name="T9" fmla="*/ 330 h 374"/>
                <a:gd name="T10" fmla="*/ 186 w 187"/>
                <a:gd name="T11" fmla="*/ 330 h 374"/>
                <a:gd name="T12" fmla="*/ 186 w 187"/>
                <a:gd name="T13" fmla="*/ 330 h 374"/>
                <a:gd name="T14" fmla="*/ 186 w 187"/>
                <a:gd name="T15" fmla="*/ 330 h 374"/>
                <a:gd name="T16" fmla="*/ 185 w 187"/>
                <a:gd name="T17" fmla="*/ 330 h 374"/>
                <a:gd name="T18" fmla="*/ 185 w 187"/>
                <a:gd name="T19" fmla="*/ 330 h 374"/>
                <a:gd name="T20" fmla="*/ 185 w 187"/>
                <a:gd name="T21" fmla="*/ 330 h 374"/>
                <a:gd name="T22" fmla="*/ 185 w 187"/>
                <a:gd name="T23" fmla="*/ 330 h 374"/>
                <a:gd name="T24" fmla="*/ 184 w 187"/>
                <a:gd name="T25" fmla="*/ 330 h 374"/>
                <a:gd name="T26" fmla="*/ 184 w 187"/>
                <a:gd name="T27" fmla="*/ 330 h 374"/>
                <a:gd name="T28" fmla="*/ 184 w 187"/>
                <a:gd name="T29" fmla="*/ 330 h 374"/>
                <a:gd name="T30" fmla="*/ 78 w 187"/>
                <a:gd name="T31" fmla="*/ 280 h 374"/>
                <a:gd name="T32" fmla="*/ 44 w 187"/>
                <a:gd name="T33" fmla="*/ 190 h 374"/>
                <a:gd name="T34" fmla="*/ 44 w 187"/>
                <a:gd name="T35" fmla="*/ 190 h 374"/>
                <a:gd name="T36" fmla="*/ 44 w 187"/>
                <a:gd name="T37" fmla="*/ 189 h 374"/>
                <a:gd name="T38" fmla="*/ 44 w 187"/>
                <a:gd name="T39" fmla="*/ 189 h 374"/>
                <a:gd name="T40" fmla="*/ 44 w 187"/>
                <a:gd name="T41" fmla="*/ 189 h 374"/>
                <a:gd name="T42" fmla="*/ 44 w 187"/>
                <a:gd name="T43" fmla="*/ 189 h 374"/>
                <a:gd name="T44" fmla="*/ 44 w 187"/>
                <a:gd name="T45" fmla="*/ 189 h 374"/>
                <a:gd name="T46" fmla="*/ 44 w 187"/>
                <a:gd name="T47" fmla="*/ 188 h 374"/>
                <a:gd name="T48" fmla="*/ 44 w 187"/>
                <a:gd name="T49" fmla="*/ 188 h 374"/>
                <a:gd name="T50" fmla="*/ 44 w 187"/>
                <a:gd name="T51" fmla="*/ 188 h 374"/>
                <a:gd name="T52" fmla="*/ 44 w 187"/>
                <a:gd name="T53" fmla="*/ 188 h 374"/>
                <a:gd name="T54" fmla="*/ 44 w 187"/>
                <a:gd name="T55" fmla="*/ 188 h 374"/>
                <a:gd name="T56" fmla="*/ 44 w 187"/>
                <a:gd name="T57" fmla="*/ 187 h 374"/>
                <a:gd name="T58" fmla="*/ 44 w 187"/>
                <a:gd name="T59" fmla="*/ 187 h 374"/>
                <a:gd name="T60" fmla="*/ 44 w 187"/>
                <a:gd name="T61" fmla="*/ 187 h 374"/>
                <a:gd name="T62" fmla="*/ 44 w 187"/>
                <a:gd name="T63" fmla="*/ 187 h 374"/>
                <a:gd name="T64" fmla="*/ 44 w 187"/>
                <a:gd name="T65" fmla="*/ 187 h 374"/>
                <a:gd name="T66" fmla="*/ 187 w 187"/>
                <a:gd name="T67"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7" h="374">
                  <a:moveTo>
                    <a:pt x="187" y="0"/>
                  </a:moveTo>
                  <a:cubicBezTo>
                    <a:pt x="84" y="0"/>
                    <a:pt x="0" y="84"/>
                    <a:pt x="0" y="187"/>
                  </a:cubicBezTo>
                  <a:cubicBezTo>
                    <a:pt x="0" y="290"/>
                    <a:pt x="84" y="374"/>
                    <a:pt x="187" y="374"/>
                  </a:cubicBezTo>
                  <a:cubicBezTo>
                    <a:pt x="187" y="330"/>
                    <a:pt x="187" y="330"/>
                    <a:pt x="187" y="330"/>
                  </a:cubicBezTo>
                  <a:cubicBezTo>
                    <a:pt x="187" y="330"/>
                    <a:pt x="187" y="330"/>
                    <a:pt x="187" y="330"/>
                  </a:cubicBezTo>
                  <a:cubicBezTo>
                    <a:pt x="187" y="330"/>
                    <a:pt x="187" y="330"/>
                    <a:pt x="187" y="330"/>
                  </a:cubicBezTo>
                  <a:cubicBezTo>
                    <a:pt x="187" y="330"/>
                    <a:pt x="187" y="330"/>
                    <a:pt x="187" y="330"/>
                  </a:cubicBezTo>
                  <a:cubicBezTo>
                    <a:pt x="187" y="330"/>
                    <a:pt x="187" y="330"/>
                    <a:pt x="187"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41" y="329"/>
                    <a:pt x="103" y="310"/>
                    <a:pt x="78" y="280"/>
                  </a:cubicBezTo>
                  <a:cubicBezTo>
                    <a:pt x="67" y="267"/>
                    <a:pt x="59" y="253"/>
                    <a:pt x="53" y="238"/>
                  </a:cubicBezTo>
                  <a:cubicBezTo>
                    <a:pt x="47" y="223"/>
                    <a:pt x="44" y="207"/>
                    <a:pt x="44" y="190"/>
                  </a:cubicBezTo>
                  <a:cubicBezTo>
                    <a:pt x="44" y="190"/>
                    <a:pt x="44" y="190"/>
                    <a:pt x="44" y="190"/>
                  </a:cubicBezTo>
                  <a:cubicBezTo>
                    <a:pt x="44" y="190"/>
                    <a:pt x="44" y="190"/>
                    <a:pt x="44" y="190"/>
                  </a:cubicBezTo>
                  <a:cubicBezTo>
                    <a:pt x="44" y="190"/>
                    <a:pt x="44" y="190"/>
                    <a:pt x="44" y="190"/>
                  </a:cubicBezTo>
                  <a:cubicBezTo>
                    <a:pt x="44" y="190"/>
                    <a:pt x="44" y="190"/>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08"/>
                    <a:pt x="108" y="44"/>
                    <a:pt x="187" y="44"/>
                  </a:cubicBezTo>
                  <a:cubicBezTo>
                    <a:pt x="187" y="0"/>
                    <a:pt x="187" y="0"/>
                    <a:pt x="187" y="0"/>
                  </a:cubicBezTo>
                  <a:cubicBezTo>
                    <a:pt x="187" y="0"/>
                    <a:pt x="187" y="0"/>
                    <a:pt x="187"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100">
                <a:solidFill>
                  <a:schemeClr val="bg1"/>
                </a:solidFill>
              </a:endParaRPr>
            </a:p>
          </p:txBody>
        </p:sp>
        <p:grpSp>
          <p:nvGrpSpPr>
            <p:cNvPr id="20" name="组合 19"/>
            <p:cNvGrpSpPr/>
            <p:nvPr/>
          </p:nvGrpSpPr>
          <p:grpSpPr>
            <a:xfrm>
              <a:off x="7261710" y="2163213"/>
              <a:ext cx="61204" cy="316969"/>
              <a:chOff x="6868713" y="2067275"/>
              <a:chExt cx="61204" cy="316969"/>
            </a:xfrm>
            <a:solidFill>
              <a:schemeClr val="accent1">
                <a:lumMod val="75000"/>
              </a:schemeClr>
            </a:solidFill>
          </p:grpSpPr>
          <p:sp>
            <p:nvSpPr>
              <p:cNvPr id="21" name="Oval 44"/>
              <p:cNvSpPr>
                <a:spLocks noChangeArrowheads="1"/>
              </p:cNvSpPr>
              <p:nvPr/>
            </p:nvSpPr>
            <p:spPr bwMode="auto">
              <a:xfrm>
                <a:off x="6868713" y="2323685"/>
                <a:ext cx="61204" cy="605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100">
                  <a:solidFill>
                    <a:schemeClr val="bg1"/>
                  </a:solidFill>
                </a:endParaRPr>
              </a:p>
            </p:txBody>
          </p:sp>
          <p:sp>
            <p:nvSpPr>
              <p:cNvPr id="22" name="Rectangle 45"/>
              <p:cNvSpPr>
                <a:spLocks noChangeArrowheads="1"/>
              </p:cNvSpPr>
              <p:nvPr/>
            </p:nvSpPr>
            <p:spPr bwMode="auto">
              <a:xfrm>
                <a:off x="6871934" y="2067275"/>
                <a:ext cx="54761" cy="2229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100">
                  <a:solidFill>
                    <a:schemeClr val="bg1"/>
                  </a:solidFill>
                </a:endParaRPr>
              </a:p>
            </p:txBody>
          </p:sp>
        </p:grpSp>
      </p:grpSp>
      <p:sp>
        <p:nvSpPr>
          <p:cNvPr id="23" name="矩形 22"/>
          <p:cNvSpPr/>
          <p:nvPr/>
        </p:nvSpPr>
        <p:spPr>
          <a:xfrm>
            <a:off x="5946902" y="3914459"/>
            <a:ext cx="2983240" cy="1107996"/>
          </a:xfrm>
          <a:prstGeom prst="rect">
            <a:avLst/>
          </a:prstGeom>
        </p:spPr>
        <p:txBody>
          <a:bodyPr wrap="square">
            <a:spAutoFit/>
          </a:bodyPr>
          <a:lstStyle/>
          <a:p>
            <a:pPr marL="214313" indent="-214313" algn="just">
              <a:lnSpc>
                <a:spcPct val="150000"/>
              </a:lnSpc>
              <a:buFont typeface="Arial" panose="020B0604020202020204" pitchFamily="34" charset="0"/>
              <a:buChar char="•"/>
            </a:pPr>
            <a:r>
              <a:rPr lang="zh-CN" altLang="en-US" sz="11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减少客户机房维护成本</a:t>
            </a:r>
            <a:endParaRPr lang="zh-CN" altLang="zh-CN" sz="11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214313" indent="-214313" algn="just">
              <a:lnSpc>
                <a:spcPct val="150000"/>
              </a:lnSpc>
              <a:buFont typeface="Arial" panose="020B0604020202020204" pitchFamily="34" charset="0"/>
              <a:buChar char="•"/>
            </a:pPr>
            <a:r>
              <a:rPr lang="zh-CN" altLang="en-US" sz="11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减少部署所需时间</a:t>
            </a:r>
            <a:endParaRPr lang="zh-CN" altLang="zh-CN" sz="11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214313" indent="-214313" algn="just">
              <a:lnSpc>
                <a:spcPct val="150000"/>
              </a:lnSpc>
              <a:buFont typeface="Arial" panose="020B0604020202020204" pitchFamily="34" charset="0"/>
              <a:buChar char="•"/>
            </a:pPr>
            <a:r>
              <a:rPr lang="zh-CN" altLang="en-US" sz="11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提高电商平台灾备能力</a:t>
            </a:r>
            <a:endParaRPr lang="zh-CN" altLang="zh-CN" sz="11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214313" indent="-214313" algn="just">
              <a:lnSpc>
                <a:spcPct val="150000"/>
              </a:lnSpc>
              <a:buFont typeface="Arial" panose="020B0604020202020204" pitchFamily="34" charset="0"/>
              <a:buChar char="•"/>
            </a:pPr>
            <a:r>
              <a:rPr lang="zh-CN" altLang="en-US" sz="11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减少硬件更新成本</a:t>
            </a:r>
            <a:endParaRPr lang="zh-CN" altLang="zh-CN" sz="11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4020" y="1006453"/>
            <a:ext cx="3054913" cy="2029953"/>
          </a:xfrm>
          <a:prstGeom prst="rect">
            <a:avLst/>
          </a:prstGeom>
        </p:spPr>
      </p:pic>
      <p:grpSp>
        <p:nvGrpSpPr>
          <p:cNvPr id="25" name="组合 24"/>
          <p:cNvGrpSpPr/>
          <p:nvPr/>
        </p:nvGrpSpPr>
        <p:grpSpPr>
          <a:xfrm>
            <a:off x="292761" y="3381074"/>
            <a:ext cx="5046993" cy="1801906"/>
            <a:chOff x="6297618" y="1486323"/>
            <a:chExt cx="6166483" cy="2402541"/>
          </a:xfrm>
        </p:grpSpPr>
        <p:sp>
          <p:nvSpPr>
            <p:cNvPr id="26" name="圆角矩形 25"/>
            <p:cNvSpPr/>
            <p:nvPr/>
          </p:nvSpPr>
          <p:spPr>
            <a:xfrm>
              <a:off x="7015540" y="1529359"/>
              <a:ext cx="2120328" cy="522345"/>
            </a:xfrm>
            <a:prstGeom prst="round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bg1"/>
                </a:solidFill>
              </a:endParaRPr>
            </a:p>
          </p:txBody>
        </p:sp>
        <p:sp>
          <p:nvSpPr>
            <p:cNvPr id="27" name="矩形 26"/>
            <p:cNvSpPr/>
            <p:nvPr/>
          </p:nvSpPr>
          <p:spPr>
            <a:xfrm>
              <a:off x="7042920" y="1590478"/>
              <a:ext cx="2092947" cy="348813"/>
            </a:xfrm>
            <a:prstGeom prst="rect">
              <a:avLst/>
            </a:prstGeom>
          </p:spPr>
          <p:txBody>
            <a:bodyPr wrap="square">
              <a:spAutoFit/>
            </a:bodyPr>
            <a:lstStyle/>
            <a:p>
              <a:pPr algn="ctr"/>
              <a:r>
                <a:rPr lang="zh-CN" altLang="en-US" sz="11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解决方案</a:t>
              </a:r>
              <a:endParaRPr lang="zh-CN" altLang="zh-CN" sz="11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8" name="组合 27"/>
            <p:cNvGrpSpPr/>
            <p:nvPr/>
          </p:nvGrpSpPr>
          <p:grpSpPr>
            <a:xfrm>
              <a:off x="6444737" y="1486323"/>
              <a:ext cx="571448" cy="570159"/>
              <a:chOff x="7006910" y="2036619"/>
              <a:chExt cx="571448" cy="570159"/>
            </a:xfrm>
          </p:grpSpPr>
          <p:sp>
            <p:nvSpPr>
              <p:cNvPr id="30" name="Freeform 28"/>
              <p:cNvSpPr>
                <a:spLocks noEditPoints="1"/>
              </p:cNvSpPr>
              <p:nvPr/>
            </p:nvSpPr>
            <p:spPr bwMode="auto">
              <a:xfrm>
                <a:off x="7006910" y="2036619"/>
                <a:ext cx="571448" cy="570159"/>
              </a:xfrm>
              <a:custGeom>
                <a:avLst/>
                <a:gdLst>
                  <a:gd name="T0" fmla="*/ 0 w 374"/>
                  <a:gd name="T1" fmla="*/ 187 h 374"/>
                  <a:gd name="T2" fmla="*/ 187 w 374"/>
                  <a:gd name="T3" fmla="*/ 374 h 374"/>
                  <a:gd name="T4" fmla="*/ 374 w 374"/>
                  <a:gd name="T5" fmla="*/ 187 h 374"/>
                  <a:gd name="T6" fmla="*/ 187 w 374"/>
                  <a:gd name="T7" fmla="*/ 0 h 374"/>
                  <a:gd name="T8" fmla="*/ 0 w 374"/>
                  <a:gd name="T9" fmla="*/ 187 h 374"/>
                  <a:gd name="T10" fmla="*/ 44 w 374"/>
                  <a:gd name="T11" fmla="*/ 187 h 374"/>
                  <a:gd name="T12" fmla="*/ 187 w 374"/>
                  <a:gd name="T13" fmla="*/ 44 h 374"/>
                  <a:gd name="T14" fmla="*/ 330 w 374"/>
                  <a:gd name="T15" fmla="*/ 187 h 374"/>
                  <a:gd name="T16" fmla="*/ 187 w 374"/>
                  <a:gd name="T17" fmla="*/ 330 h 374"/>
                  <a:gd name="T18" fmla="*/ 44 w 374"/>
                  <a:gd name="T19" fmla="*/ 187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4" h="374">
                    <a:moveTo>
                      <a:pt x="0" y="187"/>
                    </a:moveTo>
                    <a:cubicBezTo>
                      <a:pt x="0" y="290"/>
                      <a:pt x="84" y="374"/>
                      <a:pt x="187" y="374"/>
                    </a:cubicBezTo>
                    <a:cubicBezTo>
                      <a:pt x="290" y="374"/>
                      <a:pt x="374" y="290"/>
                      <a:pt x="374" y="187"/>
                    </a:cubicBezTo>
                    <a:cubicBezTo>
                      <a:pt x="374" y="84"/>
                      <a:pt x="290" y="0"/>
                      <a:pt x="187" y="0"/>
                    </a:cubicBezTo>
                    <a:cubicBezTo>
                      <a:pt x="84" y="0"/>
                      <a:pt x="0" y="84"/>
                      <a:pt x="0" y="187"/>
                    </a:cubicBezTo>
                    <a:moveTo>
                      <a:pt x="44" y="187"/>
                    </a:moveTo>
                    <a:cubicBezTo>
                      <a:pt x="44" y="108"/>
                      <a:pt x="108" y="44"/>
                      <a:pt x="187" y="44"/>
                    </a:cubicBezTo>
                    <a:cubicBezTo>
                      <a:pt x="266" y="44"/>
                      <a:pt x="330" y="108"/>
                      <a:pt x="330" y="187"/>
                    </a:cubicBezTo>
                    <a:cubicBezTo>
                      <a:pt x="330" y="266"/>
                      <a:pt x="266" y="330"/>
                      <a:pt x="187" y="330"/>
                    </a:cubicBezTo>
                    <a:cubicBezTo>
                      <a:pt x="108" y="330"/>
                      <a:pt x="44" y="266"/>
                      <a:pt x="44" y="187"/>
                    </a:cubicBezTo>
                  </a:path>
                </a:pathLst>
              </a:custGeom>
              <a:solidFill>
                <a:srgbClr val="5858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100">
                  <a:solidFill>
                    <a:schemeClr val="bg1"/>
                  </a:solidFill>
                </a:endParaRPr>
              </a:p>
            </p:txBody>
          </p:sp>
          <p:sp>
            <p:nvSpPr>
              <p:cNvPr id="31" name="Freeform 29"/>
              <p:cNvSpPr>
                <a:spLocks/>
              </p:cNvSpPr>
              <p:nvPr/>
            </p:nvSpPr>
            <p:spPr bwMode="auto">
              <a:xfrm>
                <a:off x="7292312" y="2036619"/>
                <a:ext cx="286046" cy="570159"/>
              </a:xfrm>
              <a:custGeom>
                <a:avLst/>
                <a:gdLst>
                  <a:gd name="T0" fmla="*/ 0 w 187"/>
                  <a:gd name="T1" fmla="*/ 0 h 374"/>
                  <a:gd name="T2" fmla="*/ 0 w 187"/>
                  <a:gd name="T3" fmla="*/ 44 h 374"/>
                  <a:gd name="T4" fmla="*/ 0 w 187"/>
                  <a:gd name="T5" fmla="*/ 44 h 374"/>
                  <a:gd name="T6" fmla="*/ 0 w 187"/>
                  <a:gd name="T7" fmla="*/ 44 h 374"/>
                  <a:gd name="T8" fmla="*/ 0 w 187"/>
                  <a:gd name="T9" fmla="*/ 44 h 374"/>
                  <a:gd name="T10" fmla="*/ 0 w 187"/>
                  <a:gd name="T11" fmla="*/ 44 h 374"/>
                  <a:gd name="T12" fmla="*/ 1 w 187"/>
                  <a:gd name="T13" fmla="*/ 44 h 374"/>
                  <a:gd name="T14" fmla="*/ 1 w 187"/>
                  <a:gd name="T15" fmla="*/ 44 h 374"/>
                  <a:gd name="T16" fmla="*/ 1 w 187"/>
                  <a:gd name="T17" fmla="*/ 44 h 374"/>
                  <a:gd name="T18" fmla="*/ 1 w 187"/>
                  <a:gd name="T19" fmla="*/ 44 h 374"/>
                  <a:gd name="T20" fmla="*/ 1 w 187"/>
                  <a:gd name="T21" fmla="*/ 44 h 374"/>
                  <a:gd name="T22" fmla="*/ 1 w 187"/>
                  <a:gd name="T23" fmla="*/ 44 h 374"/>
                  <a:gd name="T24" fmla="*/ 1 w 187"/>
                  <a:gd name="T25" fmla="*/ 44 h 374"/>
                  <a:gd name="T26" fmla="*/ 1 w 187"/>
                  <a:gd name="T27" fmla="*/ 44 h 374"/>
                  <a:gd name="T28" fmla="*/ 2 w 187"/>
                  <a:gd name="T29" fmla="*/ 44 h 374"/>
                  <a:gd name="T30" fmla="*/ 2 w 187"/>
                  <a:gd name="T31" fmla="*/ 44 h 374"/>
                  <a:gd name="T32" fmla="*/ 2 w 187"/>
                  <a:gd name="T33" fmla="*/ 44 h 374"/>
                  <a:gd name="T34" fmla="*/ 2 w 187"/>
                  <a:gd name="T35" fmla="*/ 44 h 374"/>
                  <a:gd name="T36" fmla="*/ 2 w 187"/>
                  <a:gd name="T37" fmla="*/ 44 h 374"/>
                  <a:gd name="T38" fmla="*/ 2 w 187"/>
                  <a:gd name="T39" fmla="*/ 44 h 374"/>
                  <a:gd name="T40" fmla="*/ 2 w 187"/>
                  <a:gd name="T41" fmla="*/ 44 h 374"/>
                  <a:gd name="T42" fmla="*/ 2 w 187"/>
                  <a:gd name="T43" fmla="*/ 44 h 374"/>
                  <a:gd name="T44" fmla="*/ 143 w 187"/>
                  <a:gd name="T45" fmla="*/ 185 h 374"/>
                  <a:gd name="T46" fmla="*/ 143 w 187"/>
                  <a:gd name="T47" fmla="*/ 185 h 374"/>
                  <a:gd name="T48" fmla="*/ 143 w 187"/>
                  <a:gd name="T49" fmla="*/ 185 h 374"/>
                  <a:gd name="T50" fmla="*/ 143 w 187"/>
                  <a:gd name="T51" fmla="*/ 185 h 374"/>
                  <a:gd name="T52" fmla="*/ 143 w 187"/>
                  <a:gd name="T53" fmla="*/ 185 h 374"/>
                  <a:gd name="T54" fmla="*/ 143 w 187"/>
                  <a:gd name="T55" fmla="*/ 185 h 374"/>
                  <a:gd name="T56" fmla="*/ 143 w 187"/>
                  <a:gd name="T57" fmla="*/ 185 h 374"/>
                  <a:gd name="T58" fmla="*/ 143 w 187"/>
                  <a:gd name="T59" fmla="*/ 185 h 374"/>
                  <a:gd name="T60" fmla="*/ 143 w 187"/>
                  <a:gd name="T61" fmla="*/ 186 h 374"/>
                  <a:gd name="T62" fmla="*/ 143 w 187"/>
                  <a:gd name="T63" fmla="*/ 186 h 374"/>
                  <a:gd name="T64" fmla="*/ 143 w 187"/>
                  <a:gd name="T65" fmla="*/ 186 h 374"/>
                  <a:gd name="T66" fmla="*/ 143 w 187"/>
                  <a:gd name="T67" fmla="*/ 186 h 374"/>
                  <a:gd name="T68" fmla="*/ 143 w 187"/>
                  <a:gd name="T69" fmla="*/ 186 h 374"/>
                  <a:gd name="T70" fmla="*/ 143 w 187"/>
                  <a:gd name="T71" fmla="*/ 186 h 374"/>
                  <a:gd name="T72" fmla="*/ 143 w 187"/>
                  <a:gd name="T73" fmla="*/ 186 h 374"/>
                  <a:gd name="T74" fmla="*/ 143 w 187"/>
                  <a:gd name="T75" fmla="*/ 186 h 374"/>
                  <a:gd name="T76" fmla="*/ 143 w 187"/>
                  <a:gd name="T77" fmla="*/ 187 h 374"/>
                  <a:gd name="T78" fmla="*/ 143 w 187"/>
                  <a:gd name="T79" fmla="*/ 187 h 374"/>
                  <a:gd name="T80" fmla="*/ 143 w 187"/>
                  <a:gd name="T81" fmla="*/ 187 h 374"/>
                  <a:gd name="T82" fmla="*/ 143 w 187"/>
                  <a:gd name="T83" fmla="*/ 187 h 374"/>
                  <a:gd name="T84" fmla="*/ 143 w 187"/>
                  <a:gd name="T85" fmla="*/ 187 h 374"/>
                  <a:gd name="T86" fmla="*/ 143 w 187"/>
                  <a:gd name="T87" fmla="*/ 187 h 374"/>
                  <a:gd name="T88" fmla="*/ 143 w 187"/>
                  <a:gd name="T89" fmla="*/ 187 h 374"/>
                  <a:gd name="T90" fmla="*/ 143 w 187"/>
                  <a:gd name="T91" fmla="*/ 187 h 374"/>
                  <a:gd name="T92" fmla="*/ 143 w 187"/>
                  <a:gd name="T93" fmla="*/ 187 h 374"/>
                  <a:gd name="T94" fmla="*/ 143 w 187"/>
                  <a:gd name="T95" fmla="*/ 187 h 374"/>
                  <a:gd name="T96" fmla="*/ 143 w 187"/>
                  <a:gd name="T97" fmla="*/ 187 h 374"/>
                  <a:gd name="T98" fmla="*/ 143 w 187"/>
                  <a:gd name="T99" fmla="*/ 187 h 374"/>
                  <a:gd name="T100" fmla="*/ 0 w 187"/>
                  <a:gd name="T101" fmla="*/ 330 h 374"/>
                  <a:gd name="T102" fmla="*/ 0 w 187"/>
                  <a:gd name="T103" fmla="*/ 374 h 374"/>
                  <a:gd name="T104" fmla="*/ 0 w 187"/>
                  <a:gd name="T105" fmla="*/ 374 h 374"/>
                  <a:gd name="T106" fmla="*/ 187 w 187"/>
                  <a:gd name="T107" fmla="*/ 187 h 374"/>
                  <a:gd name="T108" fmla="*/ 132 w 187"/>
                  <a:gd name="T109" fmla="*/ 54 h 374"/>
                  <a:gd name="T110" fmla="*/ 97 w 187"/>
                  <a:gd name="T111" fmla="*/ 27 h 374"/>
                  <a:gd name="T112" fmla="*/ 0 w 187"/>
                  <a:gd name="T113"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7" h="374">
                    <a:moveTo>
                      <a:pt x="0" y="0"/>
                    </a:move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79" y="45"/>
                      <a:pt x="142" y="108"/>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266"/>
                      <a:pt x="79" y="330"/>
                      <a:pt x="0" y="330"/>
                    </a:cubicBezTo>
                    <a:cubicBezTo>
                      <a:pt x="0" y="374"/>
                      <a:pt x="0" y="374"/>
                      <a:pt x="0" y="374"/>
                    </a:cubicBezTo>
                    <a:cubicBezTo>
                      <a:pt x="0" y="374"/>
                      <a:pt x="0" y="374"/>
                      <a:pt x="0" y="374"/>
                    </a:cubicBezTo>
                    <a:cubicBezTo>
                      <a:pt x="103" y="374"/>
                      <a:pt x="187" y="290"/>
                      <a:pt x="187" y="187"/>
                    </a:cubicBezTo>
                    <a:cubicBezTo>
                      <a:pt x="187" y="135"/>
                      <a:pt x="166" y="88"/>
                      <a:pt x="132" y="54"/>
                    </a:cubicBezTo>
                    <a:cubicBezTo>
                      <a:pt x="121" y="43"/>
                      <a:pt x="109" y="34"/>
                      <a:pt x="97" y="27"/>
                    </a:cubicBezTo>
                    <a:cubicBezTo>
                      <a:pt x="68" y="10"/>
                      <a:pt x="35" y="0"/>
                      <a:pt x="0"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100">
                  <a:solidFill>
                    <a:schemeClr val="bg1"/>
                  </a:solidFill>
                </a:endParaRPr>
              </a:p>
            </p:txBody>
          </p:sp>
          <p:sp>
            <p:nvSpPr>
              <p:cNvPr id="32" name="Freeform 30"/>
              <p:cNvSpPr>
                <a:spLocks/>
              </p:cNvSpPr>
              <p:nvPr/>
            </p:nvSpPr>
            <p:spPr bwMode="auto">
              <a:xfrm>
                <a:off x="7006910" y="2036619"/>
                <a:ext cx="285402" cy="570159"/>
              </a:xfrm>
              <a:custGeom>
                <a:avLst/>
                <a:gdLst>
                  <a:gd name="T0" fmla="*/ 0 w 187"/>
                  <a:gd name="T1" fmla="*/ 187 h 374"/>
                  <a:gd name="T2" fmla="*/ 187 w 187"/>
                  <a:gd name="T3" fmla="*/ 330 h 374"/>
                  <a:gd name="T4" fmla="*/ 187 w 187"/>
                  <a:gd name="T5" fmla="*/ 330 h 374"/>
                  <a:gd name="T6" fmla="*/ 187 w 187"/>
                  <a:gd name="T7" fmla="*/ 330 h 374"/>
                  <a:gd name="T8" fmla="*/ 186 w 187"/>
                  <a:gd name="T9" fmla="*/ 330 h 374"/>
                  <a:gd name="T10" fmla="*/ 186 w 187"/>
                  <a:gd name="T11" fmla="*/ 330 h 374"/>
                  <a:gd name="T12" fmla="*/ 186 w 187"/>
                  <a:gd name="T13" fmla="*/ 330 h 374"/>
                  <a:gd name="T14" fmla="*/ 186 w 187"/>
                  <a:gd name="T15" fmla="*/ 330 h 374"/>
                  <a:gd name="T16" fmla="*/ 185 w 187"/>
                  <a:gd name="T17" fmla="*/ 330 h 374"/>
                  <a:gd name="T18" fmla="*/ 185 w 187"/>
                  <a:gd name="T19" fmla="*/ 330 h 374"/>
                  <a:gd name="T20" fmla="*/ 185 w 187"/>
                  <a:gd name="T21" fmla="*/ 330 h 374"/>
                  <a:gd name="T22" fmla="*/ 185 w 187"/>
                  <a:gd name="T23" fmla="*/ 330 h 374"/>
                  <a:gd name="T24" fmla="*/ 184 w 187"/>
                  <a:gd name="T25" fmla="*/ 330 h 374"/>
                  <a:gd name="T26" fmla="*/ 184 w 187"/>
                  <a:gd name="T27" fmla="*/ 330 h 374"/>
                  <a:gd name="T28" fmla="*/ 184 w 187"/>
                  <a:gd name="T29" fmla="*/ 330 h 374"/>
                  <a:gd name="T30" fmla="*/ 78 w 187"/>
                  <a:gd name="T31" fmla="*/ 280 h 374"/>
                  <a:gd name="T32" fmla="*/ 44 w 187"/>
                  <a:gd name="T33" fmla="*/ 190 h 374"/>
                  <a:gd name="T34" fmla="*/ 44 w 187"/>
                  <a:gd name="T35" fmla="*/ 190 h 374"/>
                  <a:gd name="T36" fmla="*/ 44 w 187"/>
                  <a:gd name="T37" fmla="*/ 189 h 374"/>
                  <a:gd name="T38" fmla="*/ 44 w 187"/>
                  <a:gd name="T39" fmla="*/ 189 h 374"/>
                  <a:gd name="T40" fmla="*/ 44 w 187"/>
                  <a:gd name="T41" fmla="*/ 189 h 374"/>
                  <a:gd name="T42" fmla="*/ 44 w 187"/>
                  <a:gd name="T43" fmla="*/ 189 h 374"/>
                  <a:gd name="T44" fmla="*/ 44 w 187"/>
                  <a:gd name="T45" fmla="*/ 189 h 374"/>
                  <a:gd name="T46" fmla="*/ 44 w 187"/>
                  <a:gd name="T47" fmla="*/ 188 h 374"/>
                  <a:gd name="T48" fmla="*/ 44 w 187"/>
                  <a:gd name="T49" fmla="*/ 188 h 374"/>
                  <a:gd name="T50" fmla="*/ 44 w 187"/>
                  <a:gd name="T51" fmla="*/ 188 h 374"/>
                  <a:gd name="T52" fmla="*/ 44 w 187"/>
                  <a:gd name="T53" fmla="*/ 188 h 374"/>
                  <a:gd name="T54" fmla="*/ 44 w 187"/>
                  <a:gd name="T55" fmla="*/ 188 h 374"/>
                  <a:gd name="T56" fmla="*/ 44 w 187"/>
                  <a:gd name="T57" fmla="*/ 187 h 374"/>
                  <a:gd name="T58" fmla="*/ 44 w 187"/>
                  <a:gd name="T59" fmla="*/ 187 h 374"/>
                  <a:gd name="T60" fmla="*/ 44 w 187"/>
                  <a:gd name="T61" fmla="*/ 187 h 374"/>
                  <a:gd name="T62" fmla="*/ 44 w 187"/>
                  <a:gd name="T63" fmla="*/ 187 h 374"/>
                  <a:gd name="T64" fmla="*/ 44 w 187"/>
                  <a:gd name="T65" fmla="*/ 187 h 374"/>
                  <a:gd name="T66" fmla="*/ 187 w 187"/>
                  <a:gd name="T67"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7" h="374">
                    <a:moveTo>
                      <a:pt x="187" y="0"/>
                    </a:moveTo>
                    <a:cubicBezTo>
                      <a:pt x="84" y="0"/>
                      <a:pt x="0" y="84"/>
                      <a:pt x="0" y="187"/>
                    </a:cubicBezTo>
                    <a:cubicBezTo>
                      <a:pt x="0" y="290"/>
                      <a:pt x="84" y="374"/>
                      <a:pt x="187" y="374"/>
                    </a:cubicBezTo>
                    <a:cubicBezTo>
                      <a:pt x="187" y="330"/>
                      <a:pt x="187" y="330"/>
                      <a:pt x="187" y="330"/>
                    </a:cubicBezTo>
                    <a:cubicBezTo>
                      <a:pt x="187" y="330"/>
                      <a:pt x="187" y="330"/>
                      <a:pt x="187" y="330"/>
                    </a:cubicBezTo>
                    <a:cubicBezTo>
                      <a:pt x="187" y="330"/>
                      <a:pt x="187" y="330"/>
                      <a:pt x="187" y="330"/>
                    </a:cubicBezTo>
                    <a:cubicBezTo>
                      <a:pt x="187" y="330"/>
                      <a:pt x="187" y="330"/>
                      <a:pt x="187" y="330"/>
                    </a:cubicBezTo>
                    <a:cubicBezTo>
                      <a:pt x="187" y="330"/>
                      <a:pt x="187" y="330"/>
                      <a:pt x="187"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6" y="330"/>
                      <a:pt x="186" y="330"/>
                    </a:cubicBezTo>
                    <a:cubicBezTo>
                      <a:pt x="186"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5" y="330"/>
                      <a:pt x="185" y="330"/>
                      <a:pt x="185"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84" y="330"/>
                      <a:pt x="184" y="330"/>
                      <a:pt x="184" y="330"/>
                    </a:cubicBezTo>
                    <a:cubicBezTo>
                      <a:pt x="141" y="329"/>
                      <a:pt x="103" y="310"/>
                      <a:pt x="78" y="280"/>
                    </a:cubicBezTo>
                    <a:cubicBezTo>
                      <a:pt x="67" y="267"/>
                      <a:pt x="59" y="253"/>
                      <a:pt x="53" y="238"/>
                    </a:cubicBezTo>
                    <a:cubicBezTo>
                      <a:pt x="47" y="223"/>
                      <a:pt x="44" y="207"/>
                      <a:pt x="44" y="190"/>
                    </a:cubicBezTo>
                    <a:cubicBezTo>
                      <a:pt x="44" y="190"/>
                      <a:pt x="44" y="190"/>
                      <a:pt x="44" y="190"/>
                    </a:cubicBezTo>
                    <a:cubicBezTo>
                      <a:pt x="44" y="190"/>
                      <a:pt x="44" y="190"/>
                      <a:pt x="44" y="190"/>
                    </a:cubicBezTo>
                    <a:cubicBezTo>
                      <a:pt x="44" y="190"/>
                      <a:pt x="44" y="190"/>
                      <a:pt x="44" y="190"/>
                    </a:cubicBezTo>
                    <a:cubicBezTo>
                      <a:pt x="44" y="190"/>
                      <a:pt x="44" y="190"/>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08"/>
                      <a:pt x="108" y="44"/>
                      <a:pt x="187" y="44"/>
                    </a:cubicBezTo>
                    <a:cubicBezTo>
                      <a:pt x="187" y="0"/>
                      <a:pt x="187" y="0"/>
                      <a:pt x="187" y="0"/>
                    </a:cubicBezTo>
                    <a:cubicBezTo>
                      <a:pt x="187" y="0"/>
                      <a:pt x="187" y="0"/>
                      <a:pt x="187"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100">
                  <a:solidFill>
                    <a:schemeClr val="bg1"/>
                  </a:solidFill>
                </a:endParaRPr>
              </a:p>
            </p:txBody>
          </p:sp>
          <p:grpSp>
            <p:nvGrpSpPr>
              <p:cNvPr id="33" name="组合 32"/>
              <p:cNvGrpSpPr/>
              <p:nvPr/>
            </p:nvGrpSpPr>
            <p:grpSpPr>
              <a:xfrm>
                <a:off x="7261710" y="2163213"/>
                <a:ext cx="61204" cy="316969"/>
                <a:chOff x="6868713" y="2067275"/>
                <a:chExt cx="61204" cy="316969"/>
              </a:xfrm>
              <a:solidFill>
                <a:schemeClr val="accent1">
                  <a:lumMod val="75000"/>
                </a:schemeClr>
              </a:solidFill>
            </p:grpSpPr>
            <p:sp>
              <p:nvSpPr>
                <p:cNvPr id="34" name="Oval 44"/>
                <p:cNvSpPr>
                  <a:spLocks noChangeArrowheads="1"/>
                </p:cNvSpPr>
                <p:nvPr/>
              </p:nvSpPr>
              <p:spPr bwMode="auto">
                <a:xfrm>
                  <a:off x="6868713" y="2323685"/>
                  <a:ext cx="61204" cy="605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100">
                    <a:solidFill>
                      <a:schemeClr val="bg1"/>
                    </a:solidFill>
                  </a:endParaRPr>
                </a:p>
              </p:txBody>
            </p:sp>
            <p:sp>
              <p:nvSpPr>
                <p:cNvPr id="35" name="Rectangle 45"/>
                <p:cNvSpPr>
                  <a:spLocks noChangeArrowheads="1"/>
                </p:cNvSpPr>
                <p:nvPr/>
              </p:nvSpPr>
              <p:spPr bwMode="auto">
                <a:xfrm>
                  <a:off x="6871934" y="2067275"/>
                  <a:ext cx="54761" cy="2229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100">
                    <a:solidFill>
                      <a:schemeClr val="bg1"/>
                    </a:solidFill>
                  </a:endParaRPr>
                </a:p>
              </p:txBody>
            </p:sp>
          </p:grpSp>
        </p:grpSp>
        <p:sp>
          <p:nvSpPr>
            <p:cNvPr id="29" name="矩形 28"/>
            <p:cNvSpPr/>
            <p:nvPr/>
          </p:nvSpPr>
          <p:spPr>
            <a:xfrm>
              <a:off x="6297618" y="2112823"/>
              <a:ext cx="6166483" cy="1776041"/>
            </a:xfrm>
            <a:prstGeom prst="rect">
              <a:avLst/>
            </a:prstGeom>
          </p:spPr>
          <p:txBody>
            <a:bodyPr wrap="square">
              <a:spAutoFit/>
            </a:bodyPr>
            <a:lstStyle/>
            <a:p>
              <a:pPr marL="214313" indent="-214313" algn="just">
                <a:lnSpc>
                  <a:spcPct val="150000"/>
                </a:lnSpc>
                <a:buFont typeface="Arial" panose="020B0604020202020204" pitchFamily="34" charset="0"/>
                <a:buChar char="•"/>
              </a:pPr>
              <a:r>
                <a:rPr lang="zh-CN" altLang="zh-CN" sz="1100" dirty="0">
                  <a:solidFill>
                    <a:schemeClr val="bg1"/>
                  </a:solidFill>
                  <a:latin typeface="微软雅黑" panose="020B0503020204020204" pitchFamily="34" charset="-122"/>
                  <a:ea typeface="微软雅黑" panose="020B0503020204020204" pitchFamily="34" charset="-122"/>
                </a:rPr>
                <a:t>天翼云与客户自有平台形成一主一备的混合云架构，</a:t>
              </a:r>
              <a:r>
                <a:rPr lang="zh-CN" altLang="en-US" sz="1100" dirty="0">
                  <a:solidFill>
                    <a:schemeClr val="bg1"/>
                  </a:solidFill>
                  <a:latin typeface="微软雅黑" panose="020B0503020204020204" pitchFamily="34" charset="-122"/>
                  <a:ea typeface="微软雅黑" panose="020B0503020204020204" pitchFamily="34" charset="-122"/>
                </a:rPr>
                <a:t>实现</a:t>
              </a:r>
              <a:r>
                <a:rPr lang="zh-CN" altLang="zh-CN" sz="1100" dirty="0">
                  <a:solidFill>
                    <a:schemeClr val="bg1"/>
                  </a:solidFill>
                  <a:latin typeface="微软雅黑" panose="020B0503020204020204" pitchFamily="34" charset="-122"/>
                  <a:ea typeface="微软雅黑" panose="020B0503020204020204" pitchFamily="34" charset="-122"/>
                </a:rPr>
                <a:t>网站瘫痪时</a:t>
              </a:r>
              <a:r>
                <a:rPr lang="zh-CN" altLang="en-US" sz="1100" dirty="0">
                  <a:solidFill>
                    <a:schemeClr val="bg1"/>
                  </a:solidFill>
                  <a:latin typeface="微软雅黑" panose="020B0503020204020204" pitchFamily="34" charset="-122"/>
                  <a:ea typeface="微软雅黑" panose="020B0503020204020204" pitchFamily="34" charset="-122"/>
                </a:rPr>
                <a:t>的</a:t>
              </a:r>
              <a:r>
                <a:rPr lang="zh-CN" altLang="zh-CN" sz="1100" dirty="0">
                  <a:solidFill>
                    <a:schemeClr val="bg1"/>
                  </a:solidFill>
                  <a:latin typeface="微软雅黑" panose="020B0503020204020204" pitchFamily="34" charset="-122"/>
                  <a:ea typeface="微软雅黑" panose="020B0503020204020204" pitchFamily="34" charset="-122"/>
                </a:rPr>
                <a:t>短时间切换</a:t>
              </a:r>
              <a:endParaRPr lang="en-US" altLang="zh-CN" sz="1100" dirty="0">
                <a:solidFill>
                  <a:schemeClr val="bg1"/>
                </a:solidFill>
                <a:latin typeface="微软雅黑" panose="020B0503020204020204" pitchFamily="34" charset="-122"/>
                <a:ea typeface="微软雅黑" panose="020B0503020204020204" pitchFamily="34" charset="-122"/>
              </a:endParaRPr>
            </a:p>
            <a:p>
              <a:pPr marL="214313" indent="-214313" algn="just">
                <a:lnSpc>
                  <a:spcPct val="150000"/>
                </a:lnSpc>
                <a:buFont typeface="Arial" panose="020B0604020202020204" pitchFamily="34" charset="0"/>
                <a:buChar char="•"/>
              </a:pPr>
              <a:r>
                <a:rPr lang="en-US" altLang="zh-CN" sz="1100" dirty="0">
                  <a:solidFill>
                    <a:schemeClr val="bg1"/>
                  </a:solidFill>
                  <a:latin typeface="微软雅黑" panose="020B0503020204020204" pitchFamily="34" charset="-122"/>
                  <a:ea typeface="微软雅黑" panose="020B0503020204020204" pitchFamily="34" charset="-122"/>
                </a:rPr>
                <a:t>3</a:t>
              </a:r>
              <a:r>
                <a:rPr lang="zh-CN" altLang="zh-CN" sz="1100" dirty="0">
                  <a:solidFill>
                    <a:schemeClr val="bg1"/>
                  </a:solidFill>
                  <a:latin typeface="微软雅黑" panose="020B0503020204020204" pitchFamily="34" charset="-122"/>
                  <a:ea typeface="微软雅黑" panose="020B0503020204020204" pitchFamily="34" charset="-122"/>
                </a:rPr>
                <a:t>个月内实现全部灾备资源的建设工作，完成主备节点之间切换演练，确保电商业务安全稳定运行，通过驻场式服务为客户提供全方位运维保障</a:t>
              </a:r>
            </a:p>
            <a:p>
              <a:pPr marL="214313" indent="-214313" algn="just">
                <a:lnSpc>
                  <a:spcPct val="150000"/>
                </a:lnSpc>
                <a:buFont typeface="Arial" panose="020B0604020202020204" pitchFamily="34" charset="0"/>
                <a:buChar char="•"/>
              </a:pPr>
              <a:endParaRPr lang="en-US" altLang="zh-CN" sz="1100" dirty="0">
                <a:solidFill>
                  <a:schemeClr val="bg1"/>
                </a:solidFill>
                <a:latin typeface="微软雅黑" panose="020B0503020204020204" pitchFamily="34" charset="-122"/>
                <a:ea typeface="微软雅黑" panose="020B0503020204020204" pitchFamily="34" charset="-122"/>
              </a:endParaRPr>
            </a:p>
          </p:txBody>
        </p:sp>
      </p:grpSp>
      <p:sp>
        <p:nvSpPr>
          <p:cNvPr id="36" name="标题 2"/>
          <p:cNvSpPr txBox="1">
            <a:spLocks noGrp="1"/>
          </p:cNvSpPr>
          <p:nvPr>
            <p:ph type="title"/>
          </p:nvPr>
        </p:nvSpPr>
        <p:spPr>
          <a:xfrm>
            <a:off x="708756" y="271178"/>
            <a:ext cx="2446824" cy="346249"/>
          </a:xfrm>
          <a:prstGeom prst="rect">
            <a:avLst/>
          </a:prstGeom>
          <a:noFill/>
        </p:spPr>
        <p:txBody>
          <a:bodyPr wrap="none" rtlCol="0">
            <a:spAutoFit/>
          </a:bodyPr>
          <a:lstStyle/>
          <a:p>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cs typeface="+mn-cs"/>
              </a:rPr>
              <a:t>项目架构及建设模式</a:t>
            </a:r>
          </a:p>
        </p:txBody>
      </p:sp>
      <p:pic>
        <p:nvPicPr>
          <p:cNvPr id="37" name="Picture 2" descr="E:\工作\SODA比赛\IMG20170109_1523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1469" y="125544"/>
            <a:ext cx="543846" cy="54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1374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96305" y="1917347"/>
            <a:ext cx="8223337" cy="743986"/>
          </a:xfrm>
          <a:prstGeom prst="rect">
            <a:avLst/>
          </a:prstGeom>
          <a:noFill/>
        </p:spPr>
        <p:txBody>
          <a:bodyPr wrap="square" rtlCol="0">
            <a:spAutoFit/>
          </a:bodyPr>
          <a:lstStyle/>
          <a:p>
            <a:pPr algn="ctr">
              <a:lnSpc>
                <a:spcPct val="150000"/>
              </a:lnSpc>
            </a:pPr>
            <a:r>
              <a:rPr lang="zh-CN" altLang="en-US" sz="3200" b="1" dirty="0" smtClean="0">
                <a:solidFill>
                  <a:schemeClr val="accent4">
                    <a:lumMod val="60000"/>
                    <a:lumOff val="40000"/>
                  </a:schemeClr>
                </a:solidFill>
                <a:latin typeface="微软雅黑" pitchFamily="34" charset="-122"/>
                <a:ea typeface="微软雅黑" pitchFamily="34" charset="-122"/>
              </a:rPr>
              <a:t>云存储</a:t>
            </a:r>
            <a:endParaRPr lang="en-US" altLang="zh-CN" sz="3200" b="1" dirty="0">
              <a:solidFill>
                <a:schemeClr val="accent4">
                  <a:lumMod val="60000"/>
                  <a:lumOff val="4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8880849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9480115" y="5905419"/>
            <a:ext cx="3276600" cy="365125"/>
          </a:xfrm>
        </p:spPr>
        <p:txBody>
          <a:bodyPr/>
          <a:lstStyle/>
          <a:p>
            <a:fld id="{9860EDB8-5305-433F-BE41-D7A86D811DB3}" type="slidenum">
              <a:rPr lang="en-US" altLang="zh-CN" sz="500" smtClean="0">
                <a:solidFill>
                  <a:schemeClr val="bg1"/>
                </a:solidFill>
                <a:latin typeface="微软雅黑" panose="020B0503020204020204" pitchFamily="34" charset="-122"/>
                <a:ea typeface="微软雅黑" panose="020B0503020204020204" pitchFamily="34" charset="-122"/>
              </a:rPr>
              <a:pPr/>
              <a:t>23</a:t>
            </a:fld>
            <a:endParaRPr lang="zh-CN" altLang="en-US" sz="50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066" y="1233949"/>
            <a:ext cx="2301013" cy="3316263"/>
          </a:xfrm>
          <a:prstGeom prst="rect">
            <a:avLst/>
          </a:prstGeom>
        </p:spPr>
      </p:pic>
      <p:sp>
        <p:nvSpPr>
          <p:cNvPr id="6" name="矩形 5"/>
          <p:cNvSpPr/>
          <p:nvPr/>
        </p:nvSpPr>
        <p:spPr>
          <a:xfrm>
            <a:off x="4609578" y="1104077"/>
            <a:ext cx="4234586" cy="3609065"/>
          </a:xfrm>
          <a:prstGeom prst="rect">
            <a:avLst/>
          </a:prstGeom>
        </p:spPr>
        <p:txBody>
          <a:bodyPr wrap="square">
            <a:spAutoFit/>
          </a:bodyPr>
          <a:lstStyle/>
          <a:p>
            <a:pPr>
              <a:lnSpc>
                <a:spcPct val="150000"/>
              </a:lnSpc>
            </a:pPr>
            <a:r>
              <a:rPr lang="zh-CN" altLang="en-US" dirty="0" smtClean="0">
                <a:solidFill>
                  <a:schemeClr val="bg1"/>
                </a:solidFill>
                <a:latin typeface="微软雅黑" panose="020B0503020204020204" pitchFamily="34" charset="-122"/>
                <a:ea typeface="微软雅黑" panose="020B0503020204020204" pitchFamily="34" charset="-122"/>
              </a:rPr>
              <a:t>网</a:t>
            </a:r>
            <a:r>
              <a:rPr lang="zh-CN" altLang="en-US" dirty="0">
                <a:solidFill>
                  <a:schemeClr val="bg1"/>
                </a:solidFill>
                <a:latin typeface="微软雅黑" panose="020B0503020204020204" pitchFamily="34" charset="-122"/>
                <a:ea typeface="微软雅黑" panose="020B0503020204020204" pitchFamily="34" charset="-122"/>
              </a:rPr>
              <a:t>盘的出现不仅能够帮助个人用户的数据存储、备份，更为很多初创企业提供了一条提高工作效率的便捷通道。</a:t>
            </a:r>
            <a:endParaRPr lang="en-US" altLang="zh-CN" dirty="0" smtClean="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dirty="0" smtClean="0">
                <a:solidFill>
                  <a:schemeClr val="bg1"/>
                </a:solidFill>
                <a:latin typeface="微软雅黑" panose="020B0503020204020204" pitchFamily="34" charset="-122"/>
                <a:ea typeface="微软雅黑" panose="020B0503020204020204" pitchFamily="34" charset="-122"/>
              </a:rPr>
              <a:t>不</a:t>
            </a:r>
            <a:r>
              <a:rPr lang="zh-CN" altLang="en-US" dirty="0">
                <a:solidFill>
                  <a:schemeClr val="bg1"/>
                </a:solidFill>
                <a:latin typeface="微软雅黑" panose="020B0503020204020204" pitchFamily="34" charset="-122"/>
                <a:ea typeface="微软雅黑" panose="020B0503020204020204" pitchFamily="34" charset="-122"/>
              </a:rPr>
              <a:t>到一个月的时间，国内几大主流网盘陷入关停潮，从最初的</a:t>
            </a:r>
            <a:r>
              <a:rPr lang="en-US" altLang="zh-CN" dirty="0">
                <a:solidFill>
                  <a:schemeClr val="bg1"/>
                </a:solidFill>
                <a:latin typeface="微软雅黑" panose="020B0503020204020204" pitchFamily="34" charset="-122"/>
                <a:ea typeface="微软雅黑" panose="020B0503020204020204" pitchFamily="34" charset="-122"/>
              </a:rPr>
              <a:t>115</a:t>
            </a:r>
            <a:r>
              <a:rPr lang="zh-CN" altLang="en-US" dirty="0">
                <a:solidFill>
                  <a:schemeClr val="bg1"/>
                </a:solidFill>
                <a:latin typeface="微软雅黑" panose="020B0503020204020204" pitchFamily="34" charset="-122"/>
                <a:ea typeface="微软雅黑" panose="020B0503020204020204" pitchFamily="34" charset="-122"/>
              </a:rPr>
              <a:t>网盘、</a:t>
            </a:r>
            <a:r>
              <a:rPr lang="en-US" altLang="zh-CN" dirty="0">
                <a:solidFill>
                  <a:schemeClr val="bg1"/>
                </a:solidFill>
                <a:latin typeface="微软雅黑" panose="020B0503020204020204" pitchFamily="34" charset="-122"/>
                <a:ea typeface="微软雅黑" panose="020B0503020204020204" pitchFamily="34" charset="-122"/>
              </a:rPr>
              <a:t>UC</a:t>
            </a:r>
            <a:r>
              <a:rPr lang="zh-CN" altLang="en-US" dirty="0">
                <a:solidFill>
                  <a:schemeClr val="bg1"/>
                </a:solidFill>
                <a:latin typeface="微软雅黑" panose="020B0503020204020204" pitchFamily="34" charset="-122"/>
                <a:ea typeface="微软雅黑" panose="020B0503020204020204" pitchFamily="34" charset="-122"/>
              </a:rPr>
              <a:t>网盘、新浪微盘、金山快盘，到后来的腾讯微云、华为网盘等多家网盘停止存储服务，几千万人的数据无处安放</a:t>
            </a:r>
            <a:r>
              <a:rPr lang="zh-CN" altLang="en-US" dirty="0" smtClean="0">
                <a:solidFill>
                  <a:schemeClr val="bg1"/>
                </a:solidFill>
                <a:latin typeface="微软雅黑" panose="020B0503020204020204" pitchFamily="34" charset="-122"/>
                <a:ea typeface="微软雅黑" panose="020B0503020204020204" pitchFamily="34" charset="-122"/>
              </a:rPr>
              <a:t>。</a:t>
            </a:r>
            <a:endParaRPr lang="en-US" altLang="zh-CN"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dirty="0" smtClean="0">
                <a:solidFill>
                  <a:schemeClr val="bg1"/>
                </a:solidFill>
                <a:latin typeface="微软雅黑" panose="020B0503020204020204" pitchFamily="34" charset="-122"/>
                <a:ea typeface="微软雅黑" panose="020B0503020204020204" pitchFamily="34" charset="-122"/>
              </a:rPr>
              <a:t>根</a:t>
            </a:r>
            <a:r>
              <a:rPr lang="zh-CN" altLang="en-US" dirty="0">
                <a:solidFill>
                  <a:schemeClr val="bg1"/>
                </a:solidFill>
                <a:latin typeface="微软雅黑" panose="020B0503020204020204" pitchFamily="34" charset="-122"/>
                <a:ea typeface="微软雅黑" panose="020B0503020204020204" pitchFamily="34" charset="-122"/>
              </a:rPr>
              <a:t>据新浪微盘发出的公告我们可以得知，此次网盘关停潮的直接原因为：配合国家有关部门积极开展网上涉黄、涉盗版内容的清查工作。</a:t>
            </a:r>
          </a:p>
        </p:txBody>
      </p:sp>
      <p:sp>
        <p:nvSpPr>
          <p:cNvPr id="7" name="标题 1"/>
          <p:cNvSpPr>
            <a:spLocks noGrp="1"/>
          </p:cNvSpPr>
          <p:nvPr>
            <p:ph type="title"/>
          </p:nvPr>
        </p:nvSpPr>
        <p:spPr>
          <a:xfrm>
            <a:off x="751561" y="137786"/>
            <a:ext cx="5065738" cy="551145"/>
          </a:xfrm>
        </p:spPr>
        <p:txBody>
          <a:bodyPr>
            <a:normAutofit/>
          </a:bodyPr>
          <a:lstStyle/>
          <a:p>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cs typeface="+mn-cs"/>
              </a:rPr>
              <a:t>“网盘”与“云存储”</a:t>
            </a:r>
          </a:p>
        </p:txBody>
      </p:sp>
      <p:pic>
        <p:nvPicPr>
          <p:cNvPr id="8" name="Picture 2" descr="E:\工作\SODA比赛\IMG20170109_1523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07715" y="137786"/>
            <a:ext cx="543846" cy="54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2637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4184" y="1605370"/>
            <a:ext cx="2162491" cy="2393877"/>
          </a:xfrm>
          <a:prstGeom prst="rect">
            <a:avLst/>
          </a:prstGeom>
        </p:spPr>
      </p:pic>
      <p:sp>
        <p:nvSpPr>
          <p:cNvPr id="5" name="TextBox 38"/>
          <p:cNvSpPr txBox="1"/>
          <p:nvPr/>
        </p:nvSpPr>
        <p:spPr>
          <a:xfrm>
            <a:off x="1182459" y="1140572"/>
            <a:ext cx="1944216" cy="521334"/>
          </a:xfrm>
          <a:prstGeom prst="rect">
            <a:avLst/>
          </a:prstGeom>
          <a:noFill/>
        </p:spPr>
        <p:txBody>
          <a:bodyPr wrap="square" lIns="120052" tIns="60026" rIns="120052" bIns="60026" rtlCol="0">
            <a:spAutoFit/>
          </a:bodyPr>
          <a:lstStyle/>
          <a:p>
            <a:r>
              <a:rPr lang="zh-CN" altLang="en-US" sz="2600" dirty="0">
                <a:solidFill>
                  <a:schemeClr val="bg1"/>
                </a:solidFill>
                <a:latin typeface="微软雅黑" panose="020B0503020204020204" pitchFamily="34" charset="-122"/>
                <a:ea typeface="微软雅黑" panose="020B0503020204020204" pitchFamily="34" charset="-122"/>
              </a:rPr>
              <a:t>带宽速度</a:t>
            </a:r>
          </a:p>
        </p:txBody>
      </p:sp>
      <p:sp>
        <p:nvSpPr>
          <p:cNvPr id="6" name="TextBox 39"/>
          <p:cNvSpPr txBox="1"/>
          <p:nvPr/>
        </p:nvSpPr>
        <p:spPr>
          <a:xfrm>
            <a:off x="1115487" y="3999247"/>
            <a:ext cx="2658421" cy="521334"/>
          </a:xfrm>
          <a:prstGeom prst="rect">
            <a:avLst/>
          </a:prstGeom>
          <a:noFill/>
        </p:spPr>
        <p:txBody>
          <a:bodyPr wrap="square" lIns="120052" tIns="60026" rIns="120052" bIns="60026" rtlCol="0">
            <a:spAutoFit/>
          </a:bodyPr>
          <a:lstStyle/>
          <a:p>
            <a:r>
              <a:rPr lang="zh-CN" altLang="en-US" sz="2600" dirty="0">
                <a:solidFill>
                  <a:schemeClr val="bg1"/>
                </a:solidFill>
                <a:latin typeface="微软雅黑" panose="020B0503020204020204" pitchFamily="34" charset="-122"/>
                <a:ea typeface="微软雅黑" panose="020B0503020204020204" pitchFamily="34" charset="-122"/>
              </a:rPr>
              <a:t>带宽价格</a:t>
            </a: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424" y="1941059"/>
            <a:ext cx="1517051" cy="1188357"/>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6453" y="3024644"/>
            <a:ext cx="1380375" cy="1378995"/>
          </a:xfrm>
          <a:prstGeom prst="rect">
            <a:avLst/>
          </a:prstGeom>
        </p:spPr>
      </p:pic>
      <p:sp>
        <p:nvSpPr>
          <p:cNvPr id="9" name="矩形 8"/>
          <p:cNvSpPr/>
          <p:nvPr/>
        </p:nvSpPr>
        <p:spPr>
          <a:xfrm>
            <a:off x="6325163" y="3192807"/>
            <a:ext cx="2174068" cy="521334"/>
          </a:xfrm>
          <a:prstGeom prst="rect">
            <a:avLst/>
          </a:prstGeom>
        </p:spPr>
        <p:txBody>
          <a:bodyPr wrap="none" lIns="120052" tIns="60026" rIns="120052" bIns="60026">
            <a:spAutoFit/>
          </a:bodyPr>
          <a:lstStyle/>
          <a:p>
            <a:r>
              <a:rPr lang="en-US" altLang="zh-CN" sz="2600" dirty="0">
                <a:solidFill>
                  <a:schemeClr val="bg1"/>
                </a:solidFill>
                <a:latin typeface="微软雅黑" panose="020B0503020204020204" pitchFamily="34" charset="-122"/>
                <a:ea typeface="微软雅黑" panose="020B0503020204020204" pitchFamily="34" charset="-122"/>
              </a:rPr>
              <a:t>100MB/</a:t>
            </a:r>
            <a:r>
              <a:rPr lang="zh-CN" altLang="en-US" sz="2600" dirty="0">
                <a:solidFill>
                  <a:schemeClr val="bg1"/>
                </a:solidFill>
                <a:latin typeface="微软雅黑" panose="020B0503020204020204" pitchFamily="34" charset="-122"/>
                <a:ea typeface="微软雅黑" panose="020B0503020204020204" pitchFamily="34" charset="-122"/>
              </a:rPr>
              <a:t>分钟</a:t>
            </a:r>
          </a:p>
        </p:txBody>
      </p:sp>
      <p:sp>
        <p:nvSpPr>
          <p:cNvPr id="10" name="矩形 9"/>
          <p:cNvSpPr/>
          <p:nvPr/>
        </p:nvSpPr>
        <p:spPr>
          <a:xfrm>
            <a:off x="3925211" y="4403639"/>
            <a:ext cx="1984913" cy="521334"/>
          </a:xfrm>
          <a:prstGeom prst="rect">
            <a:avLst/>
          </a:prstGeom>
        </p:spPr>
        <p:txBody>
          <a:bodyPr wrap="none" lIns="120052" tIns="60026" rIns="120052" bIns="60026">
            <a:spAutoFit/>
          </a:bodyPr>
          <a:lstStyle/>
          <a:p>
            <a:r>
              <a:rPr lang="en-US" altLang="zh-CN" sz="2600" dirty="0">
                <a:solidFill>
                  <a:schemeClr val="bg1"/>
                </a:solidFill>
                <a:latin typeface="微软雅黑" panose="020B0503020204020204" pitchFamily="34" charset="-122"/>
                <a:ea typeface="微软雅黑" panose="020B0503020204020204" pitchFamily="34" charset="-122"/>
              </a:rPr>
              <a:t>5-10MB/</a:t>
            </a:r>
            <a:r>
              <a:rPr lang="zh-CN" altLang="en-US" sz="2600" dirty="0">
                <a:solidFill>
                  <a:schemeClr val="bg1"/>
                </a:solidFill>
                <a:latin typeface="微软雅黑" panose="020B0503020204020204" pitchFamily="34" charset="-122"/>
                <a:ea typeface="微软雅黑" panose="020B0503020204020204" pitchFamily="34" charset="-122"/>
              </a:rPr>
              <a:t>张</a:t>
            </a:r>
          </a:p>
        </p:txBody>
      </p:sp>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0396" y="1115315"/>
            <a:ext cx="1872490" cy="1834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矩形 11"/>
          <p:cNvSpPr/>
          <p:nvPr/>
        </p:nvSpPr>
        <p:spPr>
          <a:xfrm>
            <a:off x="803075" y="308008"/>
            <a:ext cx="3005951" cy="400110"/>
          </a:xfrm>
          <a:prstGeom prst="rect">
            <a:avLst/>
          </a:prstGeom>
        </p:spPr>
        <p:txBody>
          <a:bodyPr wrap="none">
            <a:spAutoFit/>
          </a:bodyPr>
          <a:lstStyle/>
          <a:p>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rPr>
              <a:t>这是一个数据爆炸的时代</a:t>
            </a:r>
          </a:p>
        </p:txBody>
      </p:sp>
      <p:pic>
        <p:nvPicPr>
          <p:cNvPr id="13" name="Picture 2" descr="E:\工作\SODA比赛\IMG20170109_15230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85532" y="167787"/>
            <a:ext cx="543846" cy="54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4792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91019" y="289154"/>
            <a:ext cx="1467068" cy="369332"/>
          </a:xfrm>
          <a:prstGeom prst="rect">
            <a:avLst/>
          </a:prstGeom>
        </p:spPr>
        <p:txBody>
          <a:bodyPr wrap="none">
            <a:spAutoFit/>
          </a:bodyPr>
          <a:lstStyle/>
          <a:p>
            <a:pPr>
              <a:lnSpc>
                <a:spcPct val="90000"/>
              </a:lnSpc>
              <a:spcBef>
                <a:spcPct val="0"/>
              </a:spcBef>
            </a:pPr>
            <a:r>
              <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网络即存储</a:t>
            </a:r>
            <a:endPar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endParaRPr>
          </a:p>
        </p:txBody>
      </p:sp>
      <p:pic>
        <p:nvPicPr>
          <p:cNvPr id="5" name="Picture 2" descr="E:\工作\SODA比赛\IMG20170109_152306.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250920" y="203655"/>
            <a:ext cx="543846" cy="540331"/>
          </a:xfrm>
          <a:prstGeom prst="rect">
            <a:avLst/>
          </a:prstGeom>
          <a:noFill/>
          <a:extLst>
            <a:ext uri="{909E8E84-426E-40DD-AFC4-6F175D3DCCD1}">
              <a14:hiddenFill xmlns:a14="http://schemas.microsoft.com/office/drawing/2010/main">
                <a:solidFill>
                  <a:srgbClr val="FFFFFF"/>
                </a:solidFill>
              </a14:hiddenFill>
            </a:ext>
          </a:extLst>
        </p:spPr>
      </p:pic>
      <p:sp>
        <p:nvSpPr>
          <p:cNvPr id="7" name="MH_Other_1"/>
          <p:cNvSpPr/>
          <p:nvPr>
            <p:custDataLst>
              <p:tags r:id="rId1"/>
            </p:custDataLst>
          </p:nvPr>
        </p:nvSpPr>
        <p:spPr>
          <a:xfrm flipH="1" flipV="1">
            <a:off x="8396018" y="1441014"/>
            <a:ext cx="272497" cy="235103"/>
          </a:xfrm>
          <a:custGeom>
            <a:avLst/>
            <a:gdLst>
              <a:gd name="connsiteX0" fmla="*/ 171412 w 246847"/>
              <a:gd name="connsiteY0" fmla="*/ 0 h 293454"/>
              <a:gd name="connsiteX1" fmla="*/ 246847 w 246847"/>
              <a:gd name="connsiteY1" fmla="*/ 289118 h 293454"/>
              <a:gd name="connsiteX2" fmla="*/ 215900 w 246847"/>
              <a:gd name="connsiteY2" fmla="*/ 293454 h 293454"/>
              <a:gd name="connsiteX3" fmla="*/ 0 w 246847"/>
              <a:gd name="connsiteY3" fmla="*/ 143610 h 293454"/>
              <a:gd name="connsiteX4" fmla="*/ 131862 w 246847"/>
              <a:gd name="connsiteY4" fmla="*/ 5542 h 29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47" h="293454">
                <a:moveTo>
                  <a:pt x="171412" y="0"/>
                </a:moveTo>
                <a:lnTo>
                  <a:pt x="246847" y="289118"/>
                </a:lnTo>
                <a:lnTo>
                  <a:pt x="215900" y="293454"/>
                </a:lnTo>
                <a:cubicBezTo>
                  <a:pt x="96662" y="293454"/>
                  <a:pt x="0" y="226367"/>
                  <a:pt x="0" y="143610"/>
                </a:cubicBezTo>
                <a:cubicBezTo>
                  <a:pt x="0" y="81542"/>
                  <a:pt x="54373" y="28289"/>
                  <a:pt x="131862" y="5542"/>
                </a:cubicBezTo>
                <a:close/>
              </a:path>
            </a:pathLst>
          </a:custGeom>
          <a:gradFill>
            <a:gsLst>
              <a:gs pos="0">
                <a:schemeClr val="accent1"/>
              </a:gs>
              <a:gs pos="52000">
                <a:schemeClr val="accent1">
                  <a:lumMod val="75000"/>
                </a:schemeClr>
              </a:gs>
              <a:gs pos="97000">
                <a:schemeClr val="accent1">
                  <a:lumMod val="50000"/>
                </a:schemeClr>
              </a:gs>
            </a:gsLst>
            <a:lin ang="9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0052" tIns="60026" rIns="120052" bIns="60026" anchor="ctr"/>
          <a:lstStyle/>
          <a:p>
            <a:pPr algn="ctr">
              <a:defRPr/>
            </a:pPr>
            <a:endParaRPr lang="zh-CN" altLang="en-US" sz="1100">
              <a:solidFill>
                <a:srgbClr val="FFFFFF"/>
              </a:solidFill>
              <a:latin typeface="+mn-ea"/>
            </a:endParaRPr>
          </a:p>
        </p:txBody>
      </p:sp>
      <p:sp>
        <p:nvSpPr>
          <p:cNvPr id="8" name="MH_Other_2"/>
          <p:cNvSpPr/>
          <p:nvPr>
            <p:custDataLst>
              <p:tags r:id="rId2"/>
            </p:custDataLst>
          </p:nvPr>
        </p:nvSpPr>
        <p:spPr>
          <a:xfrm flipH="1" flipV="1">
            <a:off x="7662380" y="2706666"/>
            <a:ext cx="274255" cy="235103"/>
          </a:xfrm>
          <a:custGeom>
            <a:avLst/>
            <a:gdLst>
              <a:gd name="connsiteX0" fmla="*/ 171412 w 246847"/>
              <a:gd name="connsiteY0" fmla="*/ 0 h 293454"/>
              <a:gd name="connsiteX1" fmla="*/ 246847 w 246847"/>
              <a:gd name="connsiteY1" fmla="*/ 289118 h 293454"/>
              <a:gd name="connsiteX2" fmla="*/ 215900 w 246847"/>
              <a:gd name="connsiteY2" fmla="*/ 293454 h 293454"/>
              <a:gd name="connsiteX3" fmla="*/ 0 w 246847"/>
              <a:gd name="connsiteY3" fmla="*/ 143610 h 293454"/>
              <a:gd name="connsiteX4" fmla="*/ 131862 w 246847"/>
              <a:gd name="connsiteY4" fmla="*/ 5542 h 29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47" h="293454">
                <a:moveTo>
                  <a:pt x="171412" y="0"/>
                </a:moveTo>
                <a:lnTo>
                  <a:pt x="246847" y="289118"/>
                </a:lnTo>
                <a:lnTo>
                  <a:pt x="215900" y="293454"/>
                </a:lnTo>
                <a:cubicBezTo>
                  <a:pt x="96662" y="293454"/>
                  <a:pt x="0" y="226367"/>
                  <a:pt x="0" y="143610"/>
                </a:cubicBezTo>
                <a:cubicBezTo>
                  <a:pt x="0" y="81542"/>
                  <a:pt x="54373" y="28289"/>
                  <a:pt x="131862" y="5542"/>
                </a:cubicBezTo>
                <a:close/>
              </a:path>
            </a:pathLst>
          </a:custGeom>
          <a:gradFill>
            <a:gsLst>
              <a:gs pos="0">
                <a:schemeClr val="accent2"/>
              </a:gs>
              <a:gs pos="52000">
                <a:schemeClr val="accent2">
                  <a:lumMod val="75000"/>
                </a:schemeClr>
              </a:gs>
              <a:gs pos="97000">
                <a:schemeClr val="accent2">
                  <a:lumMod val="50000"/>
                </a:schemeClr>
              </a:gs>
            </a:gsLst>
            <a:lin ang="9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0052" tIns="60026" rIns="120052" bIns="60026" anchor="ctr"/>
          <a:lstStyle/>
          <a:p>
            <a:pPr algn="ctr">
              <a:defRPr/>
            </a:pPr>
            <a:endParaRPr lang="zh-CN" altLang="en-US" sz="1100">
              <a:solidFill>
                <a:srgbClr val="FFFFFF"/>
              </a:solidFill>
              <a:latin typeface="+mn-ea"/>
            </a:endParaRPr>
          </a:p>
        </p:txBody>
      </p:sp>
      <p:sp>
        <p:nvSpPr>
          <p:cNvPr id="9" name="MH_Other_3"/>
          <p:cNvSpPr/>
          <p:nvPr>
            <p:custDataLst>
              <p:tags r:id="rId3"/>
            </p:custDataLst>
          </p:nvPr>
        </p:nvSpPr>
        <p:spPr>
          <a:xfrm flipH="1" flipV="1">
            <a:off x="6400686" y="3979078"/>
            <a:ext cx="272496" cy="235103"/>
          </a:xfrm>
          <a:custGeom>
            <a:avLst/>
            <a:gdLst>
              <a:gd name="connsiteX0" fmla="*/ 171412 w 246847"/>
              <a:gd name="connsiteY0" fmla="*/ 0 h 293454"/>
              <a:gd name="connsiteX1" fmla="*/ 246847 w 246847"/>
              <a:gd name="connsiteY1" fmla="*/ 289118 h 293454"/>
              <a:gd name="connsiteX2" fmla="*/ 215900 w 246847"/>
              <a:gd name="connsiteY2" fmla="*/ 293454 h 293454"/>
              <a:gd name="connsiteX3" fmla="*/ 0 w 246847"/>
              <a:gd name="connsiteY3" fmla="*/ 143610 h 293454"/>
              <a:gd name="connsiteX4" fmla="*/ 131862 w 246847"/>
              <a:gd name="connsiteY4" fmla="*/ 5542 h 29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47" h="293454">
                <a:moveTo>
                  <a:pt x="171412" y="0"/>
                </a:moveTo>
                <a:lnTo>
                  <a:pt x="246847" y="289118"/>
                </a:lnTo>
                <a:lnTo>
                  <a:pt x="215900" y="293454"/>
                </a:lnTo>
                <a:cubicBezTo>
                  <a:pt x="96662" y="293454"/>
                  <a:pt x="0" y="226367"/>
                  <a:pt x="0" y="143610"/>
                </a:cubicBezTo>
                <a:cubicBezTo>
                  <a:pt x="0" y="81542"/>
                  <a:pt x="54373" y="28289"/>
                  <a:pt x="131862" y="5542"/>
                </a:cubicBezTo>
                <a:close/>
              </a:path>
            </a:pathLst>
          </a:custGeom>
          <a:gradFill>
            <a:gsLst>
              <a:gs pos="0">
                <a:schemeClr val="accent1"/>
              </a:gs>
              <a:gs pos="52000">
                <a:schemeClr val="accent1">
                  <a:lumMod val="75000"/>
                </a:schemeClr>
              </a:gs>
              <a:gs pos="97000">
                <a:schemeClr val="accent1">
                  <a:lumMod val="50000"/>
                </a:schemeClr>
              </a:gs>
            </a:gsLst>
            <a:lin ang="9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0052" tIns="60026" rIns="120052" bIns="60026" anchor="ctr"/>
          <a:lstStyle/>
          <a:p>
            <a:pPr algn="ctr">
              <a:defRPr/>
            </a:pPr>
            <a:endParaRPr lang="zh-CN" altLang="en-US" sz="1100">
              <a:solidFill>
                <a:srgbClr val="FFFFFF"/>
              </a:solidFill>
              <a:latin typeface="+mn-ea"/>
            </a:endParaRPr>
          </a:p>
        </p:txBody>
      </p:sp>
      <p:pic>
        <p:nvPicPr>
          <p:cNvPr id="10" name="MH_Other_4"/>
          <p:cNvPicPr>
            <a:picLocks noChangeAspect="1"/>
          </p:cNvPicPr>
          <p:nvPr>
            <p:custDataLst>
              <p:tags r:id="rId4"/>
            </p:custDataLst>
          </p:nvPr>
        </p:nvPicPr>
        <p:blipFill>
          <a:blip r:embed="rId12">
            <a:extLst>
              <a:ext uri="{28A0092B-C50C-407E-A947-70E740481C1C}">
                <a14:useLocalDpi xmlns:a14="http://schemas.microsoft.com/office/drawing/2010/main" val="0"/>
              </a:ext>
            </a:extLst>
          </a:blip>
          <a:srcRect r="45689"/>
          <a:stretch>
            <a:fillRect/>
          </a:stretch>
        </p:blipFill>
        <p:spPr bwMode="auto">
          <a:xfrm rot="9887356">
            <a:off x="10253478" y="1996877"/>
            <a:ext cx="193384" cy="170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MH_Other_5"/>
          <p:cNvPicPr>
            <a:picLocks noChangeAspect="1"/>
          </p:cNvPicPr>
          <p:nvPr>
            <p:custDataLst>
              <p:tags r:id="rId5"/>
            </p:custDataLst>
          </p:nvPr>
        </p:nvPicPr>
        <p:blipFill>
          <a:blip r:embed="rId12">
            <a:extLst>
              <a:ext uri="{28A0092B-C50C-407E-A947-70E740481C1C}">
                <a14:useLocalDpi xmlns:a14="http://schemas.microsoft.com/office/drawing/2010/main" val="0"/>
              </a:ext>
            </a:extLst>
          </a:blip>
          <a:srcRect r="45689"/>
          <a:stretch>
            <a:fillRect/>
          </a:stretch>
        </p:blipFill>
        <p:spPr bwMode="auto">
          <a:xfrm rot="9887356">
            <a:off x="7505162" y="1429415"/>
            <a:ext cx="191627" cy="170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MH_Other_6"/>
          <p:cNvPicPr>
            <a:picLocks noChangeAspect="1"/>
          </p:cNvPicPr>
          <p:nvPr>
            <p:custDataLst>
              <p:tags r:id="rId6"/>
            </p:custDataLst>
          </p:nvPr>
        </p:nvPicPr>
        <p:blipFill>
          <a:blip r:embed="rId12">
            <a:extLst>
              <a:ext uri="{28A0092B-C50C-407E-A947-70E740481C1C}">
                <a14:useLocalDpi xmlns:a14="http://schemas.microsoft.com/office/drawing/2010/main" val="0"/>
              </a:ext>
            </a:extLst>
          </a:blip>
          <a:srcRect r="45689"/>
          <a:stretch>
            <a:fillRect/>
          </a:stretch>
        </p:blipFill>
        <p:spPr bwMode="auto">
          <a:xfrm rot="9887356">
            <a:off x="6260284" y="2707355"/>
            <a:ext cx="191626" cy="170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MH_SubTitle_1"/>
          <p:cNvSpPr/>
          <p:nvPr>
            <p:custDataLst>
              <p:tags r:id="rId7"/>
            </p:custDataLst>
          </p:nvPr>
        </p:nvSpPr>
        <p:spPr>
          <a:xfrm>
            <a:off x="3339402" y="441444"/>
            <a:ext cx="5307533" cy="1087828"/>
          </a:xfrm>
          <a:custGeom>
            <a:avLst/>
            <a:gdLst>
              <a:gd name="connsiteX0" fmla="*/ 4791971 w 4792054"/>
              <a:gd name="connsiteY0" fmla="*/ 1357601 h 1357917"/>
              <a:gd name="connsiteX1" fmla="*/ 4792054 w 4792054"/>
              <a:gd name="connsiteY1" fmla="*/ 1357917 h 1357917"/>
              <a:gd name="connsiteX2" fmla="*/ 4792016 w 4792054"/>
              <a:gd name="connsiteY2" fmla="*/ 1357917 h 1357917"/>
              <a:gd name="connsiteX3" fmla="*/ 4792017 w 4792054"/>
              <a:gd name="connsiteY3" fmla="*/ 1357916 h 1357917"/>
              <a:gd name="connsiteX4" fmla="*/ 4265526 w 4792054"/>
              <a:gd name="connsiteY4" fmla="*/ 123569 h 1357917"/>
              <a:gd name="connsiteX5" fmla="*/ 4273547 w 4792054"/>
              <a:gd name="connsiteY5" fmla="*/ 154312 h 1357917"/>
              <a:gd name="connsiteX6" fmla="*/ 4300705 w 4792054"/>
              <a:gd name="connsiteY6" fmla="*/ 150507 h 1357917"/>
              <a:gd name="connsiteX7" fmla="*/ 4499639 w 4792054"/>
              <a:gd name="connsiteY7" fmla="*/ 242025 h 1357917"/>
              <a:gd name="connsiteX8" fmla="*/ 4502673 w 4792054"/>
              <a:gd name="connsiteY8" fmla="*/ 248809 h 1357917"/>
              <a:gd name="connsiteX9" fmla="*/ 4779334 w 4792054"/>
              <a:gd name="connsiteY9" fmla="*/ 1309168 h 1357917"/>
              <a:gd name="connsiteX10" fmla="*/ 4775051 w 4792054"/>
              <a:gd name="connsiteY10" fmla="*/ 1299590 h 1357917"/>
              <a:gd name="connsiteX11" fmla="*/ 4576117 w 4792054"/>
              <a:gd name="connsiteY11" fmla="*/ 1208072 h 1357917"/>
              <a:gd name="connsiteX12" fmla="*/ 4548959 w 4792054"/>
              <a:gd name="connsiteY12" fmla="*/ 1211877 h 1357917"/>
              <a:gd name="connsiteX13" fmla="*/ 4547623 w 4792054"/>
              <a:gd name="connsiteY13" fmla="*/ 1206759 h 1357917"/>
              <a:gd name="connsiteX14" fmla="*/ 519852 w 4792054"/>
              <a:gd name="connsiteY14" fmla="*/ 1206759 h 1357917"/>
              <a:gd name="connsiteX15" fmla="*/ 246457 w 4792054"/>
              <a:gd name="connsiteY15" fmla="*/ 158922 h 1357917"/>
              <a:gd name="connsiteX16" fmla="*/ 246457 w 4792054"/>
              <a:gd name="connsiteY16" fmla="*/ 154606 h 1357917"/>
              <a:gd name="connsiteX17" fmla="*/ 4273102 w 4792054"/>
              <a:gd name="connsiteY17" fmla="*/ 154606 h 1357917"/>
              <a:gd name="connsiteX18" fmla="*/ 4265038 w 4792054"/>
              <a:gd name="connsiteY18" fmla="*/ 123696 h 1357917"/>
              <a:gd name="connsiteX19" fmla="*/ 12719 w 4792054"/>
              <a:gd name="connsiteY19" fmla="*/ 48749 h 1357917"/>
              <a:gd name="connsiteX20" fmla="*/ 17003 w 4792054"/>
              <a:gd name="connsiteY20" fmla="*/ 58327 h 1357917"/>
              <a:gd name="connsiteX21" fmla="*/ 215936 w 4792054"/>
              <a:gd name="connsiteY21" fmla="*/ 149845 h 1357917"/>
              <a:gd name="connsiteX22" fmla="*/ 243095 w 4792054"/>
              <a:gd name="connsiteY22" fmla="*/ 146040 h 1357917"/>
              <a:gd name="connsiteX23" fmla="*/ 527015 w 4792054"/>
              <a:gd name="connsiteY23" fmla="*/ 1234221 h 1357917"/>
              <a:gd name="connsiteX24" fmla="*/ 526528 w 4792054"/>
              <a:gd name="connsiteY24" fmla="*/ 1234348 h 1357917"/>
              <a:gd name="connsiteX25" fmla="*/ 518507 w 4792054"/>
              <a:gd name="connsiteY25" fmla="*/ 1203605 h 1357917"/>
              <a:gd name="connsiteX26" fmla="*/ 491348 w 4792054"/>
              <a:gd name="connsiteY26" fmla="*/ 1207410 h 1357917"/>
              <a:gd name="connsiteX27" fmla="*/ 292415 w 4792054"/>
              <a:gd name="connsiteY27" fmla="*/ 1115892 h 1357917"/>
              <a:gd name="connsiteX28" fmla="*/ 289381 w 4792054"/>
              <a:gd name="connsiteY28" fmla="*/ 1109108 h 1357917"/>
              <a:gd name="connsiteX29" fmla="*/ 37 w 4792054"/>
              <a:gd name="connsiteY29" fmla="*/ 0 h 1357917"/>
              <a:gd name="connsiteX30" fmla="*/ 36 w 4792054"/>
              <a:gd name="connsiteY30" fmla="*/ 1 h 1357917"/>
              <a:gd name="connsiteX31" fmla="*/ 82 w 4792054"/>
              <a:gd name="connsiteY31" fmla="*/ 316 h 1357917"/>
              <a:gd name="connsiteX32" fmla="*/ 0 w 4792054"/>
              <a:gd name="connsiteY32" fmla="*/ 0 h 135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2054" h="1357917">
                <a:moveTo>
                  <a:pt x="4791971" y="1357601"/>
                </a:moveTo>
                <a:lnTo>
                  <a:pt x="4792054" y="1357917"/>
                </a:lnTo>
                <a:lnTo>
                  <a:pt x="4792016" y="1357917"/>
                </a:lnTo>
                <a:lnTo>
                  <a:pt x="4792017" y="1357916"/>
                </a:lnTo>
                <a:close/>
                <a:moveTo>
                  <a:pt x="4265526" y="123569"/>
                </a:moveTo>
                <a:lnTo>
                  <a:pt x="4273547" y="154312"/>
                </a:lnTo>
                <a:lnTo>
                  <a:pt x="4300705" y="150507"/>
                </a:lnTo>
                <a:cubicBezTo>
                  <a:pt x="4390134" y="150507"/>
                  <a:pt x="4466863" y="188243"/>
                  <a:pt x="4499639" y="242025"/>
                </a:cubicBezTo>
                <a:lnTo>
                  <a:pt x="4502673" y="248809"/>
                </a:lnTo>
                <a:lnTo>
                  <a:pt x="4779334" y="1309168"/>
                </a:lnTo>
                <a:lnTo>
                  <a:pt x="4775051" y="1299590"/>
                </a:lnTo>
                <a:cubicBezTo>
                  <a:pt x="4742275" y="1245808"/>
                  <a:pt x="4665546" y="1208072"/>
                  <a:pt x="4576117" y="1208072"/>
                </a:cubicBezTo>
                <a:lnTo>
                  <a:pt x="4548959" y="1211877"/>
                </a:lnTo>
                <a:lnTo>
                  <a:pt x="4547623" y="1206759"/>
                </a:lnTo>
                <a:lnTo>
                  <a:pt x="519852" y="1206759"/>
                </a:lnTo>
                <a:lnTo>
                  <a:pt x="246457" y="158922"/>
                </a:lnTo>
                <a:lnTo>
                  <a:pt x="246457" y="154606"/>
                </a:lnTo>
                <a:lnTo>
                  <a:pt x="4273102" y="154606"/>
                </a:lnTo>
                <a:lnTo>
                  <a:pt x="4265038" y="123696"/>
                </a:lnTo>
                <a:close/>
                <a:moveTo>
                  <a:pt x="12719" y="48749"/>
                </a:moveTo>
                <a:lnTo>
                  <a:pt x="17003" y="58327"/>
                </a:lnTo>
                <a:cubicBezTo>
                  <a:pt x="49778" y="112109"/>
                  <a:pt x="126508" y="149845"/>
                  <a:pt x="215936" y="149845"/>
                </a:cubicBezTo>
                <a:lnTo>
                  <a:pt x="243095" y="146040"/>
                </a:lnTo>
                <a:lnTo>
                  <a:pt x="527015" y="1234221"/>
                </a:lnTo>
                <a:lnTo>
                  <a:pt x="526528" y="1234348"/>
                </a:lnTo>
                <a:lnTo>
                  <a:pt x="518507" y="1203605"/>
                </a:lnTo>
                <a:lnTo>
                  <a:pt x="491348" y="1207410"/>
                </a:lnTo>
                <a:cubicBezTo>
                  <a:pt x="401920" y="1207410"/>
                  <a:pt x="325190" y="1169674"/>
                  <a:pt x="292415" y="1115892"/>
                </a:cubicBezTo>
                <a:lnTo>
                  <a:pt x="289381" y="1109108"/>
                </a:lnTo>
                <a:close/>
                <a:moveTo>
                  <a:pt x="37" y="0"/>
                </a:moveTo>
                <a:lnTo>
                  <a:pt x="36" y="1"/>
                </a:lnTo>
                <a:lnTo>
                  <a:pt x="82" y="316"/>
                </a:lnTo>
                <a:lnTo>
                  <a:pt x="0" y="0"/>
                </a:lnTo>
                <a:close/>
              </a:path>
            </a:pathLst>
          </a:custGeom>
          <a:gradFill flip="none" rotWithShape="1">
            <a:gsLst>
              <a:gs pos="11000">
                <a:schemeClr val="accent1"/>
              </a:gs>
              <a:gs pos="9000">
                <a:schemeClr val="accent1">
                  <a:lumMod val="20000"/>
                  <a:lumOff val="80000"/>
                </a:schemeClr>
              </a:gs>
              <a:gs pos="3000">
                <a:schemeClr val="accent1"/>
              </a:gs>
              <a:gs pos="89000">
                <a:schemeClr val="accent1"/>
              </a:gs>
              <a:gs pos="91000">
                <a:schemeClr val="accent1">
                  <a:lumMod val="20000"/>
                  <a:lumOff val="80000"/>
                </a:schemeClr>
              </a:gs>
              <a:gs pos="97000">
                <a:schemeClr val="accent1"/>
              </a:gs>
            </a:gsLst>
            <a:lin ang="99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0039" tIns="0" rIns="90039" bIns="0" anchor="ctr">
            <a:normAutofit/>
          </a:bodyPr>
          <a:lstStyle/>
          <a:p>
            <a:pPr algn="ctr">
              <a:lnSpc>
                <a:spcPct val="130000"/>
              </a:lnSpc>
              <a:defRPr/>
            </a:pPr>
            <a:r>
              <a:rPr lang="zh-CN" altLang="en-US" sz="2000" dirty="0">
                <a:solidFill>
                  <a:schemeClr val="bg1"/>
                </a:solidFill>
                <a:latin typeface="微软雅黑" panose="020B0503020204020204" pitchFamily="34" charset="-122"/>
                <a:ea typeface="微软雅黑" panose="020B0503020204020204" pitchFamily="34" charset="-122"/>
              </a:rPr>
              <a:t>未来的应用必将是移动互联网应用</a:t>
            </a:r>
            <a:endParaRPr lang="zh-CN" altLang="en-US" sz="2000" kern="0" dirty="0">
              <a:solidFill>
                <a:schemeClr val="bg1"/>
              </a:solidFill>
              <a:latin typeface="微软雅黑" panose="020B0503020204020204" pitchFamily="34" charset="-122"/>
              <a:ea typeface="微软雅黑" panose="020B0503020204020204" pitchFamily="34" charset="-122"/>
            </a:endParaRPr>
          </a:p>
        </p:txBody>
      </p:sp>
      <p:sp>
        <p:nvSpPr>
          <p:cNvPr id="20" name="MH_SubTitle_2"/>
          <p:cNvSpPr/>
          <p:nvPr>
            <p:custDataLst>
              <p:tags r:id="rId8"/>
            </p:custDataLst>
          </p:nvPr>
        </p:nvSpPr>
        <p:spPr>
          <a:xfrm>
            <a:off x="1697502" y="1710750"/>
            <a:ext cx="6228748" cy="1086557"/>
          </a:xfrm>
          <a:custGeom>
            <a:avLst/>
            <a:gdLst>
              <a:gd name="connsiteX0" fmla="*/ 4791971 w 4792054"/>
              <a:gd name="connsiteY0" fmla="*/ 1357601 h 1357917"/>
              <a:gd name="connsiteX1" fmla="*/ 4792054 w 4792054"/>
              <a:gd name="connsiteY1" fmla="*/ 1357917 h 1357917"/>
              <a:gd name="connsiteX2" fmla="*/ 4792016 w 4792054"/>
              <a:gd name="connsiteY2" fmla="*/ 1357917 h 1357917"/>
              <a:gd name="connsiteX3" fmla="*/ 4792017 w 4792054"/>
              <a:gd name="connsiteY3" fmla="*/ 1357916 h 1357917"/>
              <a:gd name="connsiteX4" fmla="*/ 4265526 w 4792054"/>
              <a:gd name="connsiteY4" fmla="*/ 123569 h 1357917"/>
              <a:gd name="connsiteX5" fmla="*/ 4273547 w 4792054"/>
              <a:gd name="connsiteY5" fmla="*/ 154312 h 1357917"/>
              <a:gd name="connsiteX6" fmla="*/ 4300705 w 4792054"/>
              <a:gd name="connsiteY6" fmla="*/ 150507 h 1357917"/>
              <a:gd name="connsiteX7" fmla="*/ 4499639 w 4792054"/>
              <a:gd name="connsiteY7" fmla="*/ 242025 h 1357917"/>
              <a:gd name="connsiteX8" fmla="*/ 4502673 w 4792054"/>
              <a:gd name="connsiteY8" fmla="*/ 248809 h 1357917"/>
              <a:gd name="connsiteX9" fmla="*/ 4779334 w 4792054"/>
              <a:gd name="connsiteY9" fmla="*/ 1309168 h 1357917"/>
              <a:gd name="connsiteX10" fmla="*/ 4775051 w 4792054"/>
              <a:gd name="connsiteY10" fmla="*/ 1299590 h 1357917"/>
              <a:gd name="connsiteX11" fmla="*/ 4576117 w 4792054"/>
              <a:gd name="connsiteY11" fmla="*/ 1208072 h 1357917"/>
              <a:gd name="connsiteX12" fmla="*/ 4548959 w 4792054"/>
              <a:gd name="connsiteY12" fmla="*/ 1211877 h 1357917"/>
              <a:gd name="connsiteX13" fmla="*/ 4547623 w 4792054"/>
              <a:gd name="connsiteY13" fmla="*/ 1206759 h 1357917"/>
              <a:gd name="connsiteX14" fmla="*/ 519852 w 4792054"/>
              <a:gd name="connsiteY14" fmla="*/ 1206759 h 1357917"/>
              <a:gd name="connsiteX15" fmla="*/ 246457 w 4792054"/>
              <a:gd name="connsiteY15" fmla="*/ 158922 h 1357917"/>
              <a:gd name="connsiteX16" fmla="*/ 246457 w 4792054"/>
              <a:gd name="connsiteY16" fmla="*/ 154606 h 1357917"/>
              <a:gd name="connsiteX17" fmla="*/ 4273102 w 4792054"/>
              <a:gd name="connsiteY17" fmla="*/ 154606 h 1357917"/>
              <a:gd name="connsiteX18" fmla="*/ 4265038 w 4792054"/>
              <a:gd name="connsiteY18" fmla="*/ 123696 h 1357917"/>
              <a:gd name="connsiteX19" fmla="*/ 12719 w 4792054"/>
              <a:gd name="connsiteY19" fmla="*/ 48749 h 1357917"/>
              <a:gd name="connsiteX20" fmla="*/ 17003 w 4792054"/>
              <a:gd name="connsiteY20" fmla="*/ 58327 h 1357917"/>
              <a:gd name="connsiteX21" fmla="*/ 215936 w 4792054"/>
              <a:gd name="connsiteY21" fmla="*/ 149845 h 1357917"/>
              <a:gd name="connsiteX22" fmla="*/ 243095 w 4792054"/>
              <a:gd name="connsiteY22" fmla="*/ 146040 h 1357917"/>
              <a:gd name="connsiteX23" fmla="*/ 527015 w 4792054"/>
              <a:gd name="connsiteY23" fmla="*/ 1234221 h 1357917"/>
              <a:gd name="connsiteX24" fmla="*/ 526528 w 4792054"/>
              <a:gd name="connsiteY24" fmla="*/ 1234348 h 1357917"/>
              <a:gd name="connsiteX25" fmla="*/ 518507 w 4792054"/>
              <a:gd name="connsiteY25" fmla="*/ 1203605 h 1357917"/>
              <a:gd name="connsiteX26" fmla="*/ 491348 w 4792054"/>
              <a:gd name="connsiteY26" fmla="*/ 1207410 h 1357917"/>
              <a:gd name="connsiteX27" fmla="*/ 292415 w 4792054"/>
              <a:gd name="connsiteY27" fmla="*/ 1115892 h 1357917"/>
              <a:gd name="connsiteX28" fmla="*/ 289381 w 4792054"/>
              <a:gd name="connsiteY28" fmla="*/ 1109108 h 1357917"/>
              <a:gd name="connsiteX29" fmla="*/ 37 w 4792054"/>
              <a:gd name="connsiteY29" fmla="*/ 0 h 1357917"/>
              <a:gd name="connsiteX30" fmla="*/ 36 w 4792054"/>
              <a:gd name="connsiteY30" fmla="*/ 1 h 1357917"/>
              <a:gd name="connsiteX31" fmla="*/ 82 w 4792054"/>
              <a:gd name="connsiteY31" fmla="*/ 316 h 1357917"/>
              <a:gd name="connsiteX32" fmla="*/ 0 w 4792054"/>
              <a:gd name="connsiteY32" fmla="*/ 0 h 135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2054" h="1357917">
                <a:moveTo>
                  <a:pt x="4791971" y="1357601"/>
                </a:moveTo>
                <a:lnTo>
                  <a:pt x="4792054" y="1357917"/>
                </a:lnTo>
                <a:lnTo>
                  <a:pt x="4792016" y="1357917"/>
                </a:lnTo>
                <a:lnTo>
                  <a:pt x="4792017" y="1357916"/>
                </a:lnTo>
                <a:close/>
                <a:moveTo>
                  <a:pt x="4265526" y="123569"/>
                </a:moveTo>
                <a:lnTo>
                  <a:pt x="4273547" y="154312"/>
                </a:lnTo>
                <a:lnTo>
                  <a:pt x="4300705" y="150507"/>
                </a:lnTo>
                <a:cubicBezTo>
                  <a:pt x="4390134" y="150507"/>
                  <a:pt x="4466863" y="188243"/>
                  <a:pt x="4499639" y="242025"/>
                </a:cubicBezTo>
                <a:lnTo>
                  <a:pt x="4502673" y="248809"/>
                </a:lnTo>
                <a:lnTo>
                  <a:pt x="4779334" y="1309168"/>
                </a:lnTo>
                <a:lnTo>
                  <a:pt x="4775051" y="1299590"/>
                </a:lnTo>
                <a:cubicBezTo>
                  <a:pt x="4742275" y="1245808"/>
                  <a:pt x="4665546" y="1208072"/>
                  <a:pt x="4576117" y="1208072"/>
                </a:cubicBezTo>
                <a:lnTo>
                  <a:pt x="4548959" y="1211877"/>
                </a:lnTo>
                <a:lnTo>
                  <a:pt x="4547623" y="1206759"/>
                </a:lnTo>
                <a:lnTo>
                  <a:pt x="519852" y="1206759"/>
                </a:lnTo>
                <a:lnTo>
                  <a:pt x="246457" y="158922"/>
                </a:lnTo>
                <a:lnTo>
                  <a:pt x="246457" y="154606"/>
                </a:lnTo>
                <a:lnTo>
                  <a:pt x="4273102" y="154606"/>
                </a:lnTo>
                <a:lnTo>
                  <a:pt x="4265038" y="123696"/>
                </a:lnTo>
                <a:close/>
                <a:moveTo>
                  <a:pt x="12719" y="48749"/>
                </a:moveTo>
                <a:lnTo>
                  <a:pt x="17003" y="58327"/>
                </a:lnTo>
                <a:cubicBezTo>
                  <a:pt x="49778" y="112109"/>
                  <a:pt x="126508" y="149845"/>
                  <a:pt x="215936" y="149845"/>
                </a:cubicBezTo>
                <a:lnTo>
                  <a:pt x="243095" y="146040"/>
                </a:lnTo>
                <a:lnTo>
                  <a:pt x="527015" y="1234221"/>
                </a:lnTo>
                <a:lnTo>
                  <a:pt x="526528" y="1234348"/>
                </a:lnTo>
                <a:lnTo>
                  <a:pt x="518507" y="1203605"/>
                </a:lnTo>
                <a:lnTo>
                  <a:pt x="491348" y="1207410"/>
                </a:lnTo>
                <a:cubicBezTo>
                  <a:pt x="401920" y="1207410"/>
                  <a:pt x="325190" y="1169674"/>
                  <a:pt x="292415" y="1115892"/>
                </a:cubicBezTo>
                <a:lnTo>
                  <a:pt x="289381" y="1109108"/>
                </a:lnTo>
                <a:close/>
                <a:moveTo>
                  <a:pt x="37" y="0"/>
                </a:moveTo>
                <a:lnTo>
                  <a:pt x="36" y="1"/>
                </a:lnTo>
                <a:lnTo>
                  <a:pt x="82" y="316"/>
                </a:lnTo>
                <a:lnTo>
                  <a:pt x="0" y="0"/>
                </a:lnTo>
                <a:close/>
              </a:path>
            </a:pathLst>
          </a:custGeom>
          <a:gradFill flip="none" rotWithShape="1">
            <a:gsLst>
              <a:gs pos="11000">
                <a:schemeClr val="accent2"/>
              </a:gs>
              <a:gs pos="9000">
                <a:schemeClr val="accent2">
                  <a:lumMod val="20000"/>
                  <a:lumOff val="80000"/>
                </a:schemeClr>
              </a:gs>
              <a:gs pos="3000">
                <a:schemeClr val="accent2"/>
              </a:gs>
              <a:gs pos="89000">
                <a:schemeClr val="accent2"/>
              </a:gs>
              <a:gs pos="91000">
                <a:schemeClr val="accent2">
                  <a:lumMod val="20000"/>
                  <a:lumOff val="80000"/>
                </a:schemeClr>
              </a:gs>
              <a:gs pos="97000">
                <a:schemeClr val="accent2"/>
              </a:gs>
            </a:gsLst>
            <a:lin ang="99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0039" tIns="0" rIns="90039" bIns="0" anchor="ctr">
            <a:normAutofit/>
          </a:bodyPr>
          <a:lstStyle/>
          <a:p>
            <a:pPr algn="ctr">
              <a:lnSpc>
                <a:spcPct val="130000"/>
              </a:lnSpc>
              <a:defRPr/>
            </a:pPr>
            <a:r>
              <a:rPr lang="zh-CN" altLang="en-US" sz="2000" dirty="0">
                <a:solidFill>
                  <a:schemeClr val="bg1"/>
                </a:solidFill>
                <a:latin typeface="微软雅黑" panose="020B0503020204020204" pitchFamily="34" charset="-122"/>
                <a:ea typeface="微软雅黑" panose="020B0503020204020204" pitchFamily="34" charset="-122"/>
              </a:rPr>
              <a:t>未来的个人数据必然存在于网络当中</a:t>
            </a:r>
            <a:r>
              <a:rPr lang="en-US" altLang="zh-CN" sz="2000" kern="0" dirty="0">
                <a:solidFill>
                  <a:schemeClr val="bg1"/>
                </a:solidFill>
                <a:latin typeface="微软雅黑" panose="020B0503020204020204" pitchFamily="34" charset="-122"/>
                <a:ea typeface="微软雅黑" panose="020B0503020204020204" pitchFamily="34" charset="-122"/>
              </a:rPr>
              <a:t> </a:t>
            </a:r>
            <a:endParaRPr lang="zh-CN" altLang="en-US" sz="2000" kern="0" dirty="0">
              <a:solidFill>
                <a:schemeClr val="bg1"/>
              </a:solidFill>
              <a:latin typeface="微软雅黑" panose="020B0503020204020204" pitchFamily="34" charset="-122"/>
              <a:ea typeface="微软雅黑" panose="020B0503020204020204" pitchFamily="34" charset="-122"/>
            </a:endParaRPr>
          </a:p>
        </p:txBody>
      </p:sp>
      <p:sp>
        <p:nvSpPr>
          <p:cNvPr id="21" name="MH_SubTitle_3"/>
          <p:cNvSpPr/>
          <p:nvPr>
            <p:custDataLst>
              <p:tags r:id="rId9"/>
            </p:custDataLst>
          </p:nvPr>
        </p:nvSpPr>
        <p:spPr>
          <a:xfrm>
            <a:off x="275664" y="2988687"/>
            <a:ext cx="6397519" cy="1086556"/>
          </a:xfrm>
          <a:custGeom>
            <a:avLst/>
            <a:gdLst>
              <a:gd name="connsiteX0" fmla="*/ 4791971 w 4792054"/>
              <a:gd name="connsiteY0" fmla="*/ 1357601 h 1357917"/>
              <a:gd name="connsiteX1" fmla="*/ 4792054 w 4792054"/>
              <a:gd name="connsiteY1" fmla="*/ 1357917 h 1357917"/>
              <a:gd name="connsiteX2" fmla="*/ 4792016 w 4792054"/>
              <a:gd name="connsiteY2" fmla="*/ 1357917 h 1357917"/>
              <a:gd name="connsiteX3" fmla="*/ 4792017 w 4792054"/>
              <a:gd name="connsiteY3" fmla="*/ 1357916 h 1357917"/>
              <a:gd name="connsiteX4" fmla="*/ 4265526 w 4792054"/>
              <a:gd name="connsiteY4" fmla="*/ 123569 h 1357917"/>
              <a:gd name="connsiteX5" fmla="*/ 4273547 w 4792054"/>
              <a:gd name="connsiteY5" fmla="*/ 154312 h 1357917"/>
              <a:gd name="connsiteX6" fmla="*/ 4300705 w 4792054"/>
              <a:gd name="connsiteY6" fmla="*/ 150507 h 1357917"/>
              <a:gd name="connsiteX7" fmla="*/ 4499639 w 4792054"/>
              <a:gd name="connsiteY7" fmla="*/ 242025 h 1357917"/>
              <a:gd name="connsiteX8" fmla="*/ 4502673 w 4792054"/>
              <a:gd name="connsiteY8" fmla="*/ 248809 h 1357917"/>
              <a:gd name="connsiteX9" fmla="*/ 4779334 w 4792054"/>
              <a:gd name="connsiteY9" fmla="*/ 1309168 h 1357917"/>
              <a:gd name="connsiteX10" fmla="*/ 4775051 w 4792054"/>
              <a:gd name="connsiteY10" fmla="*/ 1299590 h 1357917"/>
              <a:gd name="connsiteX11" fmla="*/ 4576117 w 4792054"/>
              <a:gd name="connsiteY11" fmla="*/ 1208072 h 1357917"/>
              <a:gd name="connsiteX12" fmla="*/ 4548959 w 4792054"/>
              <a:gd name="connsiteY12" fmla="*/ 1211877 h 1357917"/>
              <a:gd name="connsiteX13" fmla="*/ 4547623 w 4792054"/>
              <a:gd name="connsiteY13" fmla="*/ 1206759 h 1357917"/>
              <a:gd name="connsiteX14" fmla="*/ 519852 w 4792054"/>
              <a:gd name="connsiteY14" fmla="*/ 1206759 h 1357917"/>
              <a:gd name="connsiteX15" fmla="*/ 246457 w 4792054"/>
              <a:gd name="connsiteY15" fmla="*/ 158922 h 1357917"/>
              <a:gd name="connsiteX16" fmla="*/ 246457 w 4792054"/>
              <a:gd name="connsiteY16" fmla="*/ 154606 h 1357917"/>
              <a:gd name="connsiteX17" fmla="*/ 4273102 w 4792054"/>
              <a:gd name="connsiteY17" fmla="*/ 154606 h 1357917"/>
              <a:gd name="connsiteX18" fmla="*/ 4265038 w 4792054"/>
              <a:gd name="connsiteY18" fmla="*/ 123696 h 1357917"/>
              <a:gd name="connsiteX19" fmla="*/ 12719 w 4792054"/>
              <a:gd name="connsiteY19" fmla="*/ 48749 h 1357917"/>
              <a:gd name="connsiteX20" fmla="*/ 17003 w 4792054"/>
              <a:gd name="connsiteY20" fmla="*/ 58327 h 1357917"/>
              <a:gd name="connsiteX21" fmla="*/ 215936 w 4792054"/>
              <a:gd name="connsiteY21" fmla="*/ 149845 h 1357917"/>
              <a:gd name="connsiteX22" fmla="*/ 243095 w 4792054"/>
              <a:gd name="connsiteY22" fmla="*/ 146040 h 1357917"/>
              <a:gd name="connsiteX23" fmla="*/ 527015 w 4792054"/>
              <a:gd name="connsiteY23" fmla="*/ 1234221 h 1357917"/>
              <a:gd name="connsiteX24" fmla="*/ 526528 w 4792054"/>
              <a:gd name="connsiteY24" fmla="*/ 1234348 h 1357917"/>
              <a:gd name="connsiteX25" fmla="*/ 518507 w 4792054"/>
              <a:gd name="connsiteY25" fmla="*/ 1203605 h 1357917"/>
              <a:gd name="connsiteX26" fmla="*/ 491348 w 4792054"/>
              <a:gd name="connsiteY26" fmla="*/ 1207410 h 1357917"/>
              <a:gd name="connsiteX27" fmla="*/ 292415 w 4792054"/>
              <a:gd name="connsiteY27" fmla="*/ 1115892 h 1357917"/>
              <a:gd name="connsiteX28" fmla="*/ 289381 w 4792054"/>
              <a:gd name="connsiteY28" fmla="*/ 1109108 h 1357917"/>
              <a:gd name="connsiteX29" fmla="*/ 37 w 4792054"/>
              <a:gd name="connsiteY29" fmla="*/ 0 h 1357917"/>
              <a:gd name="connsiteX30" fmla="*/ 36 w 4792054"/>
              <a:gd name="connsiteY30" fmla="*/ 1 h 1357917"/>
              <a:gd name="connsiteX31" fmla="*/ 82 w 4792054"/>
              <a:gd name="connsiteY31" fmla="*/ 316 h 1357917"/>
              <a:gd name="connsiteX32" fmla="*/ 0 w 4792054"/>
              <a:gd name="connsiteY32" fmla="*/ 0 h 135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92054" h="1357917">
                <a:moveTo>
                  <a:pt x="4791971" y="1357601"/>
                </a:moveTo>
                <a:lnTo>
                  <a:pt x="4792054" y="1357917"/>
                </a:lnTo>
                <a:lnTo>
                  <a:pt x="4792016" y="1357917"/>
                </a:lnTo>
                <a:lnTo>
                  <a:pt x="4792017" y="1357916"/>
                </a:lnTo>
                <a:close/>
                <a:moveTo>
                  <a:pt x="4265526" y="123569"/>
                </a:moveTo>
                <a:lnTo>
                  <a:pt x="4273547" y="154312"/>
                </a:lnTo>
                <a:lnTo>
                  <a:pt x="4300705" y="150507"/>
                </a:lnTo>
                <a:cubicBezTo>
                  <a:pt x="4390134" y="150507"/>
                  <a:pt x="4466863" y="188243"/>
                  <a:pt x="4499639" y="242025"/>
                </a:cubicBezTo>
                <a:lnTo>
                  <a:pt x="4502673" y="248809"/>
                </a:lnTo>
                <a:lnTo>
                  <a:pt x="4779334" y="1309168"/>
                </a:lnTo>
                <a:lnTo>
                  <a:pt x="4775051" y="1299590"/>
                </a:lnTo>
                <a:cubicBezTo>
                  <a:pt x="4742275" y="1245808"/>
                  <a:pt x="4665546" y="1208072"/>
                  <a:pt x="4576117" y="1208072"/>
                </a:cubicBezTo>
                <a:lnTo>
                  <a:pt x="4548959" y="1211877"/>
                </a:lnTo>
                <a:lnTo>
                  <a:pt x="4547623" y="1206759"/>
                </a:lnTo>
                <a:lnTo>
                  <a:pt x="519852" y="1206759"/>
                </a:lnTo>
                <a:lnTo>
                  <a:pt x="246457" y="158922"/>
                </a:lnTo>
                <a:lnTo>
                  <a:pt x="246457" y="154606"/>
                </a:lnTo>
                <a:lnTo>
                  <a:pt x="4273102" y="154606"/>
                </a:lnTo>
                <a:lnTo>
                  <a:pt x="4265038" y="123696"/>
                </a:lnTo>
                <a:close/>
                <a:moveTo>
                  <a:pt x="12719" y="48749"/>
                </a:moveTo>
                <a:lnTo>
                  <a:pt x="17003" y="58327"/>
                </a:lnTo>
                <a:cubicBezTo>
                  <a:pt x="49778" y="112109"/>
                  <a:pt x="126508" y="149845"/>
                  <a:pt x="215936" y="149845"/>
                </a:cubicBezTo>
                <a:lnTo>
                  <a:pt x="243095" y="146040"/>
                </a:lnTo>
                <a:lnTo>
                  <a:pt x="527015" y="1234221"/>
                </a:lnTo>
                <a:lnTo>
                  <a:pt x="526528" y="1234348"/>
                </a:lnTo>
                <a:lnTo>
                  <a:pt x="518507" y="1203605"/>
                </a:lnTo>
                <a:lnTo>
                  <a:pt x="491348" y="1207410"/>
                </a:lnTo>
                <a:cubicBezTo>
                  <a:pt x="401920" y="1207410"/>
                  <a:pt x="325190" y="1169674"/>
                  <a:pt x="292415" y="1115892"/>
                </a:cubicBezTo>
                <a:lnTo>
                  <a:pt x="289381" y="1109108"/>
                </a:lnTo>
                <a:close/>
                <a:moveTo>
                  <a:pt x="37" y="0"/>
                </a:moveTo>
                <a:lnTo>
                  <a:pt x="36" y="1"/>
                </a:lnTo>
                <a:lnTo>
                  <a:pt x="82" y="316"/>
                </a:lnTo>
                <a:lnTo>
                  <a:pt x="0" y="0"/>
                </a:lnTo>
                <a:close/>
              </a:path>
            </a:pathLst>
          </a:custGeom>
          <a:gradFill flip="none" rotWithShape="1">
            <a:gsLst>
              <a:gs pos="11000">
                <a:schemeClr val="accent1"/>
              </a:gs>
              <a:gs pos="9000">
                <a:schemeClr val="accent1">
                  <a:lumMod val="20000"/>
                  <a:lumOff val="80000"/>
                </a:schemeClr>
              </a:gs>
              <a:gs pos="3000">
                <a:schemeClr val="accent1"/>
              </a:gs>
              <a:gs pos="89000">
                <a:schemeClr val="accent1"/>
              </a:gs>
              <a:gs pos="91000">
                <a:schemeClr val="accent1">
                  <a:lumMod val="20000"/>
                  <a:lumOff val="80000"/>
                </a:schemeClr>
              </a:gs>
              <a:gs pos="97000">
                <a:schemeClr val="accent1"/>
              </a:gs>
            </a:gsLst>
            <a:lin ang="99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0039" tIns="0" rIns="90039" bIns="0" anchor="ctr">
            <a:normAutofit/>
          </a:bodyPr>
          <a:lstStyle/>
          <a:p>
            <a:pPr algn="ctr">
              <a:lnSpc>
                <a:spcPct val="130000"/>
              </a:lnSpc>
              <a:defRPr/>
            </a:pPr>
            <a:r>
              <a:rPr lang="zh-CN" altLang="en-US" sz="2000" dirty="0">
                <a:solidFill>
                  <a:schemeClr val="bg1"/>
                </a:solidFill>
                <a:latin typeface="微软雅黑" panose="020B0503020204020204" pitchFamily="34" charset="-122"/>
                <a:ea typeface="微软雅黑" panose="020B0503020204020204" pitchFamily="34" charset="-122"/>
              </a:rPr>
              <a:t>未来中小企业的非核心数据也将存在于网络之中</a:t>
            </a:r>
            <a:endParaRPr lang="zh-CN" altLang="en-US" sz="2000" kern="0"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3230195" y="4439474"/>
            <a:ext cx="7203077" cy="490556"/>
          </a:xfrm>
          <a:prstGeom prst="rect">
            <a:avLst/>
          </a:prstGeom>
        </p:spPr>
        <p:txBody>
          <a:bodyPr wrap="square" lIns="120052" tIns="60026" rIns="120052" bIns="60026">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未来，网络就是存储。</a:t>
            </a:r>
          </a:p>
        </p:txBody>
      </p:sp>
    </p:spTree>
    <p:extLst>
      <p:ext uri="{BB962C8B-B14F-4D97-AF65-F5344CB8AC3E}">
        <p14:creationId xmlns:p14="http://schemas.microsoft.com/office/powerpoint/2010/main" val="25868008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460498" y="649868"/>
            <a:ext cx="8551156" cy="4157516"/>
            <a:chOff x="1" y="1550089"/>
            <a:chExt cx="14990153" cy="5256090"/>
          </a:xfrm>
        </p:grpSpPr>
        <p:sp>
          <p:nvSpPr>
            <p:cNvPr id="4" name="矩形 3"/>
            <p:cNvSpPr/>
            <p:nvPr/>
          </p:nvSpPr>
          <p:spPr>
            <a:xfrm>
              <a:off x="8895214" y="4915339"/>
              <a:ext cx="6094940" cy="386718"/>
            </a:xfrm>
            <a:prstGeom prst="rect">
              <a:avLst/>
            </a:prstGeom>
          </p:spPr>
          <p:txBody>
            <a:bodyPr lIns="120052" tIns="60026" rIns="120052" bIns="60026">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允许</a:t>
              </a:r>
              <a:r>
                <a:rPr lang="zh-CN" altLang="en-US" sz="1200" dirty="0">
                  <a:solidFill>
                    <a:schemeClr val="bg1"/>
                  </a:solidFill>
                  <a:latin typeface="微软雅黑" panose="020B0503020204020204" pitchFamily="34" charset="-122"/>
                  <a:ea typeface="微软雅黑" panose="020B0503020204020204" pitchFamily="34" charset="-122"/>
                </a:rPr>
                <a:t>并发修改</a:t>
              </a:r>
              <a:r>
                <a:rPr lang="zh-CN" altLang="en-US" sz="1200" dirty="0" smtClean="0">
                  <a:solidFill>
                    <a:schemeClr val="bg1"/>
                  </a:solidFill>
                  <a:latin typeface="微软雅黑" panose="020B0503020204020204" pitchFamily="34" charset="-122"/>
                  <a:ea typeface="微软雅黑" panose="020B0503020204020204" pitchFamily="34" charset="-122"/>
                </a:rPr>
                <a:t>对象</a:t>
              </a:r>
              <a:endParaRPr lang="en-US" altLang="zh-CN" sz="1200" dirty="0" smtClean="0">
                <a:solidFill>
                  <a:schemeClr val="bg1"/>
                </a:solidFill>
                <a:latin typeface="微软雅黑" panose="020B0503020204020204" pitchFamily="34" charset="-122"/>
                <a:ea typeface="微软雅黑" panose="020B0503020204020204" pitchFamily="34" charset="-122"/>
              </a:endParaRPr>
            </a:p>
          </p:txBody>
        </p:sp>
        <p:sp>
          <p:nvSpPr>
            <p:cNvPr id="5" name="MH_Other_1"/>
            <p:cNvSpPr>
              <a:spLocks noChangeArrowheads="1"/>
            </p:cNvSpPr>
            <p:nvPr>
              <p:custDataLst>
                <p:tags r:id="rId1"/>
              </p:custDataLst>
            </p:nvPr>
          </p:nvSpPr>
          <p:spPr bwMode="auto">
            <a:xfrm rot="5400000">
              <a:off x="4846747" y="3743464"/>
              <a:ext cx="260349" cy="952116"/>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0 60000 65536"/>
                <a:gd name="T10" fmla="*/ 0 60000 65536"/>
                <a:gd name="T11" fmla="*/ 0 60000 65536"/>
                <a:gd name="T12" fmla="*/ 3059 w 21600"/>
                <a:gd name="T13" fmla="*/ 3103 h 21600"/>
                <a:gd name="T14" fmla="*/ 18541 w 21600"/>
                <a:gd name="T15" fmla="*/ 18497 h 21600"/>
              </a:gdLst>
              <a:ahLst/>
              <a:cxnLst>
                <a:cxn ang="T8">
                  <a:pos x="T0" y="T1"/>
                </a:cxn>
                <a:cxn ang="T9">
                  <a:pos x="T2" y="T3"/>
                </a:cxn>
                <a:cxn ang="T10">
                  <a:pos x="T4" y="T5"/>
                </a:cxn>
                <a:cxn ang="T11">
                  <a:pos x="T6" y="T7"/>
                </a:cxn>
              </a:cxnLst>
              <a:rect l="T12" t="T13" r="T14" b="T15"/>
              <a:pathLst>
                <a:path w="21600" h="21600">
                  <a:moveTo>
                    <a:pt x="0" y="0"/>
                  </a:moveTo>
                  <a:lnTo>
                    <a:pt x="2596" y="21600"/>
                  </a:lnTo>
                  <a:lnTo>
                    <a:pt x="19004" y="21600"/>
                  </a:lnTo>
                  <a:lnTo>
                    <a:pt x="21600" y="0"/>
                  </a:lnTo>
                  <a:lnTo>
                    <a:pt x="0"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zh-CN" altLang="en-US" sz="1000">
                <a:solidFill>
                  <a:schemeClr val="bg1"/>
                </a:solidFill>
                <a:latin typeface="微软雅黑" panose="020B0503020204020204" pitchFamily="34" charset="-122"/>
                <a:ea typeface="微软雅黑" panose="020B0503020204020204" pitchFamily="34" charset="-122"/>
              </a:endParaRPr>
            </a:p>
          </p:txBody>
        </p:sp>
        <p:sp>
          <p:nvSpPr>
            <p:cNvPr id="6" name="MH_Other_2"/>
            <p:cNvSpPr>
              <a:spLocks noChangeArrowheads="1"/>
            </p:cNvSpPr>
            <p:nvPr>
              <p:custDataLst>
                <p:tags r:id="rId2"/>
              </p:custDataLst>
            </p:nvPr>
          </p:nvSpPr>
          <p:spPr bwMode="auto">
            <a:xfrm rot="9000000">
              <a:off x="3835609" y="4719611"/>
              <a:ext cx="411159" cy="885209"/>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0 60000 65536"/>
                <a:gd name="T10" fmla="*/ 0 60000 65536"/>
                <a:gd name="T11" fmla="*/ 0 60000 65536"/>
                <a:gd name="T12" fmla="*/ 3059 w 21600"/>
                <a:gd name="T13" fmla="*/ 3103 h 21600"/>
                <a:gd name="T14" fmla="*/ 18541 w 21600"/>
                <a:gd name="T15" fmla="*/ 18497 h 21600"/>
              </a:gdLst>
              <a:ahLst/>
              <a:cxnLst>
                <a:cxn ang="T8">
                  <a:pos x="T0" y="T1"/>
                </a:cxn>
                <a:cxn ang="T9">
                  <a:pos x="T2" y="T3"/>
                </a:cxn>
                <a:cxn ang="T10">
                  <a:pos x="T4" y="T5"/>
                </a:cxn>
                <a:cxn ang="T11">
                  <a:pos x="T6" y="T7"/>
                </a:cxn>
              </a:cxnLst>
              <a:rect l="T12" t="T13" r="T14" b="T15"/>
              <a:pathLst>
                <a:path w="21600" h="21600">
                  <a:moveTo>
                    <a:pt x="0" y="0"/>
                  </a:moveTo>
                  <a:lnTo>
                    <a:pt x="2596" y="21600"/>
                  </a:lnTo>
                  <a:lnTo>
                    <a:pt x="19004" y="21600"/>
                  </a:lnTo>
                  <a:lnTo>
                    <a:pt x="21600" y="0"/>
                  </a:lnTo>
                  <a:lnTo>
                    <a:pt x="0"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zh-CN" altLang="en-US" sz="1000">
                <a:solidFill>
                  <a:schemeClr val="bg1"/>
                </a:solidFill>
                <a:latin typeface="微软雅黑" panose="020B0503020204020204" pitchFamily="34" charset="-122"/>
                <a:ea typeface="微软雅黑" panose="020B0503020204020204" pitchFamily="34" charset="-122"/>
              </a:endParaRPr>
            </a:p>
          </p:txBody>
        </p:sp>
        <p:sp>
          <p:nvSpPr>
            <p:cNvPr id="7" name="MH_Other_3"/>
            <p:cNvSpPr>
              <a:spLocks noChangeArrowheads="1"/>
            </p:cNvSpPr>
            <p:nvPr>
              <p:custDataLst>
                <p:tags r:id="rId3"/>
              </p:custDataLst>
            </p:nvPr>
          </p:nvSpPr>
          <p:spPr bwMode="auto">
            <a:xfrm rot="-9000000">
              <a:off x="2571359" y="4609593"/>
              <a:ext cx="434190" cy="1060832"/>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0 60000 65536"/>
                <a:gd name="T10" fmla="*/ 0 60000 65536"/>
                <a:gd name="T11" fmla="*/ 0 60000 65536"/>
                <a:gd name="T12" fmla="*/ 3059 w 21600"/>
                <a:gd name="T13" fmla="*/ 3103 h 21600"/>
                <a:gd name="T14" fmla="*/ 18541 w 21600"/>
                <a:gd name="T15" fmla="*/ 18497 h 21600"/>
              </a:gdLst>
              <a:ahLst/>
              <a:cxnLst>
                <a:cxn ang="T8">
                  <a:pos x="T0" y="T1"/>
                </a:cxn>
                <a:cxn ang="T9">
                  <a:pos x="T2" y="T3"/>
                </a:cxn>
                <a:cxn ang="T10">
                  <a:pos x="T4" y="T5"/>
                </a:cxn>
                <a:cxn ang="T11">
                  <a:pos x="T6" y="T7"/>
                </a:cxn>
              </a:cxnLst>
              <a:rect l="T12" t="T13" r="T14" b="T15"/>
              <a:pathLst>
                <a:path w="21600" h="21600">
                  <a:moveTo>
                    <a:pt x="0" y="0"/>
                  </a:moveTo>
                  <a:lnTo>
                    <a:pt x="2596" y="21600"/>
                  </a:lnTo>
                  <a:lnTo>
                    <a:pt x="19004" y="21600"/>
                  </a:lnTo>
                  <a:lnTo>
                    <a:pt x="21600" y="0"/>
                  </a:lnTo>
                  <a:lnTo>
                    <a:pt x="0"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zh-CN" altLang="en-US" sz="1000">
                <a:solidFill>
                  <a:schemeClr val="bg1"/>
                </a:solidFill>
                <a:latin typeface="微软雅黑" panose="020B0503020204020204" pitchFamily="34" charset="-122"/>
                <a:ea typeface="微软雅黑" panose="020B0503020204020204" pitchFamily="34" charset="-122"/>
              </a:endParaRPr>
            </a:p>
          </p:txBody>
        </p:sp>
        <p:sp>
          <p:nvSpPr>
            <p:cNvPr id="8" name="MH_Other_4"/>
            <p:cNvSpPr>
              <a:spLocks noChangeArrowheads="1"/>
            </p:cNvSpPr>
            <p:nvPr>
              <p:custDataLst>
                <p:tags r:id="rId4"/>
              </p:custDataLst>
            </p:nvPr>
          </p:nvSpPr>
          <p:spPr bwMode="auto">
            <a:xfrm rot="-5400000">
              <a:off x="1993984" y="3579663"/>
              <a:ext cx="250138" cy="1289928"/>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0 60000 65536"/>
                <a:gd name="T10" fmla="*/ 0 60000 65536"/>
                <a:gd name="T11" fmla="*/ 0 60000 65536"/>
                <a:gd name="T12" fmla="*/ 3059 w 21600"/>
                <a:gd name="T13" fmla="*/ 3103 h 21600"/>
                <a:gd name="T14" fmla="*/ 18541 w 21600"/>
                <a:gd name="T15" fmla="*/ 18497 h 21600"/>
              </a:gdLst>
              <a:ahLst/>
              <a:cxnLst>
                <a:cxn ang="T8">
                  <a:pos x="T0" y="T1"/>
                </a:cxn>
                <a:cxn ang="T9">
                  <a:pos x="T2" y="T3"/>
                </a:cxn>
                <a:cxn ang="T10">
                  <a:pos x="T4" y="T5"/>
                </a:cxn>
                <a:cxn ang="T11">
                  <a:pos x="T6" y="T7"/>
                </a:cxn>
              </a:cxnLst>
              <a:rect l="T12" t="T13" r="T14" b="T15"/>
              <a:pathLst>
                <a:path w="21600" h="21600">
                  <a:moveTo>
                    <a:pt x="0" y="0"/>
                  </a:moveTo>
                  <a:lnTo>
                    <a:pt x="2596" y="21600"/>
                  </a:lnTo>
                  <a:lnTo>
                    <a:pt x="19004" y="21600"/>
                  </a:lnTo>
                  <a:lnTo>
                    <a:pt x="21600" y="0"/>
                  </a:lnTo>
                  <a:lnTo>
                    <a:pt x="0"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zh-CN" altLang="en-US" sz="1000">
                <a:solidFill>
                  <a:schemeClr val="bg1"/>
                </a:solidFill>
                <a:latin typeface="微软雅黑" panose="020B0503020204020204" pitchFamily="34" charset="-122"/>
                <a:ea typeface="微软雅黑" panose="020B0503020204020204" pitchFamily="34" charset="-122"/>
              </a:endParaRPr>
            </a:p>
          </p:txBody>
        </p:sp>
        <p:sp>
          <p:nvSpPr>
            <p:cNvPr id="9" name="MH_Other_5"/>
            <p:cNvSpPr>
              <a:spLocks noChangeArrowheads="1"/>
            </p:cNvSpPr>
            <p:nvPr>
              <p:custDataLst>
                <p:tags r:id="rId5"/>
              </p:custDataLst>
            </p:nvPr>
          </p:nvSpPr>
          <p:spPr bwMode="auto">
            <a:xfrm rot="1800000">
              <a:off x="4444398" y="2624403"/>
              <a:ext cx="245591" cy="935736"/>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0 60000 65536"/>
                <a:gd name="T10" fmla="*/ 0 60000 65536"/>
                <a:gd name="T11" fmla="*/ 0 60000 65536"/>
                <a:gd name="T12" fmla="*/ 3059 w 21600"/>
                <a:gd name="T13" fmla="*/ 3103 h 21600"/>
                <a:gd name="T14" fmla="*/ 18541 w 21600"/>
                <a:gd name="T15" fmla="*/ 18497 h 21600"/>
              </a:gdLst>
              <a:ahLst/>
              <a:cxnLst>
                <a:cxn ang="T8">
                  <a:pos x="T0" y="T1"/>
                </a:cxn>
                <a:cxn ang="T9">
                  <a:pos x="T2" y="T3"/>
                </a:cxn>
                <a:cxn ang="T10">
                  <a:pos x="T4" y="T5"/>
                </a:cxn>
                <a:cxn ang="T11">
                  <a:pos x="T6" y="T7"/>
                </a:cxn>
              </a:cxnLst>
              <a:rect l="T12" t="T13" r="T14" b="T15"/>
              <a:pathLst>
                <a:path w="21600" h="21600">
                  <a:moveTo>
                    <a:pt x="0" y="0"/>
                  </a:moveTo>
                  <a:lnTo>
                    <a:pt x="2596" y="21600"/>
                  </a:lnTo>
                  <a:lnTo>
                    <a:pt x="19004" y="21600"/>
                  </a:lnTo>
                  <a:lnTo>
                    <a:pt x="21600" y="0"/>
                  </a:lnTo>
                  <a:lnTo>
                    <a:pt x="0"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zh-CN" altLang="en-US" sz="1000">
                <a:solidFill>
                  <a:schemeClr val="bg1"/>
                </a:solidFill>
                <a:latin typeface="微软雅黑" panose="020B0503020204020204" pitchFamily="34" charset="-122"/>
                <a:ea typeface="微软雅黑" panose="020B0503020204020204" pitchFamily="34" charset="-122"/>
              </a:endParaRPr>
            </a:p>
          </p:txBody>
        </p:sp>
        <p:sp>
          <p:nvSpPr>
            <p:cNvPr id="10" name="MH_Other_6"/>
            <p:cNvSpPr>
              <a:spLocks noChangeArrowheads="1"/>
            </p:cNvSpPr>
            <p:nvPr>
              <p:custDataLst>
                <p:tags r:id="rId6"/>
              </p:custDataLst>
            </p:nvPr>
          </p:nvSpPr>
          <p:spPr bwMode="auto">
            <a:xfrm rot="-1800000">
              <a:off x="2379890" y="2646688"/>
              <a:ext cx="252278" cy="910131"/>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0 60000 65536"/>
                <a:gd name="T10" fmla="*/ 0 60000 65536"/>
                <a:gd name="T11" fmla="*/ 0 60000 65536"/>
                <a:gd name="T12" fmla="*/ 3059 w 21600"/>
                <a:gd name="T13" fmla="*/ 3103 h 21600"/>
                <a:gd name="T14" fmla="*/ 18541 w 21600"/>
                <a:gd name="T15" fmla="*/ 18497 h 21600"/>
              </a:gdLst>
              <a:ahLst/>
              <a:cxnLst>
                <a:cxn ang="T8">
                  <a:pos x="T0" y="T1"/>
                </a:cxn>
                <a:cxn ang="T9">
                  <a:pos x="T2" y="T3"/>
                </a:cxn>
                <a:cxn ang="T10">
                  <a:pos x="T4" y="T5"/>
                </a:cxn>
                <a:cxn ang="T11">
                  <a:pos x="T6" y="T7"/>
                </a:cxn>
              </a:cxnLst>
              <a:rect l="T12" t="T13" r="T14" b="T15"/>
              <a:pathLst>
                <a:path w="21600" h="21600">
                  <a:moveTo>
                    <a:pt x="0" y="0"/>
                  </a:moveTo>
                  <a:lnTo>
                    <a:pt x="2596" y="21600"/>
                  </a:lnTo>
                  <a:lnTo>
                    <a:pt x="19004" y="21600"/>
                  </a:lnTo>
                  <a:lnTo>
                    <a:pt x="21600" y="0"/>
                  </a:lnTo>
                  <a:lnTo>
                    <a:pt x="0"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zh-CN" altLang="en-US" sz="1000">
                <a:solidFill>
                  <a:schemeClr val="bg1"/>
                </a:solidFill>
                <a:latin typeface="微软雅黑" panose="020B0503020204020204" pitchFamily="34" charset="-122"/>
                <a:ea typeface="微软雅黑" panose="020B0503020204020204" pitchFamily="34" charset="-122"/>
              </a:endParaRPr>
            </a:p>
          </p:txBody>
        </p:sp>
        <p:sp>
          <p:nvSpPr>
            <p:cNvPr id="11" name="MH_SubTitle_1"/>
            <p:cNvSpPr>
              <a:spLocks noChangeArrowheads="1"/>
            </p:cNvSpPr>
            <p:nvPr>
              <p:custDataLst>
                <p:tags r:id="rId7"/>
              </p:custDataLst>
            </p:nvPr>
          </p:nvSpPr>
          <p:spPr bwMode="gray">
            <a:xfrm>
              <a:off x="900459" y="1786182"/>
              <a:ext cx="1800918" cy="1069339"/>
            </a:xfrm>
            <a:prstGeom prst="ellipse">
              <a:avLst/>
            </a:prstGeom>
            <a:solidFill>
              <a:schemeClr val="accent1">
                <a:lumMod val="60000"/>
                <a:lumOff val="40000"/>
              </a:schemeClr>
            </a:solidFill>
            <a:ln>
              <a:noFill/>
            </a:ln>
          </p:spPr>
          <p:txBody>
            <a:bodyPr lIns="0" tIns="0" rIns="0" bIns="0" anchor="ct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dirty="0">
                  <a:solidFill>
                    <a:schemeClr val="bg1"/>
                  </a:solidFill>
                  <a:latin typeface="微软雅黑" panose="020B0503020204020204" pitchFamily="34" charset="-122"/>
                  <a:ea typeface="微软雅黑" panose="020B0503020204020204" pitchFamily="34" charset="-122"/>
                </a:rPr>
                <a:t>超大容量</a:t>
              </a:r>
              <a:endParaRPr kumimoji="1" lang="zh-CN" altLang="en-US" sz="1000" dirty="0" smtClean="0">
                <a:solidFill>
                  <a:schemeClr val="bg1"/>
                </a:solidFill>
                <a:latin typeface="微软雅黑" panose="020B0503020204020204" pitchFamily="34" charset="-122"/>
                <a:ea typeface="微软雅黑" panose="020B0503020204020204" pitchFamily="34" charset="-122"/>
              </a:endParaRPr>
            </a:p>
          </p:txBody>
        </p:sp>
        <p:sp>
          <p:nvSpPr>
            <p:cNvPr id="12" name="MH_Title_1"/>
            <p:cNvSpPr>
              <a:spLocks noChangeArrowheads="1"/>
            </p:cNvSpPr>
            <p:nvPr>
              <p:custDataLst>
                <p:tags r:id="rId8"/>
              </p:custDataLst>
            </p:nvPr>
          </p:nvSpPr>
          <p:spPr bwMode="gray">
            <a:xfrm>
              <a:off x="2444398" y="3315561"/>
              <a:ext cx="2121151" cy="1585639"/>
            </a:xfrm>
            <a:prstGeom prst="ellipse">
              <a:avLst/>
            </a:prstGeom>
            <a:solidFill>
              <a:schemeClr val="accent1">
                <a:lumMod val="50000"/>
              </a:schemeClr>
            </a:solidFill>
            <a:ln>
              <a:noFill/>
            </a:ln>
          </p:spPr>
          <p:txBody>
            <a:bodyPr lIns="0" tIns="0" rIns="0" bIns="0" anchor="ct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kumimoji="1" lang="zh-CN" altLang="en-US" sz="1600" b="1" dirty="0" smtClean="0">
                  <a:solidFill>
                    <a:schemeClr val="bg1"/>
                  </a:solidFill>
                  <a:latin typeface="微软雅黑" panose="020B0503020204020204" pitchFamily="34" charset="-122"/>
                  <a:ea typeface="微软雅黑" panose="020B0503020204020204" pitchFamily="34" charset="-122"/>
                </a:rPr>
                <a:t>云存储</a:t>
              </a:r>
              <a:endParaRPr kumimoji="1"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3" name="MH_SubTitle_1"/>
            <p:cNvSpPr>
              <a:spLocks noChangeArrowheads="1"/>
            </p:cNvSpPr>
            <p:nvPr>
              <p:custDataLst>
                <p:tags r:id="rId9"/>
              </p:custDataLst>
            </p:nvPr>
          </p:nvSpPr>
          <p:spPr bwMode="gray">
            <a:xfrm>
              <a:off x="3975584" y="1770082"/>
              <a:ext cx="1800918" cy="1069339"/>
            </a:xfrm>
            <a:prstGeom prst="ellipse">
              <a:avLst/>
            </a:prstGeom>
            <a:solidFill>
              <a:schemeClr val="accent1">
                <a:lumMod val="60000"/>
                <a:lumOff val="40000"/>
              </a:schemeClr>
            </a:solidFill>
            <a:ln>
              <a:noFill/>
            </a:ln>
          </p:spPr>
          <p:txBody>
            <a:bodyPr lIns="0" tIns="0" rIns="0" bIns="0" anchor="ct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1200" dirty="0">
                  <a:solidFill>
                    <a:schemeClr val="bg1"/>
                  </a:solidFill>
                  <a:latin typeface="微软雅黑" panose="020B0503020204020204" pitchFamily="34" charset="-122"/>
                  <a:ea typeface="微软雅黑" panose="020B0503020204020204" pitchFamily="34" charset="-122"/>
                </a:rPr>
                <a:t>超强度的安全级别</a:t>
              </a:r>
              <a:endParaRPr kumimoji="1" lang="zh-CN" altLang="en-US" sz="1000" dirty="0" smtClean="0">
                <a:solidFill>
                  <a:schemeClr val="bg1"/>
                </a:solidFill>
                <a:latin typeface="微软雅黑" panose="020B0503020204020204" pitchFamily="34" charset="-122"/>
                <a:ea typeface="微软雅黑" panose="020B0503020204020204" pitchFamily="34" charset="-122"/>
              </a:endParaRPr>
            </a:p>
          </p:txBody>
        </p:sp>
        <p:sp>
          <p:nvSpPr>
            <p:cNvPr id="14" name="MH_SubTitle_1"/>
            <p:cNvSpPr>
              <a:spLocks noChangeArrowheads="1"/>
            </p:cNvSpPr>
            <p:nvPr>
              <p:custDataLst>
                <p:tags r:id="rId10"/>
              </p:custDataLst>
            </p:nvPr>
          </p:nvSpPr>
          <p:spPr bwMode="gray">
            <a:xfrm>
              <a:off x="1" y="3695064"/>
              <a:ext cx="1800918" cy="1069339"/>
            </a:xfrm>
            <a:prstGeom prst="ellipse">
              <a:avLst/>
            </a:prstGeom>
            <a:solidFill>
              <a:schemeClr val="accent1">
                <a:lumMod val="60000"/>
                <a:lumOff val="40000"/>
              </a:schemeClr>
            </a:solidFill>
            <a:ln>
              <a:noFill/>
            </a:ln>
          </p:spPr>
          <p:txBody>
            <a:bodyPr lIns="0" tIns="0" rIns="0" bIns="0" anchor="ct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dirty="0">
                  <a:solidFill>
                    <a:schemeClr val="bg1"/>
                  </a:solidFill>
                  <a:latin typeface="微软雅黑" panose="020B0503020204020204" pitchFamily="34" charset="-122"/>
                  <a:ea typeface="微软雅黑" panose="020B0503020204020204" pitchFamily="34" charset="-122"/>
                </a:rPr>
                <a:t>异地多活</a:t>
              </a:r>
              <a:endParaRPr kumimoji="1" lang="zh-CN" altLang="en-US" sz="1000" dirty="0" smtClean="0">
                <a:solidFill>
                  <a:schemeClr val="bg1"/>
                </a:solidFill>
                <a:latin typeface="微软雅黑" panose="020B0503020204020204" pitchFamily="34" charset="-122"/>
                <a:ea typeface="微软雅黑" panose="020B0503020204020204" pitchFamily="34" charset="-122"/>
              </a:endParaRPr>
            </a:p>
          </p:txBody>
        </p:sp>
        <p:sp>
          <p:nvSpPr>
            <p:cNvPr id="15" name="MH_SubTitle_1"/>
            <p:cNvSpPr>
              <a:spLocks noChangeArrowheads="1"/>
            </p:cNvSpPr>
            <p:nvPr>
              <p:custDataLst>
                <p:tags r:id="rId11"/>
              </p:custDataLst>
            </p:nvPr>
          </p:nvSpPr>
          <p:spPr bwMode="gray">
            <a:xfrm>
              <a:off x="1089599" y="5400826"/>
              <a:ext cx="1800918" cy="1069339"/>
            </a:xfrm>
            <a:prstGeom prst="ellipse">
              <a:avLst/>
            </a:prstGeom>
            <a:solidFill>
              <a:schemeClr val="accent1">
                <a:lumMod val="60000"/>
                <a:lumOff val="40000"/>
              </a:schemeClr>
            </a:solidFill>
            <a:ln>
              <a:noFill/>
            </a:ln>
          </p:spPr>
          <p:txBody>
            <a:bodyPr lIns="0" tIns="0" rIns="0" bIns="0" anchor="ct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1200" dirty="0">
                  <a:solidFill>
                    <a:schemeClr val="bg1"/>
                  </a:solidFill>
                  <a:latin typeface="微软雅黑" panose="020B0503020204020204" pitchFamily="34" charset="-122"/>
                  <a:ea typeface="微软雅黑" panose="020B0503020204020204" pitchFamily="34" charset="-122"/>
                </a:rPr>
                <a:t>并发更新的原子性</a:t>
              </a:r>
              <a:endParaRPr kumimoji="1" lang="zh-CN" altLang="en-US" sz="1000" dirty="0" smtClean="0">
                <a:solidFill>
                  <a:schemeClr val="bg1"/>
                </a:solidFill>
                <a:latin typeface="微软雅黑" panose="020B0503020204020204" pitchFamily="34" charset="-122"/>
                <a:ea typeface="微软雅黑" panose="020B0503020204020204" pitchFamily="34" charset="-122"/>
              </a:endParaRPr>
            </a:p>
          </p:txBody>
        </p:sp>
        <p:sp>
          <p:nvSpPr>
            <p:cNvPr id="16" name="MH_SubTitle_1"/>
            <p:cNvSpPr>
              <a:spLocks noChangeArrowheads="1"/>
            </p:cNvSpPr>
            <p:nvPr>
              <p:custDataLst>
                <p:tags r:id="rId12"/>
              </p:custDataLst>
            </p:nvPr>
          </p:nvSpPr>
          <p:spPr bwMode="gray">
            <a:xfrm>
              <a:off x="3728366" y="5416925"/>
              <a:ext cx="1800918" cy="1069339"/>
            </a:xfrm>
            <a:prstGeom prst="ellipse">
              <a:avLst/>
            </a:prstGeom>
            <a:solidFill>
              <a:schemeClr val="accent1">
                <a:lumMod val="60000"/>
                <a:lumOff val="40000"/>
              </a:schemeClr>
            </a:solidFill>
            <a:ln>
              <a:noFill/>
            </a:ln>
          </p:spPr>
          <p:txBody>
            <a:bodyPr lIns="0" tIns="0" rIns="0" bIns="0" anchor="ct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dirty="0">
                  <a:solidFill>
                    <a:schemeClr val="bg1"/>
                  </a:solidFill>
                  <a:latin typeface="微软雅黑" panose="020B0503020204020204" pitchFamily="34" charset="-122"/>
                  <a:ea typeface="微软雅黑" panose="020B0503020204020204" pitchFamily="34" charset="-122"/>
                </a:rPr>
                <a:t>一致性</a:t>
              </a:r>
              <a:endParaRPr lang="en-US" altLang="zh-CN" dirty="0">
                <a:solidFill>
                  <a:schemeClr val="bg1"/>
                </a:solidFill>
                <a:latin typeface="微软雅黑" panose="020B0503020204020204" pitchFamily="34" charset="-122"/>
                <a:ea typeface="微软雅黑" panose="020B0503020204020204" pitchFamily="34" charset="-122"/>
              </a:endParaRPr>
            </a:p>
            <a:p>
              <a:pPr algn="ctr">
                <a:defRPr/>
              </a:pPr>
              <a:r>
                <a:rPr lang="zh-CN" altLang="en-US" dirty="0">
                  <a:solidFill>
                    <a:schemeClr val="bg1"/>
                  </a:solidFill>
                  <a:latin typeface="微软雅黑" panose="020B0503020204020204" pitchFamily="34" charset="-122"/>
                  <a:ea typeface="微软雅黑" panose="020B0503020204020204" pitchFamily="34" charset="-122"/>
                </a:rPr>
                <a:t>模型</a:t>
              </a:r>
              <a:endParaRPr kumimoji="1" lang="zh-CN" altLang="en-US" sz="1000" dirty="0" smtClean="0">
                <a:solidFill>
                  <a:schemeClr val="bg1"/>
                </a:solidFill>
                <a:latin typeface="微软雅黑" panose="020B0503020204020204" pitchFamily="34" charset="-122"/>
                <a:ea typeface="微软雅黑" panose="020B0503020204020204" pitchFamily="34" charset="-122"/>
              </a:endParaRPr>
            </a:p>
          </p:txBody>
        </p:sp>
        <p:sp>
          <p:nvSpPr>
            <p:cNvPr id="17" name="MH_SubTitle_1"/>
            <p:cNvSpPr>
              <a:spLocks noChangeArrowheads="1"/>
            </p:cNvSpPr>
            <p:nvPr>
              <p:custDataLst>
                <p:tags r:id="rId13"/>
              </p:custDataLst>
            </p:nvPr>
          </p:nvSpPr>
          <p:spPr bwMode="gray">
            <a:xfrm>
              <a:off x="4980160" y="3709152"/>
              <a:ext cx="1800918" cy="1069339"/>
            </a:xfrm>
            <a:prstGeom prst="ellipse">
              <a:avLst/>
            </a:prstGeom>
            <a:solidFill>
              <a:schemeClr val="accent1">
                <a:lumMod val="60000"/>
                <a:lumOff val="40000"/>
              </a:schemeClr>
            </a:solidFill>
            <a:ln>
              <a:noFill/>
            </a:ln>
          </p:spPr>
          <p:txBody>
            <a:bodyPr lIns="0" tIns="0" rIns="0" bIns="0" anchor="ct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dirty="0">
                  <a:solidFill>
                    <a:schemeClr val="bg1"/>
                  </a:solidFill>
                  <a:latin typeface="微软雅黑" panose="020B0503020204020204" pitchFamily="34" charset="-122"/>
                  <a:ea typeface="微软雅黑" panose="020B0503020204020204" pitchFamily="34" charset="-122"/>
                </a:rPr>
                <a:t>可变冗余模式</a:t>
              </a:r>
              <a:endParaRPr kumimoji="1" lang="zh-CN" altLang="en-US" sz="1000" dirty="0" smtClean="0">
                <a:solidFill>
                  <a:schemeClr val="bg1"/>
                </a:solidFill>
                <a:latin typeface="微软雅黑" panose="020B0503020204020204" pitchFamily="34" charset="-122"/>
                <a:ea typeface="微软雅黑" panose="020B0503020204020204" pitchFamily="34" charset="-122"/>
              </a:endParaRPr>
            </a:p>
          </p:txBody>
        </p:sp>
        <p:sp>
          <p:nvSpPr>
            <p:cNvPr id="18" name="TextBox 12"/>
            <p:cNvSpPr txBox="1"/>
            <p:nvPr/>
          </p:nvSpPr>
          <p:spPr>
            <a:xfrm>
              <a:off x="8013289" y="1550089"/>
              <a:ext cx="5037249" cy="386718"/>
            </a:xfrm>
            <a:prstGeom prst="rect">
              <a:avLst/>
            </a:prstGeom>
            <a:noFill/>
          </p:spPr>
          <p:txBody>
            <a:bodyPr wrap="square" lIns="120052" tIns="60026" rIns="120052" bIns="60026" rtlCol="0">
              <a:spAutoFit/>
            </a:bodyPr>
            <a:lstStyle/>
            <a:p>
              <a:r>
                <a:rPr lang="zh-CN" altLang="en-US" sz="1200" dirty="0" smtClean="0">
                  <a:solidFill>
                    <a:schemeClr val="bg1"/>
                  </a:solidFill>
                  <a:latin typeface="微软雅黑" panose="020B0503020204020204" pitchFamily="34" charset="-122"/>
                  <a:ea typeface="微软雅黑" panose="020B0503020204020204" pitchFamily="34" charset="-122"/>
                </a:rPr>
                <a:t>国家存储网络关键指标</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9" name="MH_Other_1"/>
            <p:cNvSpPr/>
            <p:nvPr>
              <p:custDataLst>
                <p:tags r:id="rId14"/>
              </p:custDataLst>
            </p:nvPr>
          </p:nvSpPr>
          <p:spPr>
            <a:xfrm>
              <a:off x="7195530" y="2315143"/>
              <a:ext cx="620184" cy="114300"/>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chemeClr val="accent1"/>
                </a:gs>
                <a:gs pos="100000">
                  <a:schemeClr val="accent1">
                    <a:lumMod val="75000"/>
                  </a:schemeClr>
                </a:gs>
                <a:gs pos="89000">
                  <a:schemeClr val="accent1"/>
                </a:gs>
                <a:gs pos="60000">
                  <a:schemeClr val="accent1">
                    <a:lumMod val="20000"/>
                    <a:lumOff val="80000"/>
                  </a:schemeClr>
                </a:gs>
              </a:gsLst>
              <a:lin ang="0" scaled="1"/>
              <a:tileRect/>
            </a:gradFill>
            <a:ln w="25400" cap="flat" cmpd="sng" algn="ctr">
              <a:noFill/>
              <a:prstDash val="solid"/>
            </a:ln>
            <a:effectLst/>
          </p:spPr>
          <p:txBody>
            <a:bodyPr lIns="90039" tIns="45019" rIns="90039" bIns="45019" anchor="ctr"/>
            <a:lstStyle/>
            <a:p>
              <a:pPr algn="ctr">
                <a:defRPr/>
              </a:pPr>
              <a:endParaRPr lang="en-US" sz="1000" kern="0">
                <a:solidFill>
                  <a:schemeClr val="bg1"/>
                </a:solidFill>
                <a:latin typeface="微软雅黑" panose="020B0503020204020204" pitchFamily="34" charset="-122"/>
                <a:ea typeface="微软雅黑" panose="020B0503020204020204" pitchFamily="34" charset="-122"/>
              </a:endParaRPr>
            </a:p>
          </p:txBody>
        </p:sp>
        <p:sp>
          <p:nvSpPr>
            <p:cNvPr id="20" name="MH_Other_2"/>
            <p:cNvSpPr/>
            <p:nvPr>
              <p:custDataLst>
                <p:tags r:id="rId15"/>
              </p:custDataLst>
            </p:nvPr>
          </p:nvSpPr>
          <p:spPr>
            <a:xfrm>
              <a:off x="7195530" y="3510530"/>
              <a:ext cx="620184" cy="114300"/>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chemeClr val="accent1"/>
                </a:gs>
                <a:gs pos="100000">
                  <a:schemeClr val="accent1">
                    <a:lumMod val="75000"/>
                  </a:schemeClr>
                </a:gs>
                <a:gs pos="89000">
                  <a:schemeClr val="accent1"/>
                </a:gs>
                <a:gs pos="60000">
                  <a:schemeClr val="accent1">
                    <a:lumMod val="20000"/>
                    <a:lumOff val="80000"/>
                  </a:schemeClr>
                </a:gs>
              </a:gsLst>
              <a:lin ang="0" scaled="1"/>
              <a:tileRect/>
            </a:gradFill>
            <a:ln w="25400" cap="flat" cmpd="sng" algn="ctr">
              <a:noFill/>
              <a:prstDash val="solid"/>
            </a:ln>
            <a:effectLst/>
          </p:spPr>
          <p:txBody>
            <a:bodyPr lIns="90039" tIns="45019" rIns="90039" bIns="45019" anchor="ctr"/>
            <a:lstStyle/>
            <a:p>
              <a:pPr algn="ctr">
                <a:defRPr/>
              </a:pPr>
              <a:endParaRPr lang="en-US" sz="1000" kern="0">
                <a:solidFill>
                  <a:schemeClr val="bg1"/>
                </a:solidFill>
                <a:latin typeface="微软雅黑" panose="020B0503020204020204" pitchFamily="34" charset="-122"/>
                <a:ea typeface="微软雅黑" panose="020B0503020204020204" pitchFamily="34" charset="-122"/>
              </a:endParaRPr>
            </a:p>
          </p:txBody>
        </p:sp>
        <p:sp>
          <p:nvSpPr>
            <p:cNvPr id="21" name="MH_Other_3"/>
            <p:cNvSpPr/>
            <p:nvPr>
              <p:custDataLst>
                <p:tags r:id="rId16"/>
              </p:custDataLst>
            </p:nvPr>
          </p:nvSpPr>
          <p:spPr>
            <a:xfrm>
              <a:off x="7195530" y="4705917"/>
              <a:ext cx="620184" cy="114300"/>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chemeClr val="accent1"/>
                </a:gs>
                <a:gs pos="100000">
                  <a:schemeClr val="accent1">
                    <a:lumMod val="75000"/>
                  </a:schemeClr>
                </a:gs>
                <a:gs pos="89000">
                  <a:schemeClr val="accent1"/>
                </a:gs>
                <a:gs pos="60000">
                  <a:schemeClr val="accent1">
                    <a:lumMod val="20000"/>
                    <a:lumOff val="80000"/>
                  </a:schemeClr>
                </a:gs>
              </a:gsLst>
              <a:lin ang="0" scaled="1"/>
              <a:tileRect/>
            </a:gradFill>
            <a:ln w="25400" cap="flat" cmpd="sng" algn="ctr">
              <a:noFill/>
              <a:prstDash val="solid"/>
            </a:ln>
            <a:effectLst/>
          </p:spPr>
          <p:txBody>
            <a:bodyPr lIns="90039" tIns="45019" rIns="90039" bIns="45019" anchor="ctr"/>
            <a:lstStyle/>
            <a:p>
              <a:pPr algn="ctr">
                <a:defRPr/>
              </a:pPr>
              <a:endParaRPr lang="en-US" sz="1000" kern="0">
                <a:solidFill>
                  <a:schemeClr val="bg1"/>
                </a:solidFill>
                <a:latin typeface="微软雅黑" panose="020B0503020204020204" pitchFamily="34" charset="-122"/>
                <a:ea typeface="微软雅黑" panose="020B0503020204020204" pitchFamily="34" charset="-122"/>
              </a:endParaRPr>
            </a:p>
          </p:txBody>
        </p:sp>
        <p:sp>
          <p:nvSpPr>
            <p:cNvPr id="22" name="MH_Other_4"/>
            <p:cNvSpPr>
              <a:spLocks noChangeArrowheads="1"/>
            </p:cNvSpPr>
            <p:nvPr>
              <p:custDataLst>
                <p:tags r:id="rId17"/>
              </p:custDataLst>
            </p:nvPr>
          </p:nvSpPr>
          <p:spPr bwMode="auto">
            <a:xfrm>
              <a:off x="7225163" y="2132579"/>
              <a:ext cx="226483" cy="4673600"/>
            </a:xfrm>
            <a:prstGeom prst="rect">
              <a:avLst/>
            </a:prstGeom>
            <a:gradFill rotWithShape="0">
              <a:gsLst>
                <a:gs pos="0">
                  <a:srgbClr val="ABABAB"/>
                </a:gs>
                <a:gs pos="53999">
                  <a:srgbClr val="DCDCDC"/>
                </a:gs>
                <a:gs pos="100000">
                  <a:srgbClr val="A5A5A5"/>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120052" tIns="60026" rIns="120052" bIns="60026" anchor="ctr"/>
            <a:lstStyle/>
            <a:p>
              <a:pPr algn="just" eaLnBrk="1" hangingPunct="1">
                <a:lnSpc>
                  <a:spcPct val="120000"/>
                </a:lnSpc>
              </a:pPr>
              <a:endParaRPr lang="zh-CN" altLang="en-US" sz="1000">
                <a:solidFill>
                  <a:schemeClr val="bg1"/>
                </a:solidFill>
                <a:latin typeface="微软雅黑" panose="020B0503020204020204" pitchFamily="34" charset="-122"/>
                <a:ea typeface="微软雅黑" panose="020B0503020204020204" pitchFamily="34" charset="-122"/>
              </a:endParaRPr>
            </a:p>
          </p:txBody>
        </p:sp>
        <p:sp>
          <p:nvSpPr>
            <p:cNvPr id="23" name="MH_Other_5"/>
            <p:cNvSpPr/>
            <p:nvPr>
              <p:custDataLst>
                <p:tags r:id="rId18"/>
              </p:custDataLst>
            </p:nvPr>
          </p:nvSpPr>
          <p:spPr>
            <a:xfrm>
              <a:off x="7195529" y="2373880"/>
              <a:ext cx="1699683" cy="708025"/>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solidFill>
              <a:schemeClr val="accent1"/>
            </a:solidFill>
            <a:ln w="25400" cap="flat" cmpd="sng" algn="ctr">
              <a:noFill/>
              <a:prstDash val="solid"/>
            </a:ln>
            <a:effectLst>
              <a:outerShdw blurRad="76200" dist="25400" dir="2700000" algn="tl" rotWithShape="0">
                <a:prstClr val="black">
                  <a:alpha val="15000"/>
                </a:prstClr>
              </a:outerShdw>
            </a:effectLst>
          </p:spPr>
          <p:txBody>
            <a:bodyPr lIns="90039" tIns="45019" rIns="90039" bIns="45019" anchor="ctr"/>
            <a:lstStyle/>
            <a:p>
              <a:pPr algn="ctr">
                <a:defRPr/>
              </a:pPr>
              <a:endParaRPr lang="en-US" sz="1000" kern="0" dirty="0">
                <a:solidFill>
                  <a:schemeClr val="bg1"/>
                </a:solidFill>
                <a:latin typeface="微软雅黑" panose="020B0503020204020204" pitchFamily="34" charset="-122"/>
                <a:ea typeface="微软雅黑" panose="020B0503020204020204" pitchFamily="34" charset="-122"/>
              </a:endParaRPr>
            </a:p>
          </p:txBody>
        </p:sp>
        <p:sp>
          <p:nvSpPr>
            <p:cNvPr id="24" name="MH_Other_6"/>
            <p:cNvSpPr/>
            <p:nvPr>
              <p:custDataLst>
                <p:tags r:id="rId19"/>
              </p:custDataLst>
            </p:nvPr>
          </p:nvSpPr>
          <p:spPr>
            <a:xfrm>
              <a:off x="8048619" y="2472976"/>
              <a:ext cx="694913" cy="521184"/>
            </a:xfrm>
            <a:prstGeom prst="ellipse">
              <a:avLst/>
            </a:prstGeom>
            <a:solidFill>
              <a:srgbClr val="FFFFFF"/>
            </a:solidFill>
            <a:ln>
              <a:solidFill>
                <a:srgbClr val="FFFFFF"/>
              </a:solidFill>
            </a:ln>
            <a:effectLst>
              <a:innerShdw blurRad="76200" dist="25400" dir="18900000">
                <a:prstClr val="black">
                  <a:alpha val="15000"/>
                </a:prstClr>
              </a:innerShdw>
            </a:effectLst>
          </p:spPr>
          <p:txBody>
            <a:bodyPr lIns="0" tIns="0" rIns="0" bIns="0" anchor="ctr">
              <a:normAutofit/>
            </a:bodyPr>
            <a:lstStyle/>
            <a:p>
              <a:pPr algn="ctr">
                <a:lnSpc>
                  <a:spcPct val="120000"/>
                </a:lnSpc>
                <a:defRPr/>
              </a:pPr>
              <a:r>
                <a:rPr lang="en-US" altLang="zh-CN" sz="1100" b="1"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01</a:t>
              </a:r>
              <a:endParaRPr lang="zh-CN" altLang="en-US" sz="1100" b="1" dirty="0">
                <a:solidFill>
                  <a:schemeClr val="bg1"/>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25" name="MH_Other_7"/>
            <p:cNvSpPr/>
            <p:nvPr>
              <p:custDataLst>
                <p:tags r:id="rId20"/>
              </p:custDataLst>
            </p:nvPr>
          </p:nvSpPr>
          <p:spPr>
            <a:xfrm>
              <a:off x="7195529" y="3569268"/>
              <a:ext cx="1699683" cy="708025"/>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solidFill>
              <a:schemeClr val="accent1"/>
            </a:solidFill>
            <a:ln w="25400" cap="flat" cmpd="sng" algn="ctr">
              <a:noFill/>
              <a:prstDash val="solid"/>
            </a:ln>
            <a:effectLst>
              <a:outerShdw blurRad="76200" dist="25400" dir="2700000" algn="tl" rotWithShape="0">
                <a:prstClr val="black">
                  <a:alpha val="15000"/>
                </a:prstClr>
              </a:outerShdw>
            </a:effectLst>
          </p:spPr>
          <p:txBody>
            <a:bodyPr lIns="90039" tIns="45019" rIns="90039" bIns="45019" anchor="ctr"/>
            <a:lstStyle/>
            <a:p>
              <a:pPr algn="ctr">
                <a:defRPr/>
              </a:pPr>
              <a:endParaRPr lang="en-US" sz="1000" kern="0">
                <a:solidFill>
                  <a:schemeClr val="bg1"/>
                </a:solidFill>
                <a:latin typeface="微软雅黑" panose="020B0503020204020204" pitchFamily="34" charset="-122"/>
                <a:ea typeface="微软雅黑" panose="020B0503020204020204" pitchFamily="34" charset="-122"/>
              </a:endParaRPr>
            </a:p>
          </p:txBody>
        </p:sp>
        <p:sp>
          <p:nvSpPr>
            <p:cNvPr id="26" name="MH_Other_8"/>
            <p:cNvSpPr/>
            <p:nvPr>
              <p:custDataLst>
                <p:tags r:id="rId21"/>
              </p:custDataLst>
            </p:nvPr>
          </p:nvSpPr>
          <p:spPr>
            <a:xfrm>
              <a:off x="8048619" y="3668166"/>
              <a:ext cx="694913" cy="521184"/>
            </a:xfrm>
            <a:prstGeom prst="ellipse">
              <a:avLst/>
            </a:prstGeom>
            <a:solidFill>
              <a:srgbClr val="FFFFFF"/>
            </a:solidFill>
            <a:ln>
              <a:solidFill>
                <a:srgbClr val="FFFFFF"/>
              </a:solidFill>
            </a:ln>
            <a:effectLst>
              <a:innerShdw blurRad="76200" dist="25400" dir="18900000">
                <a:prstClr val="black">
                  <a:alpha val="15000"/>
                </a:prstClr>
              </a:innerShdw>
            </a:effectLst>
          </p:spPr>
          <p:txBody>
            <a:bodyPr lIns="0" tIns="0" rIns="0" bIns="0" anchor="ctr">
              <a:normAutofit/>
            </a:bodyPr>
            <a:lstStyle/>
            <a:p>
              <a:pPr algn="ctr">
                <a:lnSpc>
                  <a:spcPct val="120000"/>
                </a:lnSpc>
                <a:defRPr/>
              </a:pPr>
              <a:r>
                <a:rPr lang="en-US" altLang="zh-CN" sz="1100" b="1"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02</a:t>
              </a:r>
              <a:endParaRPr lang="zh-CN" altLang="en-US" sz="1100" b="1" dirty="0">
                <a:solidFill>
                  <a:schemeClr val="bg1"/>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27" name="MH_Other_9"/>
            <p:cNvSpPr/>
            <p:nvPr>
              <p:custDataLst>
                <p:tags r:id="rId22"/>
              </p:custDataLst>
            </p:nvPr>
          </p:nvSpPr>
          <p:spPr>
            <a:xfrm>
              <a:off x="7195529" y="4764655"/>
              <a:ext cx="1699683" cy="708025"/>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solidFill>
              <a:schemeClr val="accent1"/>
            </a:solidFill>
            <a:ln w="25400" cap="flat" cmpd="sng" algn="ctr">
              <a:noFill/>
              <a:prstDash val="solid"/>
            </a:ln>
            <a:effectLst>
              <a:outerShdw blurRad="76200" dist="25400" dir="2700000" algn="tl" rotWithShape="0">
                <a:prstClr val="black">
                  <a:alpha val="15000"/>
                </a:prstClr>
              </a:outerShdw>
            </a:effectLst>
          </p:spPr>
          <p:txBody>
            <a:bodyPr lIns="90039" tIns="45019" rIns="90039" bIns="45019" anchor="ctr"/>
            <a:lstStyle/>
            <a:p>
              <a:pPr algn="ctr">
                <a:defRPr/>
              </a:pPr>
              <a:endParaRPr lang="en-US" sz="1000" kern="0">
                <a:solidFill>
                  <a:schemeClr val="bg1"/>
                </a:solidFill>
                <a:latin typeface="微软雅黑" panose="020B0503020204020204" pitchFamily="34" charset="-122"/>
                <a:ea typeface="微软雅黑" panose="020B0503020204020204" pitchFamily="34" charset="-122"/>
              </a:endParaRPr>
            </a:p>
          </p:txBody>
        </p:sp>
        <p:sp>
          <p:nvSpPr>
            <p:cNvPr id="28" name="MH_Other_10"/>
            <p:cNvSpPr/>
            <p:nvPr>
              <p:custDataLst>
                <p:tags r:id="rId23"/>
              </p:custDataLst>
            </p:nvPr>
          </p:nvSpPr>
          <p:spPr>
            <a:xfrm>
              <a:off x="8048619" y="4863356"/>
              <a:ext cx="694913" cy="521184"/>
            </a:xfrm>
            <a:prstGeom prst="ellipse">
              <a:avLst/>
            </a:prstGeom>
            <a:solidFill>
              <a:srgbClr val="FFFFFF"/>
            </a:solidFill>
            <a:ln>
              <a:solidFill>
                <a:srgbClr val="FFFFFF"/>
              </a:solidFill>
            </a:ln>
            <a:effectLst>
              <a:innerShdw blurRad="76200" dist="25400" dir="18900000">
                <a:prstClr val="black">
                  <a:alpha val="15000"/>
                </a:prstClr>
              </a:innerShdw>
            </a:effectLst>
          </p:spPr>
          <p:txBody>
            <a:bodyPr lIns="0" tIns="0" rIns="0" bIns="0" anchor="ctr">
              <a:normAutofit/>
            </a:bodyPr>
            <a:lstStyle/>
            <a:p>
              <a:pPr algn="ctr">
                <a:lnSpc>
                  <a:spcPct val="120000"/>
                </a:lnSpc>
                <a:defRPr/>
              </a:pPr>
              <a:r>
                <a:rPr lang="en-US" altLang="zh-CN" sz="1100" b="1" dirty="0">
                  <a:solidFill>
                    <a:schemeClr val="bg1"/>
                  </a:solidFill>
                  <a:latin typeface="微软雅黑" panose="020B0503020204020204" pitchFamily="34" charset="-122"/>
                  <a:ea typeface="微软雅黑" panose="020B0503020204020204" pitchFamily="34" charset="-122"/>
                  <a:cs typeface="Segoe UI" panose="020B0502040204020203" pitchFamily="34" charset="0"/>
                </a:rPr>
                <a:t>03</a:t>
              </a:r>
              <a:endParaRPr lang="zh-CN" altLang="en-US" sz="1100" b="1" dirty="0">
                <a:solidFill>
                  <a:schemeClr val="bg1"/>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29" name="矩形 28"/>
            <p:cNvSpPr/>
            <p:nvPr/>
          </p:nvSpPr>
          <p:spPr>
            <a:xfrm>
              <a:off x="8795186" y="2412201"/>
              <a:ext cx="3710138" cy="581270"/>
            </a:xfrm>
            <a:prstGeom prst="rect">
              <a:avLst/>
            </a:prstGeom>
          </p:spPr>
          <p:txBody>
            <a:bodyPr wrap="square" lIns="120052" tIns="60026" rIns="120052" bIns="60026">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终端到云的平均延迟小于</a:t>
              </a:r>
              <a:r>
                <a:rPr lang="en-US" altLang="zh-CN" sz="1100" dirty="0">
                  <a:solidFill>
                    <a:schemeClr val="bg1"/>
                  </a:solidFill>
                  <a:latin typeface="微软雅黑" panose="020B0503020204020204" pitchFamily="34" charset="-122"/>
                  <a:ea typeface="微软雅黑" panose="020B0503020204020204" pitchFamily="34" charset="-122"/>
                </a:rPr>
                <a:t>30ms</a:t>
              </a:r>
            </a:p>
          </p:txBody>
        </p:sp>
        <p:sp>
          <p:nvSpPr>
            <p:cNvPr id="30" name="矩形 29"/>
            <p:cNvSpPr/>
            <p:nvPr/>
          </p:nvSpPr>
          <p:spPr>
            <a:xfrm>
              <a:off x="8795186" y="3684349"/>
              <a:ext cx="4255352" cy="367262"/>
            </a:xfrm>
            <a:prstGeom prst="rect">
              <a:avLst/>
            </a:prstGeom>
          </p:spPr>
          <p:txBody>
            <a:bodyPr wrap="square" lIns="120052" tIns="60026" rIns="120052" bIns="60026">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任何对象都在</a:t>
              </a:r>
              <a:r>
                <a:rPr lang="en-US" altLang="zh-CN" sz="1100" dirty="0">
                  <a:solidFill>
                    <a:schemeClr val="bg1"/>
                  </a:solidFill>
                  <a:latin typeface="微软雅黑" panose="020B0503020204020204" pitchFamily="34" charset="-122"/>
                  <a:ea typeface="微软雅黑" panose="020B0503020204020204" pitchFamily="34" charset="-122"/>
                </a:rPr>
                <a:t>2</a:t>
              </a:r>
              <a:r>
                <a:rPr lang="zh-CN" altLang="en-US" sz="1100" dirty="0">
                  <a:solidFill>
                    <a:schemeClr val="bg1"/>
                  </a:solidFill>
                  <a:latin typeface="微软雅黑" panose="020B0503020204020204" pitchFamily="34" charset="-122"/>
                  <a:ea typeface="微软雅黑" panose="020B0503020204020204" pitchFamily="34" charset="-122"/>
                </a:rPr>
                <a:t>和</a:t>
              </a:r>
              <a:r>
                <a:rPr lang="en-US" altLang="zh-CN" sz="1100" dirty="0">
                  <a:solidFill>
                    <a:schemeClr val="bg1"/>
                  </a:solidFill>
                  <a:latin typeface="微软雅黑" panose="020B0503020204020204" pitchFamily="34" charset="-122"/>
                  <a:ea typeface="微软雅黑" panose="020B0503020204020204" pitchFamily="34" charset="-122"/>
                </a:rPr>
                <a:t>8</a:t>
              </a:r>
              <a:r>
                <a:rPr lang="zh-CN" altLang="en-US" sz="1100" dirty="0">
                  <a:solidFill>
                    <a:schemeClr val="bg1"/>
                  </a:solidFill>
                  <a:latin typeface="微软雅黑" panose="020B0503020204020204" pitchFamily="34" charset="-122"/>
                  <a:ea typeface="微软雅黑" panose="020B0503020204020204" pitchFamily="34" charset="-122"/>
                </a:rPr>
                <a:t>之间做异地容灾</a:t>
              </a:r>
              <a:endParaRPr lang="en-US" altLang="zh-CN" sz="1100" dirty="0">
                <a:solidFill>
                  <a:schemeClr val="bg1"/>
                </a:solidFill>
                <a:latin typeface="微软雅黑" panose="020B0503020204020204" pitchFamily="34" charset="-122"/>
                <a:ea typeface="微软雅黑" panose="020B0503020204020204" pitchFamily="34" charset="-122"/>
              </a:endParaRPr>
            </a:p>
          </p:txBody>
        </p:sp>
        <p:sp>
          <p:nvSpPr>
            <p:cNvPr id="31" name="TextBox 15"/>
            <p:cNvSpPr txBox="1"/>
            <p:nvPr/>
          </p:nvSpPr>
          <p:spPr>
            <a:xfrm>
              <a:off x="7815713" y="5401582"/>
              <a:ext cx="5118936" cy="1398385"/>
            </a:xfrm>
            <a:prstGeom prst="rect">
              <a:avLst/>
            </a:prstGeom>
            <a:noFill/>
          </p:spPr>
          <p:txBody>
            <a:bodyPr wrap="none" lIns="120052" tIns="60026" rIns="120052" bIns="60026" rtlCol="0">
              <a:spAutoFit/>
            </a:bodyPr>
            <a:lstStyle/>
            <a:p>
              <a:pPr marL="975419" lvl="1" indent="-375161">
                <a:buFont typeface="Arial" pitchFamily="34" charset="0"/>
                <a:buChar char="•"/>
              </a:pPr>
              <a:r>
                <a:rPr lang="zh-CN" altLang="en-US" sz="1200" dirty="0">
                  <a:solidFill>
                    <a:schemeClr val="bg1"/>
                  </a:solidFill>
                  <a:latin typeface="微软雅黑" panose="020B0503020204020204" pitchFamily="34" charset="-122"/>
                  <a:ea typeface="微软雅黑" panose="020B0503020204020204" pitchFamily="34" charset="-122"/>
                </a:rPr>
                <a:t>本地保证强一致性</a:t>
              </a:r>
              <a:endParaRPr lang="en-US" altLang="zh-CN" sz="1200" dirty="0">
                <a:solidFill>
                  <a:schemeClr val="bg1"/>
                </a:solidFill>
                <a:latin typeface="微软雅黑" panose="020B0503020204020204" pitchFamily="34" charset="-122"/>
                <a:ea typeface="微软雅黑" panose="020B0503020204020204" pitchFamily="34" charset="-122"/>
              </a:endParaRPr>
            </a:p>
            <a:p>
              <a:pPr marL="975419" lvl="1" indent="-375161">
                <a:buFont typeface="Arial" pitchFamily="34" charset="0"/>
                <a:buChar char="•"/>
              </a:pPr>
              <a:r>
                <a:rPr lang="zh-CN" altLang="en-US" sz="1200" dirty="0">
                  <a:solidFill>
                    <a:schemeClr val="bg1"/>
                  </a:solidFill>
                  <a:latin typeface="微软雅黑" panose="020B0503020204020204" pitchFamily="34" charset="-122"/>
                  <a:ea typeface="微软雅黑" panose="020B0503020204020204" pitchFamily="34" charset="-122"/>
                </a:rPr>
                <a:t>异地保证最终一致性</a:t>
              </a:r>
              <a:endParaRPr lang="en-US" altLang="zh-CN" sz="1200" dirty="0">
                <a:solidFill>
                  <a:schemeClr val="bg1"/>
                </a:solidFill>
                <a:latin typeface="微软雅黑" panose="020B0503020204020204" pitchFamily="34" charset="-122"/>
                <a:ea typeface="微软雅黑" panose="020B0503020204020204" pitchFamily="34" charset="-122"/>
              </a:endParaRPr>
            </a:p>
            <a:p>
              <a:pPr marL="975419" lvl="1" indent="-375161">
                <a:buFont typeface="Arial" pitchFamily="34" charset="0"/>
                <a:buChar char="•"/>
              </a:pPr>
              <a:r>
                <a:rPr lang="zh-CN" altLang="en-US" sz="1200" dirty="0">
                  <a:solidFill>
                    <a:schemeClr val="bg1"/>
                  </a:solidFill>
                  <a:latin typeface="微软雅黑" panose="020B0503020204020204" pitchFamily="34" charset="-122"/>
                  <a:ea typeface="微软雅黑" panose="020B0503020204020204" pitchFamily="34" charset="-122"/>
                </a:rPr>
                <a:t>从任意地区写入，从任何</a:t>
              </a:r>
              <a:endParaRPr lang="en-US" altLang="zh-CN" sz="1200" dirty="0">
                <a:solidFill>
                  <a:schemeClr val="bg1"/>
                </a:solidFill>
                <a:latin typeface="微软雅黑" panose="020B0503020204020204" pitchFamily="34" charset="-122"/>
                <a:ea typeface="微软雅黑" panose="020B0503020204020204" pitchFamily="34" charset="-122"/>
              </a:endParaRPr>
            </a:p>
            <a:p>
              <a:pPr lvl="1"/>
              <a:r>
                <a:rPr lang="en-US" altLang="zh-CN" sz="1200" dirty="0">
                  <a:solidFill>
                    <a:schemeClr val="bg1"/>
                  </a:solidFill>
                  <a:latin typeface="微软雅黑" panose="020B0503020204020204" pitchFamily="34" charset="-122"/>
                  <a:ea typeface="微软雅黑" panose="020B0503020204020204" pitchFamily="34" charset="-122"/>
                </a:rPr>
                <a:t>    </a:t>
              </a:r>
              <a:r>
                <a:rPr lang="zh-CN" altLang="en-US" sz="1200" dirty="0">
                  <a:solidFill>
                    <a:schemeClr val="bg1"/>
                  </a:solidFill>
                  <a:latin typeface="微软雅黑" panose="020B0503020204020204" pitchFamily="34" charset="-122"/>
                  <a:ea typeface="微软雅黑" panose="020B0503020204020204" pitchFamily="34" charset="-122"/>
                </a:rPr>
                <a:t>地区读出（控制平面）</a:t>
              </a:r>
              <a:endParaRPr lang="en-US" altLang="zh-CN" sz="1200" dirty="0">
                <a:solidFill>
                  <a:schemeClr val="bg1"/>
                </a:solidFill>
                <a:latin typeface="微软雅黑" panose="020B0503020204020204" pitchFamily="34" charset="-122"/>
                <a:ea typeface="微软雅黑" panose="020B0503020204020204" pitchFamily="34" charset="-122"/>
              </a:endParaRPr>
            </a:p>
            <a:p>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33" name="矩形 32"/>
          <p:cNvSpPr/>
          <p:nvPr/>
        </p:nvSpPr>
        <p:spPr>
          <a:xfrm>
            <a:off x="891019" y="289154"/>
            <a:ext cx="1467068" cy="369332"/>
          </a:xfrm>
          <a:prstGeom prst="rect">
            <a:avLst/>
          </a:prstGeom>
        </p:spPr>
        <p:txBody>
          <a:bodyPr wrap="none">
            <a:spAutoFit/>
          </a:bodyPr>
          <a:lstStyle/>
          <a:p>
            <a:pPr>
              <a:lnSpc>
                <a:spcPct val="90000"/>
              </a:lnSpc>
              <a:spcBef>
                <a:spcPct val="0"/>
              </a:spcBef>
            </a:pPr>
            <a:r>
              <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云存储优势</a:t>
            </a:r>
            <a:endPar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endParaRPr>
          </a:p>
        </p:txBody>
      </p:sp>
      <p:pic>
        <p:nvPicPr>
          <p:cNvPr id="34" name="Picture 2" descr="E:\工作\SODA比赛\IMG20170109_152306.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flipH="1">
            <a:off x="250920" y="203655"/>
            <a:ext cx="543846" cy="54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1522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96305" y="1917347"/>
            <a:ext cx="8223337" cy="743986"/>
          </a:xfrm>
          <a:prstGeom prst="rect">
            <a:avLst/>
          </a:prstGeom>
          <a:noFill/>
        </p:spPr>
        <p:txBody>
          <a:bodyPr wrap="square" rtlCol="0">
            <a:spAutoFit/>
          </a:bodyPr>
          <a:lstStyle/>
          <a:p>
            <a:pPr algn="ctr">
              <a:lnSpc>
                <a:spcPct val="150000"/>
              </a:lnSpc>
            </a:pPr>
            <a:r>
              <a:rPr lang="zh-CN" altLang="en-US" sz="3200" b="1" dirty="0" smtClean="0">
                <a:solidFill>
                  <a:schemeClr val="accent4">
                    <a:lumMod val="60000"/>
                    <a:lumOff val="40000"/>
                  </a:schemeClr>
                </a:solidFill>
                <a:latin typeface="微软雅黑" pitchFamily="34" charset="-122"/>
                <a:ea typeface="微软雅黑" pitchFamily="34" charset="-122"/>
              </a:rPr>
              <a:t>云视讯</a:t>
            </a:r>
            <a:endParaRPr lang="en-US" altLang="zh-CN" sz="3200" b="1" dirty="0">
              <a:solidFill>
                <a:schemeClr val="accent4">
                  <a:lumMod val="60000"/>
                  <a:lumOff val="4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4852288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AutoShape 41"/>
          <p:cNvCxnSpPr>
            <a:cxnSpLocks noChangeShapeType="1"/>
          </p:cNvCxnSpPr>
          <p:nvPr/>
        </p:nvCxnSpPr>
        <p:spPr bwMode="auto">
          <a:xfrm rot="16200000" flipH="1">
            <a:off x="1753394" y="3302794"/>
            <a:ext cx="1436687" cy="682625"/>
          </a:xfrm>
          <a:prstGeom prst="bentConnector2">
            <a:avLst/>
          </a:prstGeom>
          <a:noFill/>
          <a:ln w="9525" cmpd="sng">
            <a:solidFill>
              <a:srgbClr val="DDDDDD"/>
            </a:solidFill>
            <a:miter lim="800000"/>
            <a:headEnd/>
            <a:tailEnd/>
          </a:ln>
          <a:extLst>
            <a:ext uri="{909E8E84-426E-40DD-AFC4-6F175D3DCCD1}">
              <a14:hiddenFill xmlns:a14="http://schemas.microsoft.com/office/drawing/2010/main">
                <a:noFill/>
              </a14:hiddenFill>
            </a:ext>
          </a:extLst>
        </p:spPr>
      </p:cxnSp>
      <p:sp>
        <p:nvSpPr>
          <p:cNvPr id="22" name="Rectangle 12"/>
          <p:cNvSpPr>
            <a:spLocks noChangeArrowheads="1"/>
          </p:cNvSpPr>
          <p:nvPr/>
        </p:nvSpPr>
        <p:spPr bwMode="auto">
          <a:xfrm>
            <a:off x="2490789" y="3932239"/>
            <a:ext cx="4257674" cy="773874"/>
          </a:xfrm>
          <a:prstGeom prst="rect">
            <a:avLst/>
          </a:prstGeom>
          <a:gradFill rotWithShape="1">
            <a:gsLst>
              <a:gs pos="0">
                <a:srgbClr val="F8F8F8"/>
              </a:gs>
              <a:gs pos="100000">
                <a:srgbClr val="DDDDDD"/>
              </a:gs>
            </a:gsLst>
            <a:lin ang="5400000" scaled="1"/>
          </a:gradFill>
          <a:ln w="9525" cmpd="sng">
            <a:miter lim="800000"/>
            <a:headEnd/>
            <a:tailEnd/>
          </a:ln>
          <a:scene3d>
            <a:camera prst="legacyPerspectiveTop"/>
            <a:lightRig rig="legacyFlat3" dir="r"/>
          </a:scene3d>
          <a:sp3d extrusionH="430200" prstMaterial="legacyPlastic">
            <a:bevelT w="13500" h="13500" prst="angle"/>
            <a:bevelB w="13500" h="13500" prst="angle"/>
            <a:extrusionClr>
              <a:srgbClr val="F8F8F8"/>
            </a:extrusionClr>
            <a:contourClr>
              <a:srgbClr val="F8F8F8"/>
            </a:contour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solidFill>
                <a:srgbClr val="FFFFFF"/>
              </a:solidFill>
              <a:latin typeface="微软雅黑" panose="020B0503020204020204" pitchFamily="34" charset="-122"/>
              <a:ea typeface="微软雅黑" panose="020B0503020204020204" pitchFamily="34" charset="-122"/>
            </a:endParaRPr>
          </a:p>
        </p:txBody>
      </p:sp>
      <p:pic>
        <p:nvPicPr>
          <p:cNvPr id="4" name="Picture 2" descr="E:\工作\SODA比赛\IMG20170109_1523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1469" y="125544"/>
            <a:ext cx="543846" cy="540331"/>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778952" y="191827"/>
            <a:ext cx="7100827" cy="400110"/>
          </a:xfrm>
          <a:prstGeom prst="rect">
            <a:avLst/>
          </a:prstGeom>
          <a:noFill/>
        </p:spPr>
        <p:txBody>
          <a:bodyPr wrap="square" rtlCol="0">
            <a:spAutoFit/>
          </a:bodyPr>
          <a:lstStyle/>
          <a:p>
            <a:r>
              <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什么是</a:t>
            </a:r>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rPr>
              <a:t>云视讯</a:t>
            </a:r>
            <a:r>
              <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a:t>
            </a:r>
            <a:endPar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endParaRPr>
          </a:p>
        </p:txBody>
      </p:sp>
      <p:sp>
        <p:nvSpPr>
          <p:cNvPr id="2" name="矩形 1"/>
          <p:cNvSpPr/>
          <p:nvPr/>
        </p:nvSpPr>
        <p:spPr>
          <a:xfrm>
            <a:off x="778826" y="658633"/>
            <a:ext cx="7521259" cy="1200329"/>
          </a:xfrm>
          <a:prstGeom prst="rect">
            <a:avLst/>
          </a:prstGeom>
        </p:spPr>
        <p:txBody>
          <a:bodyPr wrap="square">
            <a:spAutoFit/>
          </a:bodyPr>
          <a:lstStyle/>
          <a:p>
            <a:pPr marL="342900" lvl="0" indent="-342900">
              <a:lnSpc>
                <a:spcPct val="150000"/>
              </a:lnSpc>
              <a:buFont typeface="Arial" panose="020B0604020202020204" pitchFamily="34" charset="0"/>
              <a:buChar char="•"/>
              <a:tabLst>
                <a:tab pos="457200" algn="l"/>
              </a:tabLst>
            </a:pPr>
            <a:r>
              <a:rPr lang="zh-CN" altLang="zh-CN"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云视讯是一款利用电信云视讯平台承载客户高清视频会议业务，以会议室视频参会方式为主，可灵活接入</a:t>
            </a:r>
            <a:r>
              <a:rPr lang="en-US" altLang="zh-CN"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PC</a:t>
            </a:r>
            <a:r>
              <a:rPr lang="zh-CN" altLang="zh-CN"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、手机、</a:t>
            </a:r>
            <a:r>
              <a:rPr lang="en-US" altLang="zh-CN"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Pad</a:t>
            </a:r>
            <a:r>
              <a:rPr lang="zh-CN" altLang="zh-CN"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等终端参会请求的融合型视频会议产品。</a:t>
            </a:r>
            <a:endParaRPr lang="zh-CN" altLang="zh-CN" sz="12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Rectangle 10"/>
          <p:cNvSpPr>
            <a:spLocks noChangeArrowheads="1"/>
          </p:cNvSpPr>
          <p:nvPr/>
        </p:nvSpPr>
        <p:spPr bwMode="auto">
          <a:xfrm>
            <a:off x="2411413" y="1749425"/>
            <a:ext cx="4337050" cy="730251"/>
          </a:xfrm>
          <a:prstGeom prst="rect">
            <a:avLst/>
          </a:prstGeom>
          <a:gradFill rotWithShape="1">
            <a:gsLst>
              <a:gs pos="0">
                <a:srgbClr val="F8F8F8"/>
              </a:gs>
              <a:gs pos="100000">
                <a:srgbClr val="DDDDDD"/>
              </a:gs>
            </a:gsLst>
            <a:lin ang="5400000" scaled="1"/>
          </a:gradFill>
          <a:ln w="9525" cmpd="sng">
            <a:miter lim="800000"/>
            <a:headEnd/>
            <a:tailEnd/>
          </a:ln>
          <a:scene3d>
            <a:camera prst="legacyPerspectiveTop"/>
            <a:lightRig rig="legacyFlat3" dir="r"/>
          </a:scene3d>
          <a:sp3d extrusionH="430200" prstMaterial="legacyPlastic">
            <a:bevelT w="13500" h="13500" prst="angle"/>
            <a:bevelB w="13500" h="13500" prst="angle"/>
            <a:extrusionClr>
              <a:srgbClr val="F8F8F8"/>
            </a:extrusionClr>
            <a:contourClr>
              <a:srgbClr val="F8F8F8"/>
            </a:contour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solidFill>
                <a:srgbClr val="FFFFFF"/>
              </a:solidFill>
              <a:latin typeface="微软雅黑" panose="020B0503020204020204" pitchFamily="34" charset="-122"/>
              <a:ea typeface="微软雅黑" panose="020B0503020204020204" pitchFamily="34" charset="-122"/>
            </a:endParaRPr>
          </a:p>
        </p:txBody>
      </p:sp>
      <p:cxnSp>
        <p:nvCxnSpPr>
          <p:cNvPr id="8" name="AutoShape 39"/>
          <p:cNvCxnSpPr>
            <a:cxnSpLocks noChangeShapeType="1"/>
          </p:cNvCxnSpPr>
          <p:nvPr/>
        </p:nvCxnSpPr>
        <p:spPr bwMode="auto">
          <a:xfrm rot="5400000" flipH="1" flipV="1">
            <a:off x="1789113" y="2538412"/>
            <a:ext cx="1365250" cy="682625"/>
          </a:xfrm>
          <a:prstGeom prst="bentConnector2">
            <a:avLst/>
          </a:prstGeom>
          <a:noFill/>
          <a:ln w="9525" cmpd="sng">
            <a:solidFill>
              <a:srgbClr val="DDDDDD"/>
            </a:solidFill>
            <a:miter lim="800000"/>
            <a:headEnd/>
            <a:tailEnd/>
          </a:ln>
          <a:extLst>
            <a:ext uri="{909E8E84-426E-40DD-AFC4-6F175D3DCCD1}">
              <a14:hiddenFill xmlns:a14="http://schemas.microsoft.com/office/drawing/2010/main">
                <a:noFill/>
              </a14:hiddenFill>
            </a:ext>
          </a:extLst>
        </p:spPr>
      </p:cxnSp>
      <p:cxnSp>
        <p:nvCxnSpPr>
          <p:cNvPr id="11" name="AutoShape 48"/>
          <p:cNvCxnSpPr>
            <a:cxnSpLocks noChangeShapeType="1"/>
          </p:cNvCxnSpPr>
          <p:nvPr/>
        </p:nvCxnSpPr>
        <p:spPr bwMode="auto">
          <a:xfrm>
            <a:off x="1243013" y="3282950"/>
            <a:ext cx="1130300" cy="12700"/>
          </a:xfrm>
          <a:prstGeom prst="straightConnector1">
            <a:avLst/>
          </a:prstGeom>
          <a:noFill/>
          <a:ln w="9525" cmpd="sng">
            <a:solidFill>
              <a:srgbClr val="DDDDDD"/>
            </a:solidFill>
            <a:round/>
            <a:headEnd/>
            <a:tailEnd/>
          </a:ln>
          <a:extLst>
            <a:ext uri="{909E8E84-426E-40DD-AFC4-6F175D3DCCD1}">
              <a14:hiddenFill xmlns:a14="http://schemas.microsoft.com/office/drawing/2010/main">
                <a:noFill/>
              </a14:hiddenFill>
            </a:ext>
          </a:extLst>
        </p:spPr>
      </p:cxnSp>
      <p:grpSp>
        <p:nvGrpSpPr>
          <p:cNvPr id="12" name="Group 7"/>
          <p:cNvGrpSpPr>
            <a:grpSpLocks/>
          </p:cNvGrpSpPr>
          <p:nvPr/>
        </p:nvGrpSpPr>
        <p:grpSpPr bwMode="auto">
          <a:xfrm>
            <a:off x="492125" y="2487613"/>
            <a:ext cx="1382712" cy="1323975"/>
            <a:chOff x="0" y="0"/>
            <a:chExt cx="466" cy="518"/>
          </a:xfrm>
        </p:grpSpPr>
        <p:grpSp>
          <p:nvGrpSpPr>
            <p:cNvPr id="13" name="Group 8"/>
            <p:cNvGrpSpPr>
              <a:grpSpLocks/>
            </p:cNvGrpSpPr>
            <p:nvPr/>
          </p:nvGrpSpPr>
          <p:grpSpPr bwMode="auto">
            <a:xfrm>
              <a:off x="0" y="0"/>
              <a:ext cx="466" cy="518"/>
              <a:chOff x="0" y="0"/>
              <a:chExt cx="466" cy="518"/>
            </a:xfrm>
          </p:grpSpPr>
          <p:pic>
            <p:nvPicPr>
              <p:cNvPr id="15" name="Picture 4" descr="light_shadow"/>
              <p:cNvPicPr>
                <a:picLocks noChangeAspect="1" noChangeArrowheads="1"/>
              </p:cNvPicPr>
              <p:nvPr/>
            </p:nvPicPr>
            <p:blipFill>
              <a:blip r:embed="rId4" cstate="print">
                <a:lum bright="-78000" contrast="-78000"/>
                <a:extLst>
                  <a:ext uri="{28A0092B-C50C-407E-A947-70E740481C1C}">
                    <a14:useLocalDpi xmlns:a14="http://schemas.microsoft.com/office/drawing/2010/main" val="0"/>
                  </a:ext>
                </a:extLst>
              </a:blip>
              <a:srcRect/>
              <a:stretch>
                <a:fillRect/>
              </a:stretch>
            </p:blipFill>
            <p:spPr bwMode="auto">
              <a:xfrm>
                <a:off x="44" y="406"/>
                <a:ext cx="384"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circuler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466"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1"/>
              <p:cNvGrpSpPr>
                <a:grpSpLocks/>
              </p:cNvGrpSpPr>
              <p:nvPr/>
            </p:nvGrpSpPr>
            <p:grpSpPr bwMode="auto">
              <a:xfrm>
                <a:off x="0" y="0"/>
                <a:ext cx="463" cy="478"/>
                <a:chOff x="0" y="0"/>
                <a:chExt cx="1414272" cy="1463040"/>
              </a:xfrm>
            </p:grpSpPr>
            <p:pic>
              <p:nvPicPr>
                <p:cNvPr id="18" name="Oval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414272"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9" name="Text Box 13"/>
                <p:cNvSpPr txBox="1">
                  <a:spLocks noChangeArrowheads="1"/>
                </p:cNvSpPr>
                <p:nvPr/>
              </p:nvSpPr>
              <p:spPr bwMode="auto">
                <a:xfrm>
                  <a:off x="205947" y="214423"/>
                  <a:ext cx="999313" cy="103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solidFill>
                      <a:srgbClr val="FFFFFF"/>
                    </a:solidFill>
                    <a:latin typeface="微软雅黑" panose="020B0503020204020204" pitchFamily="34" charset="-122"/>
                    <a:ea typeface="微软雅黑" panose="020B0503020204020204" pitchFamily="34" charset="-122"/>
                  </a:endParaRPr>
                </a:p>
              </p:txBody>
            </p:sp>
          </p:grpSp>
        </p:grpSp>
        <p:pic>
          <p:nvPicPr>
            <p:cNvPr id="14" name="Picture 7" descr="Picture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 y="5"/>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Rectangle 10"/>
          <p:cNvSpPr>
            <a:spLocks noChangeArrowheads="1"/>
          </p:cNvSpPr>
          <p:nvPr/>
        </p:nvSpPr>
        <p:spPr bwMode="auto">
          <a:xfrm>
            <a:off x="2490788" y="2760663"/>
            <a:ext cx="4257675" cy="801687"/>
          </a:xfrm>
          <a:prstGeom prst="rect">
            <a:avLst/>
          </a:prstGeom>
          <a:gradFill rotWithShape="1">
            <a:gsLst>
              <a:gs pos="0">
                <a:srgbClr val="F8F8F8"/>
              </a:gs>
              <a:gs pos="100000">
                <a:srgbClr val="DDDDDD"/>
              </a:gs>
            </a:gsLst>
            <a:lin ang="5400000" scaled="1"/>
          </a:gradFill>
          <a:ln w="9525" cmpd="sng">
            <a:miter lim="800000"/>
            <a:headEnd/>
            <a:tailEnd/>
          </a:ln>
          <a:scene3d>
            <a:camera prst="legacyPerspectiveTop"/>
            <a:lightRig rig="legacyFlat3" dir="r"/>
          </a:scene3d>
          <a:sp3d extrusionH="430200" prstMaterial="legacyPlastic">
            <a:bevelT w="13500" h="13500" prst="angle"/>
            <a:bevelB w="13500" h="13500" prst="angle"/>
            <a:extrusionClr>
              <a:srgbClr val="F8F8F8"/>
            </a:extrusionClr>
            <a:contourClr>
              <a:srgbClr val="F8F8F8"/>
            </a:contour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solidFill>
                <a:srgbClr val="FFFFFF"/>
              </a:solidFill>
              <a:latin typeface="微软雅黑" panose="020B0503020204020204" pitchFamily="34" charset="-122"/>
              <a:ea typeface="微软雅黑" panose="020B0503020204020204" pitchFamily="34" charset="-122"/>
            </a:endParaRPr>
          </a:p>
        </p:txBody>
      </p:sp>
      <p:sp>
        <p:nvSpPr>
          <p:cNvPr id="24" name="Rectangle 31"/>
          <p:cNvSpPr>
            <a:spLocks noChangeArrowheads="1"/>
          </p:cNvSpPr>
          <p:nvPr/>
        </p:nvSpPr>
        <p:spPr bwMode="auto">
          <a:xfrm>
            <a:off x="2490788" y="1901826"/>
            <a:ext cx="3065950" cy="385848"/>
          </a:xfrm>
          <a:prstGeom prst="rect">
            <a:avLst/>
          </a:prstGeom>
          <a:solidFill>
            <a:schemeClr val="hlink"/>
          </a:solidFill>
          <a:ln w="9525" cmpd="sng">
            <a:miter lim="800000"/>
            <a:headEnd/>
            <a:tailEnd/>
          </a:ln>
          <a:scene3d>
            <a:camera prst="legacyPerspectiveTop"/>
            <a:lightRig rig="legacyFlat3" dir="r"/>
          </a:scene3d>
          <a:sp3d extrusionH="430200" prstMaterial="legacyMatte">
            <a:bevelT w="13500" h="13500" prst="angle"/>
            <a:bevelB w="13500" h="13500" prst="angle"/>
            <a:extrusionClr>
              <a:schemeClr val="hlink"/>
            </a:extrusionClr>
            <a:contourClr>
              <a:schemeClr val="hlink"/>
            </a:contour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solidFill>
                <a:srgbClr val="FFFFFF"/>
              </a:solidFill>
              <a:latin typeface="微软雅黑" panose="020B0503020204020204" pitchFamily="34" charset="-122"/>
              <a:ea typeface="微软雅黑" panose="020B0503020204020204" pitchFamily="34" charset="-122"/>
            </a:endParaRPr>
          </a:p>
        </p:txBody>
      </p:sp>
      <p:sp>
        <p:nvSpPr>
          <p:cNvPr id="25" name="Rectangle 32"/>
          <p:cNvSpPr>
            <a:spLocks noChangeArrowheads="1"/>
          </p:cNvSpPr>
          <p:nvPr/>
        </p:nvSpPr>
        <p:spPr bwMode="auto">
          <a:xfrm>
            <a:off x="2503488" y="2798763"/>
            <a:ext cx="3053250" cy="692150"/>
          </a:xfrm>
          <a:prstGeom prst="rect">
            <a:avLst/>
          </a:prstGeom>
          <a:solidFill>
            <a:schemeClr val="folHlink"/>
          </a:solidFill>
          <a:ln w="9525" cmpd="sng">
            <a:miter lim="800000"/>
            <a:headEnd/>
            <a:tailEnd/>
          </a:ln>
          <a:scene3d>
            <a:camera prst="legacyPerspectiveTop"/>
            <a:lightRig rig="legacyFlat3" dir="r"/>
          </a:scene3d>
          <a:sp3d extrusionH="430200" prstMaterial="legacyMatte">
            <a:bevelT w="13500" h="13500" prst="angle"/>
            <a:bevelB w="13500" h="13500" prst="angle"/>
            <a:extrusionClr>
              <a:schemeClr val="folHlink"/>
            </a:extrusionClr>
            <a:contourClr>
              <a:schemeClr val="folHlink"/>
            </a:contour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solidFill>
                <a:srgbClr val="FFFFFF"/>
              </a:solidFill>
              <a:latin typeface="微软雅黑" panose="020B0503020204020204" pitchFamily="34" charset="-122"/>
              <a:ea typeface="微软雅黑" panose="020B0503020204020204" pitchFamily="34" charset="-122"/>
            </a:endParaRPr>
          </a:p>
        </p:txBody>
      </p:sp>
      <p:sp>
        <p:nvSpPr>
          <p:cNvPr id="26" name="Rectangle 33"/>
          <p:cNvSpPr>
            <a:spLocks noChangeArrowheads="1"/>
          </p:cNvSpPr>
          <p:nvPr/>
        </p:nvSpPr>
        <p:spPr bwMode="auto">
          <a:xfrm>
            <a:off x="2503488" y="4138613"/>
            <a:ext cx="3023882" cy="388936"/>
          </a:xfrm>
          <a:prstGeom prst="rect">
            <a:avLst/>
          </a:prstGeom>
          <a:solidFill>
            <a:schemeClr val="accent1"/>
          </a:solidFill>
          <a:ln w="9525" cmpd="sng">
            <a:miter lim="800000"/>
            <a:headEnd/>
            <a:tailEnd/>
          </a:ln>
          <a:scene3d>
            <a:camera prst="legacyPerspectiveTop"/>
            <a:lightRig rig="legacyFlat3" dir="r"/>
          </a:scene3d>
          <a:sp3d extrusionH="4302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000">
              <a:solidFill>
                <a:srgbClr val="FFFFFF"/>
              </a:solidFill>
              <a:latin typeface="微软雅黑" panose="020B0503020204020204" pitchFamily="34" charset="-122"/>
              <a:ea typeface="微软雅黑" panose="020B0503020204020204" pitchFamily="34" charset="-122"/>
            </a:endParaRPr>
          </a:p>
        </p:txBody>
      </p:sp>
      <p:sp>
        <p:nvSpPr>
          <p:cNvPr id="31" name="Rectangle 52"/>
          <p:cNvSpPr>
            <a:spLocks noChangeArrowheads="1"/>
          </p:cNvSpPr>
          <p:nvPr/>
        </p:nvSpPr>
        <p:spPr bwMode="auto">
          <a:xfrm>
            <a:off x="622681" y="2776235"/>
            <a:ext cx="1085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1" dirty="0">
                <a:solidFill>
                  <a:srgbClr val="000000"/>
                </a:solidFill>
                <a:latin typeface="微软雅黑" panose="020B0503020204020204" pitchFamily="34" charset="-122"/>
                <a:ea typeface="微软雅黑" panose="020B0503020204020204" pitchFamily="34" charset="-122"/>
              </a:rPr>
              <a:t>视频会议构成</a:t>
            </a:r>
          </a:p>
        </p:txBody>
      </p:sp>
      <p:sp>
        <p:nvSpPr>
          <p:cNvPr id="33" name="Rectangle 54"/>
          <p:cNvSpPr>
            <a:spLocks noChangeArrowheads="1"/>
          </p:cNvSpPr>
          <p:nvPr/>
        </p:nvSpPr>
        <p:spPr bwMode="auto">
          <a:xfrm>
            <a:off x="2865682" y="1878119"/>
            <a:ext cx="2316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800" b="1" dirty="0">
                <a:solidFill>
                  <a:schemeClr val="bg1"/>
                </a:solidFill>
                <a:latin typeface="微软雅黑" panose="020B0503020204020204" pitchFamily="34" charset="-122"/>
                <a:ea typeface="微软雅黑" panose="020B0503020204020204" pitchFamily="34" charset="-122"/>
              </a:rPr>
              <a:t>MCU</a:t>
            </a:r>
          </a:p>
        </p:txBody>
      </p:sp>
      <p:sp>
        <p:nvSpPr>
          <p:cNvPr id="34" name="Rectangle 56"/>
          <p:cNvSpPr>
            <a:spLocks noChangeArrowheads="1"/>
          </p:cNvSpPr>
          <p:nvPr/>
        </p:nvSpPr>
        <p:spPr bwMode="auto">
          <a:xfrm>
            <a:off x="2642394" y="4134510"/>
            <a:ext cx="21383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800" b="1" dirty="0" smtClean="0">
                <a:solidFill>
                  <a:schemeClr val="bg1"/>
                </a:solidFill>
                <a:latin typeface="微软雅黑" panose="020B0503020204020204" pitchFamily="34" charset="-122"/>
                <a:ea typeface="微软雅黑" panose="020B0503020204020204" pitchFamily="34" charset="-122"/>
              </a:rPr>
              <a:t>          传输</a:t>
            </a:r>
            <a:r>
              <a:rPr lang="zh-CN" altLang="en-US" sz="1800" b="1" dirty="0">
                <a:solidFill>
                  <a:schemeClr val="bg1"/>
                </a:solidFill>
                <a:latin typeface="微软雅黑" panose="020B0503020204020204" pitchFamily="34" charset="-122"/>
                <a:ea typeface="微软雅黑" panose="020B0503020204020204" pitchFamily="34" charset="-122"/>
              </a:rPr>
              <a:t>网络</a:t>
            </a:r>
            <a:endParaRPr lang="en-US" altLang="zh-CN" sz="1800" b="1" dirty="0">
              <a:solidFill>
                <a:schemeClr val="bg1"/>
              </a:solidFill>
              <a:latin typeface="微软雅黑" panose="020B0503020204020204" pitchFamily="34" charset="-122"/>
              <a:ea typeface="微软雅黑" panose="020B0503020204020204" pitchFamily="34" charset="-122"/>
            </a:endParaRPr>
          </a:p>
        </p:txBody>
      </p:sp>
      <p:sp>
        <p:nvSpPr>
          <p:cNvPr id="35" name="矩形 39"/>
          <p:cNvSpPr>
            <a:spLocks noChangeArrowheads="1"/>
          </p:cNvSpPr>
          <p:nvPr/>
        </p:nvSpPr>
        <p:spPr bwMode="auto">
          <a:xfrm>
            <a:off x="2848616" y="2900622"/>
            <a:ext cx="239236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800" b="1" dirty="0">
                <a:solidFill>
                  <a:schemeClr val="bg1"/>
                </a:solidFill>
                <a:latin typeface="微软雅黑" panose="020B0503020204020204" pitchFamily="34" charset="-122"/>
                <a:ea typeface="微软雅黑" panose="020B0503020204020204" pitchFamily="34" charset="-122"/>
              </a:rPr>
              <a:t>视频会议终端</a:t>
            </a:r>
            <a:r>
              <a:rPr lang="zh-CN" altLang="en-US" sz="1800" b="1" dirty="0" smtClean="0">
                <a:solidFill>
                  <a:srgbClr val="FEFFFF"/>
                </a:solidFill>
                <a:latin typeface="微软雅黑" panose="020B0503020204020204" pitchFamily="34" charset="-122"/>
                <a:ea typeface="微软雅黑" panose="020B0503020204020204" pitchFamily="34" charset="-122"/>
              </a:rPr>
              <a:t>及设备</a:t>
            </a:r>
            <a:endParaRPr lang="en-US" altLang="zh-CN" sz="1800" b="1" dirty="0">
              <a:solidFill>
                <a:srgbClr val="FEFFFF"/>
              </a:solidFill>
              <a:latin typeface="微软雅黑" panose="020B0503020204020204" pitchFamily="34" charset="-122"/>
              <a:ea typeface="微软雅黑" panose="020B0503020204020204" pitchFamily="34" charset="-122"/>
            </a:endParaRPr>
          </a:p>
          <a:p>
            <a:pPr eaLnBrk="1" hangingPunct="1"/>
            <a:endParaRPr lang="zh-CN" altLang="en-US" sz="2000"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287634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工作\SODA比赛\IMG20170109_1523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1469" y="125544"/>
            <a:ext cx="543846" cy="540331"/>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764029" y="226402"/>
            <a:ext cx="7100827" cy="400110"/>
          </a:xfrm>
          <a:prstGeom prst="rect">
            <a:avLst/>
          </a:prstGeom>
          <a:noFill/>
        </p:spPr>
        <p:txBody>
          <a:bodyPr wrap="square" rtlCol="0">
            <a:spAutoFit/>
          </a:bodyPr>
          <a:lstStyle/>
          <a:p>
            <a:r>
              <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云</a:t>
            </a:r>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rPr>
              <a:t>视</a:t>
            </a:r>
            <a:r>
              <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讯能做什么？</a:t>
            </a:r>
            <a:endPar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endParaRPr>
          </a:p>
        </p:txBody>
      </p:sp>
      <p:grpSp>
        <p:nvGrpSpPr>
          <p:cNvPr id="10" name="组合 9"/>
          <p:cNvGrpSpPr>
            <a:grpSpLocks/>
          </p:cNvGrpSpPr>
          <p:nvPr/>
        </p:nvGrpSpPr>
        <p:grpSpPr bwMode="auto">
          <a:xfrm>
            <a:off x="5732231" y="1083744"/>
            <a:ext cx="3029953" cy="3874886"/>
            <a:chOff x="2929228" y="1134546"/>
            <a:chExt cx="5792583" cy="5499735"/>
          </a:xfrm>
        </p:grpSpPr>
        <p:sp>
          <p:nvSpPr>
            <p:cNvPr id="15" name="矩形 14"/>
            <p:cNvSpPr>
              <a:spLocks noChangeArrowheads="1"/>
            </p:cNvSpPr>
            <p:nvPr/>
          </p:nvSpPr>
          <p:spPr bwMode="auto">
            <a:xfrm>
              <a:off x="3334201" y="2515419"/>
              <a:ext cx="1529837" cy="347762"/>
            </a:xfrm>
            <a:prstGeom prst="rect">
              <a:avLst/>
            </a:prstGeom>
            <a:noFill/>
            <a:ln w="9525">
              <a:noFill/>
              <a:miter lim="800000"/>
              <a:headEnd/>
              <a:tailEnd/>
            </a:ln>
          </p:spPr>
          <p:txBody>
            <a:bodyPr wrap="non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just"/>
              <a:r>
                <a:rPr lang="zh-CN" altLang="zh-CN" sz="1200" dirty="0">
                  <a:solidFill>
                    <a:schemeClr val="bg1"/>
                  </a:solidFill>
                  <a:latin typeface="宋体" pitchFamily="2" charset="-122"/>
                </a:rPr>
                <a:t>主席控制</a:t>
              </a:r>
            </a:p>
          </p:txBody>
        </p:sp>
        <p:pic>
          <p:nvPicPr>
            <p:cNvPr id="16" name="Picture 2"/>
            <p:cNvPicPr>
              <a:picLocks noChangeArrowheads="1"/>
            </p:cNvPicPr>
            <p:nvPr/>
          </p:nvPicPr>
          <p:blipFill>
            <a:blip r:embed="rId4"/>
            <a:srcRect/>
            <a:stretch>
              <a:fillRect/>
            </a:stretch>
          </p:blipFill>
          <p:spPr bwMode="auto">
            <a:xfrm>
              <a:off x="6215074" y="1142984"/>
              <a:ext cx="2428892" cy="1357322"/>
            </a:xfrm>
            <a:prstGeom prst="rect">
              <a:avLst/>
            </a:prstGeom>
            <a:noFill/>
            <a:ln w="9525">
              <a:noFill/>
              <a:miter lim="800000"/>
              <a:headEnd/>
              <a:tailEnd/>
            </a:ln>
            <a:effectLst>
              <a:softEdge rad="31750"/>
            </a:effectLst>
          </p:spPr>
        </p:pic>
        <p:sp>
          <p:nvSpPr>
            <p:cNvPr id="17" name="矩形 16"/>
            <p:cNvSpPr>
              <a:spLocks noChangeArrowheads="1"/>
            </p:cNvSpPr>
            <p:nvPr/>
          </p:nvSpPr>
          <p:spPr bwMode="auto">
            <a:xfrm>
              <a:off x="6339260" y="2534536"/>
              <a:ext cx="2118237" cy="347762"/>
            </a:xfrm>
            <a:prstGeom prst="rect">
              <a:avLst/>
            </a:prstGeom>
            <a:noFill/>
            <a:ln w="9525">
              <a:noFill/>
              <a:miter lim="800000"/>
              <a:headEnd/>
              <a:tailEnd/>
            </a:ln>
          </p:spPr>
          <p:txBody>
            <a:bodyPr wrap="non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just"/>
              <a:r>
                <a:rPr lang="zh-CN" altLang="en-US" sz="1200" dirty="0">
                  <a:solidFill>
                    <a:schemeClr val="bg1"/>
                  </a:solidFill>
                  <a:latin typeface="宋体" pitchFamily="2" charset="-122"/>
                </a:rPr>
                <a:t>终端发起辅流</a:t>
              </a:r>
              <a:endParaRPr lang="zh-CN" altLang="zh-CN" sz="1200" dirty="0">
                <a:solidFill>
                  <a:schemeClr val="bg1"/>
                </a:solidFill>
                <a:latin typeface="宋体" pitchFamily="2" charset="-122"/>
              </a:endParaRPr>
            </a:p>
          </p:txBody>
        </p:sp>
        <p:pic>
          <p:nvPicPr>
            <p:cNvPr id="18" name="Picture 4"/>
            <p:cNvPicPr>
              <a:picLocks noChangeAspect="1" noChangeArrowheads="1"/>
            </p:cNvPicPr>
            <p:nvPr/>
          </p:nvPicPr>
          <p:blipFill>
            <a:blip r:embed="rId5"/>
            <a:srcRect/>
            <a:stretch>
              <a:fillRect/>
            </a:stretch>
          </p:blipFill>
          <p:spPr bwMode="auto">
            <a:xfrm>
              <a:off x="2929228" y="1134546"/>
              <a:ext cx="2716687" cy="1357322"/>
            </a:xfrm>
            <a:prstGeom prst="rect">
              <a:avLst/>
            </a:prstGeom>
            <a:noFill/>
            <a:ln w="9525">
              <a:noFill/>
              <a:miter lim="800000"/>
              <a:headEnd/>
              <a:tailEnd/>
            </a:ln>
            <a:effectLst>
              <a:softEdge rad="31750"/>
            </a:effectLst>
          </p:spPr>
        </p:pic>
        <p:pic>
          <p:nvPicPr>
            <p:cNvPr id="19" name="Picture 4"/>
            <p:cNvPicPr>
              <a:picLocks noChangeAspect="1" noChangeArrowheads="1"/>
            </p:cNvPicPr>
            <p:nvPr/>
          </p:nvPicPr>
          <p:blipFill>
            <a:blip r:embed="rId6"/>
            <a:srcRect/>
            <a:stretch>
              <a:fillRect/>
            </a:stretch>
          </p:blipFill>
          <p:spPr bwMode="auto">
            <a:xfrm>
              <a:off x="2929228" y="2930515"/>
              <a:ext cx="2642598" cy="1357321"/>
            </a:xfrm>
            <a:prstGeom prst="rect">
              <a:avLst/>
            </a:prstGeom>
            <a:noFill/>
            <a:ln w="9525">
              <a:noFill/>
              <a:miter lim="800000"/>
              <a:headEnd/>
              <a:tailEnd/>
            </a:ln>
            <a:effectLst>
              <a:prstShdw prst="shdw17" dist="17961" dir="2700000">
                <a:schemeClr val="accent1">
                  <a:gamma/>
                  <a:shade val="60000"/>
                  <a:invGamma/>
                  <a:alpha val="50000"/>
                </a:schemeClr>
              </a:prstShdw>
              <a:softEdge rad="31750"/>
            </a:effectLst>
          </p:spPr>
        </p:pic>
        <p:sp>
          <p:nvSpPr>
            <p:cNvPr id="20" name="矩形 19"/>
            <p:cNvSpPr>
              <a:spLocks noChangeArrowheads="1"/>
            </p:cNvSpPr>
            <p:nvPr/>
          </p:nvSpPr>
          <p:spPr bwMode="auto">
            <a:xfrm>
              <a:off x="3481302" y="4398580"/>
              <a:ext cx="1235638" cy="347762"/>
            </a:xfrm>
            <a:prstGeom prst="rect">
              <a:avLst/>
            </a:prstGeom>
            <a:noFill/>
            <a:ln w="9525">
              <a:noFill/>
              <a:miter lim="800000"/>
              <a:headEnd/>
              <a:tailEnd/>
            </a:ln>
          </p:spPr>
          <p:txBody>
            <a:bodyPr wrap="non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just"/>
              <a:r>
                <a:rPr lang="zh-CN" altLang="en-US" sz="1200" dirty="0">
                  <a:solidFill>
                    <a:schemeClr val="bg1"/>
                  </a:solidFill>
                  <a:latin typeface="宋体" pitchFamily="2" charset="-122"/>
                </a:rPr>
                <a:t>多画面</a:t>
              </a:r>
              <a:endParaRPr lang="zh-CN" altLang="zh-CN" sz="1200" dirty="0">
                <a:solidFill>
                  <a:schemeClr val="bg1"/>
                </a:solidFill>
                <a:latin typeface="宋体" pitchFamily="2" charset="-122"/>
              </a:endParaRPr>
            </a:p>
          </p:txBody>
        </p:sp>
        <p:pic>
          <p:nvPicPr>
            <p:cNvPr id="21" name="Picture 5"/>
            <p:cNvPicPr>
              <a:picLocks noChangeAspect="1" noChangeArrowheads="1"/>
            </p:cNvPicPr>
            <p:nvPr/>
          </p:nvPicPr>
          <p:blipFill>
            <a:blip r:embed="rId7"/>
            <a:srcRect/>
            <a:stretch>
              <a:fillRect/>
            </a:stretch>
          </p:blipFill>
          <p:spPr bwMode="auto">
            <a:xfrm>
              <a:off x="6215075" y="2894795"/>
              <a:ext cx="2506736" cy="1388955"/>
            </a:xfrm>
            <a:prstGeom prst="rect">
              <a:avLst/>
            </a:prstGeom>
            <a:noFill/>
            <a:ln w="9525">
              <a:noFill/>
              <a:miter lim="800000"/>
              <a:headEnd/>
              <a:tailEnd/>
            </a:ln>
            <a:effectLst>
              <a:prstShdw prst="shdw17" dist="17961" dir="2700000">
                <a:schemeClr val="accent1">
                  <a:gamma/>
                  <a:shade val="60000"/>
                  <a:invGamma/>
                  <a:alpha val="50000"/>
                </a:schemeClr>
              </a:prstShdw>
              <a:softEdge rad="31750"/>
            </a:effectLst>
          </p:spPr>
        </p:pic>
        <p:sp>
          <p:nvSpPr>
            <p:cNvPr id="22" name="矩形 21"/>
            <p:cNvSpPr>
              <a:spLocks noChangeArrowheads="1"/>
            </p:cNvSpPr>
            <p:nvPr/>
          </p:nvSpPr>
          <p:spPr bwMode="auto">
            <a:xfrm>
              <a:off x="6658648" y="4342293"/>
              <a:ext cx="1529837" cy="347762"/>
            </a:xfrm>
            <a:prstGeom prst="rect">
              <a:avLst/>
            </a:prstGeom>
            <a:noFill/>
            <a:ln w="9525">
              <a:noFill/>
              <a:miter lim="800000"/>
              <a:headEnd/>
              <a:tailEnd/>
            </a:ln>
          </p:spPr>
          <p:txBody>
            <a:bodyPr wrap="non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just"/>
              <a:r>
                <a:rPr lang="zh-CN" altLang="en-US" sz="1200" dirty="0">
                  <a:solidFill>
                    <a:schemeClr val="bg1"/>
                  </a:solidFill>
                  <a:latin typeface="宋体" pitchFamily="2" charset="-122"/>
                </a:rPr>
                <a:t>文件传输</a:t>
              </a:r>
              <a:endParaRPr lang="zh-CN" altLang="zh-CN" sz="1200" dirty="0">
                <a:solidFill>
                  <a:schemeClr val="bg1"/>
                </a:solidFill>
                <a:latin typeface="宋体" pitchFamily="2" charset="-122"/>
              </a:endParaRPr>
            </a:p>
          </p:txBody>
        </p:sp>
        <p:pic>
          <p:nvPicPr>
            <p:cNvPr id="23" name="Picture 6"/>
            <p:cNvPicPr>
              <a:picLocks noChangeAspect="1" noChangeArrowheads="1"/>
            </p:cNvPicPr>
            <p:nvPr/>
          </p:nvPicPr>
          <p:blipFill>
            <a:blip r:embed="rId8"/>
            <a:srcRect/>
            <a:stretch>
              <a:fillRect/>
            </a:stretch>
          </p:blipFill>
          <p:spPr bwMode="auto">
            <a:xfrm>
              <a:off x="6353679" y="4748598"/>
              <a:ext cx="2290287" cy="1424017"/>
            </a:xfrm>
            <a:prstGeom prst="rect">
              <a:avLst/>
            </a:prstGeom>
            <a:noFill/>
            <a:ln w="9525">
              <a:noFill/>
              <a:miter lim="800000"/>
              <a:headEnd/>
              <a:tailEnd/>
            </a:ln>
            <a:effectLst>
              <a:prstShdw prst="shdw17" dist="17961" dir="2700000">
                <a:schemeClr val="accent1">
                  <a:gamma/>
                  <a:shade val="60000"/>
                  <a:invGamma/>
                  <a:alpha val="50000"/>
                </a:schemeClr>
              </a:prstShdw>
              <a:softEdge rad="31750"/>
            </a:effectLst>
          </p:spPr>
        </p:pic>
        <p:sp>
          <p:nvSpPr>
            <p:cNvPr id="24" name="矩形 23"/>
            <p:cNvSpPr>
              <a:spLocks noChangeArrowheads="1"/>
            </p:cNvSpPr>
            <p:nvPr/>
          </p:nvSpPr>
          <p:spPr bwMode="auto">
            <a:xfrm>
              <a:off x="6439702" y="6231159"/>
              <a:ext cx="2118237" cy="347762"/>
            </a:xfrm>
            <a:prstGeom prst="rect">
              <a:avLst/>
            </a:prstGeom>
            <a:noFill/>
            <a:ln w="9525">
              <a:noFill/>
              <a:miter lim="800000"/>
              <a:headEnd/>
              <a:tailEnd/>
            </a:ln>
          </p:spPr>
          <p:txBody>
            <a:bodyPr wrap="non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just"/>
              <a:r>
                <a:rPr lang="zh-CN" altLang="en-US" sz="1200" dirty="0">
                  <a:solidFill>
                    <a:schemeClr val="bg1"/>
                  </a:solidFill>
                  <a:latin typeface="宋体" pitchFamily="2" charset="-122"/>
                </a:rPr>
                <a:t>多方语音通话</a:t>
              </a:r>
              <a:endParaRPr lang="zh-CN" altLang="zh-CN" sz="1200" dirty="0">
                <a:solidFill>
                  <a:schemeClr val="bg1"/>
                </a:solidFill>
                <a:latin typeface="宋体" pitchFamily="2" charset="-122"/>
              </a:endParaRPr>
            </a:p>
          </p:txBody>
        </p:sp>
        <p:pic>
          <p:nvPicPr>
            <p:cNvPr id="25" name="Picture 7"/>
            <p:cNvPicPr>
              <a:picLocks noChangeAspect="1" noChangeArrowheads="1"/>
            </p:cNvPicPr>
            <p:nvPr/>
          </p:nvPicPr>
          <p:blipFill>
            <a:blip r:embed="rId9"/>
            <a:srcRect/>
            <a:stretch>
              <a:fillRect/>
            </a:stretch>
          </p:blipFill>
          <p:spPr bwMode="auto">
            <a:xfrm>
              <a:off x="2929228" y="4786323"/>
              <a:ext cx="2642599" cy="1428760"/>
            </a:xfrm>
            <a:prstGeom prst="rect">
              <a:avLst/>
            </a:prstGeom>
            <a:noFill/>
            <a:ln w="9525">
              <a:noFill/>
              <a:miter lim="800000"/>
              <a:headEnd/>
              <a:tailEnd/>
            </a:ln>
            <a:effectLst>
              <a:prstShdw prst="shdw17" dist="17961" dir="2700000">
                <a:schemeClr val="accent1">
                  <a:gamma/>
                  <a:shade val="60000"/>
                  <a:invGamma/>
                  <a:alpha val="50000"/>
                </a:schemeClr>
              </a:prstShdw>
              <a:softEdge rad="31750"/>
            </a:effectLst>
          </p:spPr>
        </p:pic>
        <p:sp>
          <p:nvSpPr>
            <p:cNvPr id="26" name="矩形 25"/>
            <p:cNvSpPr>
              <a:spLocks noChangeArrowheads="1"/>
            </p:cNvSpPr>
            <p:nvPr/>
          </p:nvSpPr>
          <p:spPr bwMode="auto">
            <a:xfrm>
              <a:off x="3411148" y="6286519"/>
              <a:ext cx="1529837" cy="347762"/>
            </a:xfrm>
            <a:prstGeom prst="rect">
              <a:avLst/>
            </a:prstGeom>
            <a:noFill/>
            <a:ln w="9525">
              <a:noFill/>
              <a:miter lim="800000"/>
              <a:headEnd/>
              <a:tailEnd/>
            </a:ln>
          </p:spPr>
          <p:txBody>
            <a:bodyPr wrap="non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just"/>
              <a:r>
                <a:rPr lang="zh-CN" altLang="en-US" sz="1200" dirty="0">
                  <a:solidFill>
                    <a:schemeClr val="bg1"/>
                  </a:solidFill>
                  <a:latin typeface="宋体" pitchFamily="2" charset="-122"/>
                </a:rPr>
                <a:t>电子白板</a:t>
              </a:r>
              <a:endParaRPr lang="zh-CN" altLang="zh-CN" sz="1200" dirty="0">
                <a:solidFill>
                  <a:schemeClr val="bg1"/>
                </a:solidFill>
                <a:latin typeface="宋体" pitchFamily="2" charset="-122"/>
              </a:endParaRPr>
            </a:p>
          </p:txBody>
        </p:sp>
      </p:grpSp>
      <p:pic>
        <p:nvPicPr>
          <p:cNvPr id="29" name="图片 2"/>
          <p:cNvPicPr>
            <a:picLocks noChangeAspect="1" noChangeArrowheads="1"/>
          </p:cNvPicPr>
          <p:nvPr/>
        </p:nvPicPr>
        <p:blipFill>
          <a:blip r:embed="rId10">
            <a:extLst>
              <a:ext uri="{28A0092B-C50C-407E-A947-70E740481C1C}">
                <a14:useLocalDpi xmlns:a14="http://schemas.microsoft.com/office/drawing/2010/main" val="0"/>
              </a:ext>
            </a:extLst>
          </a:blip>
          <a:srcRect l="5537" t="50943" r="74013" b="24730"/>
          <a:stretch>
            <a:fillRect/>
          </a:stretch>
        </p:blipFill>
        <p:spPr bwMode="auto">
          <a:xfrm>
            <a:off x="1935309" y="1623690"/>
            <a:ext cx="1287925" cy="851662"/>
          </a:xfrm>
          <a:prstGeom prst="rect">
            <a:avLst/>
          </a:prstGeom>
          <a:noFill/>
          <a:ln>
            <a:noFill/>
          </a:ln>
          <a:effectLst>
            <a:softEdge rad="88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
          <p:cNvPicPr>
            <a:picLocks noChangeAspect="1" noChangeArrowheads="1"/>
          </p:cNvPicPr>
          <p:nvPr/>
        </p:nvPicPr>
        <p:blipFill>
          <a:blip r:embed="rId10">
            <a:extLst>
              <a:ext uri="{28A0092B-C50C-407E-A947-70E740481C1C}">
                <a14:useLocalDpi xmlns:a14="http://schemas.microsoft.com/office/drawing/2010/main" val="0"/>
              </a:ext>
            </a:extLst>
          </a:blip>
          <a:srcRect l="52725" t="22585" r="26312" b="52370"/>
          <a:stretch>
            <a:fillRect/>
          </a:stretch>
        </p:blipFill>
        <p:spPr bwMode="auto">
          <a:xfrm>
            <a:off x="285304" y="2995927"/>
            <a:ext cx="1293813" cy="868363"/>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24"/>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16590" y="2964241"/>
            <a:ext cx="1279525"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cxnSp>
        <p:nvCxnSpPr>
          <p:cNvPr id="32" name="直接箭头连接符 30"/>
          <p:cNvCxnSpPr>
            <a:cxnSpLocks noChangeShapeType="1"/>
            <a:endCxn id="30" idx="0"/>
          </p:cNvCxnSpPr>
          <p:nvPr/>
        </p:nvCxnSpPr>
        <p:spPr bwMode="auto">
          <a:xfrm flipH="1">
            <a:off x="932211" y="2375790"/>
            <a:ext cx="1085624" cy="620137"/>
          </a:xfrm>
          <a:prstGeom prst="straightConnector1">
            <a:avLst/>
          </a:prstGeom>
          <a:noFill/>
          <a:ln w="38100" cmpd="sng">
            <a:solidFill>
              <a:srgbClr val="FD8231"/>
            </a:solidFill>
            <a:prstDash val="dash"/>
            <a:round/>
            <a:headEnd type="arrow" w="med" len="med"/>
            <a:tailEnd type="arrow" w="med" len="med"/>
          </a:ln>
          <a:extLst>
            <a:ext uri="{909E8E84-426E-40DD-AFC4-6F175D3DCCD1}">
              <a14:hiddenFill xmlns:a14="http://schemas.microsoft.com/office/drawing/2010/main">
                <a:noFill/>
              </a14:hiddenFill>
            </a:ext>
          </a:extLst>
        </p:spPr>
      </p:cxnSp>
      <p:cxnSp>
        <p:nvCxnSpPr>
          <p:cNvPr id="33" name="直接箭头连接符 31"/>
          <p:cNvCxnSpPr>
            <a:cxnSpLocks noChangeShapeType="1"/>
          </p:cNvCxnSpPr>
          <p:nvPr/>
        </p:nvCxnSpPr>
        <p:spPr bwMode="auto">
          <a:xfrm>
            <a:off x="3094661" y="2350529"/>
            <a:ext cx="1108818" cy="670658"/>
          </a:xfrm>
          <a:prstGeom prst="straightConnector1">
            <a:avLst/>
          </a:prstGeom>
          <a:noFill/>
          <a:ln w="38100" cmpd="sng">
            <a:solidFill>
              <a:srgbClr val="FD8231"/>
            </a:solidFill>
            <a:prstDash val="dash"/>
            <a:round/>
            <a:headEnd type="arrow" w="med" len="med"/>
            <a:tailEnd type="arrow" w="med" len="med"/>
          </a:ln>
          <a:extLst>
            <a:ext uri="{909E8E84-426E-40DD-AFC4-6F175D3DCCD1}">
              <a14:hiddenFill xmlns:a14="http://schemas.microsoft.com/office/drawing/2010/main">
                <a:noFill/>
              </a14:hiddenFill>
            </a:ext>
          </a:extLst>
        </p:spPr>
      </p:cxnSp>
      <p:sp>
        <p:nvSpPr>
          <p:cNvPr id="34" name="文本框 9"/>
          <p:cNvSpPr txBox="1">
            <a:spLocks noChangeArrowheads="1"/>
          </p:cNvSpPr>
          <p:nvPr/>
        </p:nvSpPr>
        <p:spPr bwMode="auto">
          <a:xfrm>
            <a:off x="1135440" y="765482"/>
            <a:ext cx="28876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eaLnBrk="0" hangingPunct="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1600" b="1" dirty="0">
                <a:solidFill>
                  <a:schemeClr val="bg1"/>
                </a:solidFill>
                <a:latin typeface="微软雅黑" panose="020B0503020204020204" pitchFamily="34" charset="-122"/>
                <a:ea typeface="微软雅黑" panose="020B0503020204020204" pitchFamily="34" charset="-122"/>
              </a:rPr>
              <a:t>主会场、分会场（一类会场）：</a:t>
            </a:r>
            <a:endParaRPr lang="en-US" altLang="zh-CN" sz="1600" b="1" dirty="0">
              <a:solidFill>
                <a:schemeClr val="bg1"/>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400" dirty="0">
                <a:solidFill>
                  <a:schemeClr val="bg1"/>
                </a:solidFill>
                <a:latin typeface="微软雅黑" panose="020B0503020204020204" pitchFamily="34" charset="-122"/>
                <a:ea typeface="微软雅黑" panose="020B0503020204020204" pitchFamily="34" charset="-122"/>
              </a:rPr>
              <a:t>采用专用视频终端（硬件），音画质量高</a:t>
            </a:r>
          </a:p>
        </p:txBody>
      </p:sp>
      <p:sp>
        <p:nvSpPr>
          <p:cNvPr id="35" name="文本框 9"/>
          <p:cNvSpPr txBox="1">
            <a:spLocks noChangeArrowheads="1"/>
          </p:cNvSpPr>
          <p:nvPr/>
        </p:nvSpPr>
        <p:spPr bwMode="auto">
          <a:xfrm>
            <a:off x="51068" y="3770416"/>
            <a:ext cx="2049463"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eaLnBrk="0" hangingPunct="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1600" b="1" dirty="0">
                <a:solidFill>
                  <a:schemeClr val="bg1"/>
                </a:solidFill>
                <a:latin typeface="微软雅黑" panose="020B0503020204020204" pitchFamily="34" charset="-122"/>
                <a:ea typeface="微软雅黑" panose="020B0503020204020204" pitchFamily="34" charset="-122"/>
              </a:rPr>
              <a:t>分会场（二类会场）：</a:t>
            </a:r>
            <a:endParaRPr lang="en-US" altLang="zh-CN" sz="1600" b="1" dirty="0">
              <a:solidFill>
                <a:schemeClr val="bg1"/>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400" dirty="0">
                <a:solidFill>
                  <a:schemeClr val="bg1"/>
                </a:solidFill>
                <a:latin typeface="微软雅黑" panose="020B0503020204020204" pitchFamily="34" charset="-122"/>
                <a:ea typeface="微软雅黑" panose="020B0503020204020204" pitchFamily="34" charset="-122"/>
              </a:rPr>
              <a:t>无专用视频会议室，通过</a:t>
            </a:r>
            <a:r>
              <a:rPr lang="en-US" altLang="zh-CN" sz="1400" dirty="0">
                <a:solidFill>
                  <a:schemeClr val="bg1"/>
                </a:solidFill>
                <a:latin typeface="微软雅黑" panose="020B0503020204020204" pitchFamily="34" charset="-122"/>
                <a:ea typeface="微软雅黑" panose="020B0503020204020204" pitchFamily="34" charset="-122"/>
              </a:rPr>
              <a:t>PC</a:t>
            </a:r>
            <a:r>
              <a:rPr lang="zh-CN" altLang="en-US" sz="1400" dirty="0">
                <a:solidFill>
                  <a:schemeClr val="bg1"/>
                </a:solidFill>
                <a:latin typeface="微软雅黑" panose="020B0503020204020204" pitchFamily="34" charset="-122"/>
                <a:ea typeface="微软雅黑" panose="020B0503020204020204" pitchFamily="34" charset="-122"/>
              </a:rPr>
              <a:t>、投影仪等方式参会</a:t>
            </a:r>
          </a:p>
        </p:txBody>
      </p:sp>
      <p:sp>
        <p:nvSpPr>
          <p:cNvPr id="36" name="文本框 9"/>
          <p:cNvSpPr txBox="1">
            <a:spLocks noChangeArrowheads="1"/>
          </p:cNvSpPr>
          <p:nvPr/>
        </p:nvSpPr>
        <p:spPr bwMode="auto">
          <a:xfrm>
            <a:off x="3065993" y="3770416"/>
            <a:ext cx="24892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eaLnBrk="0" hangingPunct="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1600" b="1" dirty="0">
                <a:solidFill>
                  <a:schemeClr val="bg1"/>
                </a:solidFill>
                <a:latin typeface="微软雅黑" panose="020B0503020204020204" pitchFamily="34" charset="-122"/>
                <a:ea typeface="微软雅黑" panose="020B0503020204020204" pitchFamily="34" charset="-122"/>
              </a:rPr>
              <a:t>临时会场（三类会场）：</a:t>
            </a:r>
            <a:endParaRPr lang="en-US" altLang="zh-CN" sz="1600" b="1" dirty="0">
              <a:solidFill>
                <a:schemeClr val="bg1"/>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 typeface="Arial" panose="020B0604020202020204" pitchFamily="34" charset="0"/>
              <a:buNone/>
            </a:pPr>
            <a:r>
              <a:rPr lang="zh-CN" altLang="en-US" sz="1400" dirty="0">
                <a:solidFill>
                  <a:schemeClr val="bg1"/>
                </a:solidFill>
                <a:latin typeface="微软雅黑" panose="020B0503020204020204" pitchFamily="34" charset="-122"/>
                <a:ea typeface="微软雅黑" panose="020B0503020204020204" pitchFamily="34" charset="-122"/>
              </a:rPr>
              <a:t>外出人员或无固定场所的人员使用</a:t>
            </a:r>
            <a:r>
              <a:rPr lang="en-US" altLang="zh-CN" sz="1400" dirty="0">
                <a:solidFill>
                  <a:schemeClr val="bg1"/>
                </a:solidFill>
                <a:latin typeface="微软雅黑" panose="020B0503020204020204" pitchFamily="34" charset="-122"/>
                <a:ea typeface="微软雅黑" panose="020B0503020204020204" pitchFamily="34" charset="-122"/>
              </a:rPr>
              <a:t>Pad</a:t>
            </a:r>
            <a:r>
              <a:rPr lang="zh-CN" altLang="en-US" sz="1400" dirty="0">
                <a:solidFill>
                  <a:schemeClr val="bg1"/>
                </a:solidFill>
                <a:latin typeface="微软雅黑" panose="020B0503020204020204" pitchFamily="34" charset="-122"/>
                <a:ea typeface="微软雅黑" panose="020B0503020204020204" pitchFamily="34" charset="-122"/>
              </a:rPr>
              <a:t>、智能手机（安装客户端软件）等方式参会</a:t>
            </a:r>
          </a:p>
        </p:txBody>
      </p:sp>
    </p:spTree>
    <p:extLst>
      <p:ext uri="{BB962C8B-B14F-4D97-AF65-F5344CB8AC3E}">
        <p14:creationId xmlns:p14="http://schemas.microsoft.com/office/powerpoint/2010/main" val="8129020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工作\SODA比赛\IMG20170109_1523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114320" y="1682562"/>
            <a:ext cx="519842" cy="527992"/>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5731807" y="1748845"/>
            <a:ext cx="2387092" cy="369332"/>
          </a:xfrm>
          <a:prstGeom prst="rect">
            <a:avLst/>
          </a:prstGeom>
          <a:noFill/>
        </p:spPr>
        <p:txBody>
          <a:bodyPr wrap="square" rtlCol="0">
            <a:spAutoFit/>
          </a:bodyPr>
          <a:lstStyle/>
          <a:p>
            <a:r>
              <a:rPr lang="zh-CN" altLang="en-US" sz="1800" b="1" dirty="0" smtClean="0">
                <a:solidFill>
                  <a:schemeClr val="accent4">
                    <a:lumMod val="60000"/>
                    <a:lumOff val="40000"/>
                  </a:schemeClr>
                </a:solidFill>
                <a:latin typeface="微软雅黑" panose="020B0503020204020204" pitchFamily="34" charset="-122"/>
                <a:ea typeface="微软雅黑" panose="020B0503020204020204" pitchFamily="34" charset="-122"/>
              </a:rPr>
              <a:t>天翼云</a:t>
            </a:r>
          </a:p>
        </p:txBody>
      </p:sp>
      <p:pic>
        <p:nvPicPr>
          <p:cNvPr id="6" name="Picture 2" descr="E:\工作\SODA比赛\IMG20170109_1523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114320" y="2547154"/>
            <a:ext cx="519842" cy="527992"/>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5775648" y="2563907"/>
            <a:ext cx="2343251" cy="369332"/>
          </a:xfrm>
          <a:prstGeom prst="rect">
            <a:avLst/>
          </a:prstGeom>
          <a:noFill/>
        </p:spPr>
        <p:txBody>
          <a:bodyPr wrap="square" rtlCol="0">
            <a:spAutoFit/>
          </a:bodyPr>
          <a:lstStyle/>
          <a:p>
            <a:r>
              <a:rPr lang="zh-CN" altLang="en-US" sz="1800" b="1" dirty="0">
                <a:solidFill>
                  <a:schemeClr val="accent4">
                    <a:lumMod val="60000"/>
                    <a:lumOff val="40000"/>
                  </a:schemeClr>
                </a:solidFill>
                <a:latin typeface="微软雅黑" panose="020B0503020204020204" pitchFamily="34" charset="-122"/>
                <a:ea typeface="微软雅黑" panose="020B0503020204020204" pitchFamily="34" charset="-122"/>
              </a:rPr>
              <a:t>云视讯</a:t>
            </a:r>
          </a:p>
        </p:txBody>
      </p:sp>
      <p:pic>
        <p:nvPicPr>
          <p:cNvPr id="8" name="Picture 2" descr="E:\工作\SODA比赛\IMG20170109_1523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106752" y="3408768"/>
            <a:ext cx="519842" cy="527992"/>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5768080" y="3425521"/>
            <a:ext cx="2913540" cy="369332"/>
          </a:xfrm>
          <a:prstGeom prst="rect">
            <a:avLst/>
          </a:prstGeom>
          <a:noFill/>
        </p:spPr>
        <p:txBody>
          <a:bodyPr wrap="square" rtlCol="0">
            <a:spAutoFit/>
          </a:bodyPr>
          <a:lstStyle/>
          <a:p>
            <a:r>
              <a:rPr lang="zh-CN" altLang="en-US" sz="1800" b="1" dirty="0">
                <a:solidFill>
                  <a:schemeClr val="accent4">
                    <a:lumMod val="60000"/>
                    <a:lumOff val="40000"/>
                  </a:schemeClr>
                </a:solidFill>
                <a:latin typeface="微软雅黑" panose="020B0503020204020204" pitchFamily="34" charset="-122"/>
                <a:ea typeface="微软雅黑" panose="020B0503020204020204" pitchFamily="34" charset="-122"/>
              </a:rPr>
              <a:t>物联网</a:t>
            </a:r>
          </a:p>
        </p:txBody>
      </p:sp>
      <p:pic>
        <p:nvPicPr>
          <p:cNvPr id="10" name="Picture 2" descr="E:\工作\SODA比赛\IMG20170109_1523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115459" y="4266569"/>
            <a:ext cx="519842" cy="527992"/>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p:cNvSpPr txBox="1"/>
          <p:nvPr/>
        </p:nvSpPr>
        <p:spPr>
          <a:xfrm>
            <a:off x="5776787" y="4283322"/>
            <a:ext cx="2077642" cy="369332"/>
          </a:xfrm>
          <a:prstGeom prst="rect">
            <a:avLst/>
          </a:prstGeom>
          <a:noFill/>
        </p:spPr>
        <p:txBody>
          <a:bodyPr wrap="square" rtlCol="0">
            <a:spAutoFit/>
          </a:bodyPr>
          <a:lstStyle/>
          <a:p>
            <a:r>
              <a:rPr lang="zh-CN" altLang="en-US" sz="1800" b="1" dirty="0" smtClean="0">
                <a:solidFill>
                  <a:schemeClr val="accent4">
                    <a:lumMod val="60000"/>
                    <a:lumOff val="40000"/>
                  </a:schemeClr>
                </a:solidFill>
                <a:latin typeface="微软雅黑" panose="020B0503020204020204" pitchFamily="34" charset="-122"/>
                <a:ea typeface="微软雅黑" panose="020B0503020204020204" pitchFamily="34" charset="-122"/>
              </a:rPr>
              <a:t>工业</a:t>
            </a:r>
            <a:r>
              <a:rPr lang="en-US" altLang="zh-CN" sz="1800" b="1" dirty="0" smtClean="0">
                <a:solidFill>
                  <a:schemeClr val="accent4">
                    <a:lumMod val="60000"/>
                    <a:lumOff val="40000"/>
                  </a:schemeClr>
                </a:solidFill>
                <a:latin typeface="微软雅黑" panose="020B0503020204020204" pitchFamily="34" charset="-122"/>
                <a:ea typeface="微软雅黑" panose="020B0503020204020204" pitchFamily="34" charset="-122"/>
              </a:rPr>
              <a:t>PON</a:t>
            </a:r>
            <a:endParaRPr lang="zh-CN" altLang="en-US" sz="1800" b="1" dirty="0">
              <a:solidFill>
                <a:schemeClr val="accent4">
                  <a:lumMod val="60000"/>
                  <a:lumOff val="40000"/>
                </a:schemeClr>
              </a:solidFill>
              <a:latin typeface="微软雅黑" panose="020B0503020204020204" pitchFamily="34" charset="-122"/>
              <a:ea typeface="微软雅黑" panose="020B0503020204020204" pitchFamily="34" charset="-122"/>
            </a:endParaRPr>
          </a:p>
        </p:txBody>
      </p:sp>
      <p:pic>
        <p:nvPicPr>
          <p:cNvPr id="13" name="Picture 2" descr="E:\工作\SODA比赛\IMG20170109_1523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312118" y="2020384"/>
            <a:ext cx="519842" cy="527992"/>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p:cNvSpPr txBox="1"/>
          <p:nvPr/>
        </p:nvSpPr>
        <p:spPr>
          <a:xfrm>
            <a:off x="1929605" y="2086667"/>
            <a:ext cx="2387092" cy="369332"/>
          </a:xfrm>
          <a:prstGeom prst="rect">
            <a:avLst/>
          </a:prstGeom>
          <a:noFill/>
        </p:spPr>
        <p:txBody>
          <a:bodyPr wrap="square" rtlCol="0">
            <a:spAutoFit/>
          </a:bodyPr>
          <a:lstStyle/>
          <a:p>
            <a:r>
              <a:rPr lang="zh-CN" altLang="en-US" sz="1800" b="1" dirty="0">
                <a:solidFill>
                  <a:schemeClr val="accent4">
                    <a:lumMod val="60000"/>
                    <a:lumOff val="40000"/>
                  </a:schemeClr>
                </a:solidFill>
                <a:latin typeface="微软雅黑" panose="020B0503020204020204" pitchFamily="34" charset="-122"/>
                <a:ea typeface="微软雅黑" panose="020B0503020204020204" pitchFamily="34" charset="-122"/>
              </a:rPr>
              <a:t>互联网</a:t>
            </a:r>
            <a:r>
              <a:rPr lang="zh-CN" altLang="en-US" sz="1800" b="1" dirty="0" smtClean="0">
                <a:solidFill>
                  <a:schemeClr val="accent4">
                    <a:lumMod val="60000"/>
                    <a:lumOff val="40000"/>
                  </a:schemeClr>
                </a:solidFill>
                <a:latin typeface="微软雅黑" panose="020B0503020204020204" pitchFamily="34" charset="-122"/>
                <a:ea typeface="微软雅黑" panose="020B0503020204020204" pitchFamily="34" charset="-122"/>
              </a:rPr>
              <a:t>专线</a:t>
            </a:r>
          </a:p>
        </p:txBody>
      </p:sp>
      <p:pic>
        <p:nvPicPr>
          <p:cNvPr id="15" name="Picture 2" descr="E:\工作\SODA比赛\IMG20170109_1523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303224" y="3272524"/>
            <a:ext cx="519842" cy="527992"/>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5"/>
          <p:cNvSpPr txBox="1"/>
          <p:nvPr/>
        </p:nvSpPr>
        <p:spPr>
          <a:xfrm>
            <a:off x="1920711" y="3338807"/>
            <a:ext cx="2387092" cy="369332"/>
          </a:xfrm>
          <a:prstGeom prst="rect">
            <a:avLst/>
          </a:prstGeom>
          <a:noFill/>
        </p:spPr>
        <p:txBody>
          <a:bodyPr wrap="square" rtlCol="0">
            <a:spAutoFit/>
          </a:bodyPr>
          <a:lstStyle/>
          <a:p>
            <a:r>
              <a:rPr lang="zh-CN" altLang="en-US" sz="1800" b="1" dirty="0" smtClean="0">
                <a:solidFill>
                  <a:schemeClr val="accent4">
                    <a:lumMod val="60000"/>
                    <a:lumOff val="40000"/>
                  </a:schemeClr>
                </a:solidFill>
                <a:latin typeface="微软雅黑" panose="020B0503020204020204" pitchFamily="34" charset="-122"/>
                <a:ea typeface="微软雅黑" panose="020B0503020204020204" pitchFamily="34" charset="-122"/>
              </a:rPr>
              <a:t>爱</a:t>
            </a:r>
            <a:r>
              <a:rPr lang="en-US" altLang="zh-CN" sz="1800" b="1" dirty="0" smtClean="0">
                <a:solidFill>
                  <a:schemeClr val="accent4">
                    <a:lumMod val="60000"/>
                    <a:lumOff val="40000"/>
                  </a:schemeClr>
                </a:solidFill>
                <a:latin typeface="微软雅黑" panose="020B0503020204020204" pitchFamily="34" charset="-122"/>
                <a:ea typeface="微软雅黑" panose="020B0503020204020204" pitchFamily="34" charset="-122"/>
              </a:rPr>
              <a:t>WIFI</a:t>
            </a:r>
            <a:endParaRPr lang="zh-CN" altLang="en-US" sz="1800" b="1" dirty="0" smtClean="0">
              <a:solidFill>
                <a:schemeClr val="accent4">
                  <a:lumMod val="60000"/>
                  <a:lumOff val="40000"/>
                </a:schemeClr>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1312118" y="596273"/>
            <a:ext cx="1905000" cy="708025"/>
            <a:chOff x="1465847" y="339601"/>
            <a:chExt cx="1905000" cy="708025"/>
          </a:xfrm>
        </p:grpSpPr>
        <p:sp>
          <p:nvSpPr>
            <p:cNvPr id="17" name="KSO_Shape"/>
            <p:cNvSpPr/>
            <p:nvPr/>
          </p:nvSpPr>
          <p:spPr>
            <a:xfrm>
              <a:off x="1465847" y="339601"/>
              <a:ext cx="1905000" cy="708025"/>
            </a:xfrm>
            <a:prstGeom prst="roundRect">
              <a:avLst>
                <a:gd name="adj" fmla="val 50000"/>
              </a:avLst>
            </a:prstGeom>
            <a:no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8" name="文本框 17"/>
            <p:cNvSpPr txBox="1"/>
            <p:nvPr/>
          </p:nvSpPr>
          <p:spPr>
            <a:xfrm>
              <a:off x="1738845" y="462780"/>
              <a:ext cx="1547781" cy="461665"/>
            </a:xfrm>
            <a:prstGeom prst="rect">
              <a:avLst/>
            </a:prstGeom>
            <a:noFill/>
          </p:spPr>
          <p:txBody>
            <a:bodyPr wrap="square" rtlCol="0">
              <a:spAutoFit/>
            </a:bodyPr>
            <a:lstStyle/>
            <a:p>
              <a:r>
                <a:rPr lang="zh-CN" altLang="en-US" sz="2400" b="1" dirty="0">
                  <a:solidFill>
                    <a:schemeClr val="accent4">
                      <a:lumMod val="60000"/>
                      <a:lumOff val="40000"/>
                    </a:schemeClr>
                  </a:solidFill>
                  <a:latin typeface="微软雅黑" panose="020B0503020204020204" pitchFamily="34" charset="-122"/>
                  <a:ea typeface="微软雅黑" panose="020B0503020204020204" pitchFamily="34" charset="-122"/>
                </a:rPr>
                <a:t>传统业务</a:t>
              </a:r>
            </a:p>
          </p:txBody>
        </p:sp>
      </p:grpSp>
      <p:grpSp>
        <p:nvGrpSpPr>
          <p:cNvPr id="20" name="组合 19"/>
          <p:cNvGrpSpPr/>
          <p:nvPr/>
        </p:nvGrpSpPr>
        <p:grpSpPr>
          <a:xfrm>
            <a:off x="5119006" y="611299"/>
            <a:ext cx="1905000" cy="708025"/>
            <a:chOff x="1465847" y="339601"/>
            <a:chExt cx="1905000" cy="708025"/>
          </a:xfrm>
        </p:grpSpPr>
        <p:sp>
          <p:nvSpPr>
            <p:cNvPr id="21" name="KSO_Shape"/>
            <p:cNvSpPr/>
            <p:nvPr/>
          </p:nvSpPr>
          <p:spPr>
            <a:xfrm>
              <a:off x="1465847" y="339601"/>
              <a:ext cx="1905000" cy="708025"/>
            </a:xfrm>
            <a:prstGeom prst="roundRect">
              <a:avLst>
                <a:gd name="adj" fmla="val 50000"/>
              </a:avLst>
            </a:prstGeom>
            <a:no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2" name="文本框 21"/>
            <p:cNvSpPr txBox="1"/>
            <p:nvPr/>
          </p:nvSpPr>
          <p:spPr>
            <a:xfrm>
              <a:off x="1738845" y="462780"/>
              <a:ext cx="1547781" cy="461665"/>
            </a:xfrm>
            <a:prstGeom prst="rect">
              <a:avLst/>
            </a:prstGeom>
            <a:noFill/>
          </p:spPr>
          <p:txBody>
            <a:bodyPr wrap="square" rtlCol="0">
              <a:spAutoFit/>
            </a:bodyPr>
            <a:lstStyle/>
            <a:p>
              <a:r>
                <a:rPr lang="zh-CN" altLang="en-US" sz="2400" b="1" dirty="0">
                  <a:solidFill>
                    <a:schemeClr val="accent4">
                      <a:lumMod val="60000"/>
                      <a:lumOff val="40000"/>
                    </a:schemeClr>
                  </a:solidFill>
                  <a:latin typeface="微软雅黑" panose="020B0503020204020204" pitchFamily="34" charset="-122"/>
                  <a:ea typeface="微软雅黑" panose="020B0503020204020204" pitchFamily="34" charset="-122"/>
                </a:rPr>
                <a:t>新兴</a:t>
              </a:r>
              <a:r>
                <a:rPr lang="zh-CN" altLang="en-US" sz="2400" b="1" dirty="0" smtClean="0">
                  <a:solidFill>
                    <a:schemeClr val="accent4">
                      <a:lumMod val="60000"/>
                      <a:lumOff val="40000"/>
                    </a:schemeClr>
                  </a:solidFill>
                  <a:latin typeface="微软雅黑" panose="020B0503020204020204" pitchFamily="34" charset="-122"/>
                  <a:ea typeface="微软雅黑" panose="020B0503020204020204" pitchFamily="34" charset="-122"/>
                </a:rPr>
                <a:t>业务</a:t>
              </a:r>
              <a:endParaRPr lang="zh-CN" altLang="en-US" sz="2400" b="1" dirty="0">
                <a:solidFill>
                  <a:schemeClr val="accent4">
                    <a:lumMod val="60000"/>
                    <a:lumOff val="40000"/>
                  </a:schemeClr>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6158193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工作\SODA比赛\IMG20170109_1523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1469" y="125544"/>
            <a:ext cx="543846" cy="540331"/>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778952" y="213818"/>
            <a:ext cx="7100827" cy="400110"/>
          </a:xfrm>
          <a:prstGeom prst="rect">
            <a:avLst/>
          </a:prstGeom>
          <a:noFill/>
        </p:spPr>
        <p:txBody>
          <a:bodyPr wrap="square" rtlCol="0">
            <a:spAutoFit/>
          </a:bodyPr>
          <a:lstStyle/>
          <a:p>
            <a:r>
              <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云</a:t>
            </a:r>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rPr>
              <a:t>视</a:t>
            </a:r>
            <a:r>
              <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讯与传统会议系统的对比</a:t>
            </a:r>
            <a:endPar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4"/>
          <a:stretch>
            <a:fillRect/>
          </a:stretch>
        </p:blipFill>
        <p:spPr>
          <a:xfrm>
            <a:off x="907925" y="665874"/>
            <a:ext cx="7635831" cy="4357229"/>
          </a:xfrm>
          <a:prstGeom prst="rect">
            <a:avLst/>
          </a:prstGeom>
          <a:effectLst>
            <a:softEdge rad="63500"/>
          </a:effectLst>
        </p:spPr>
      </p:pic>
    </p:spTree>
    <p:extLst>
      <p:ext uri="{BB962C8B-B14F-4D97-AF65-F5344CB8AC3E}">
        <p14:creationId xmlns:p14="http://schemas.microsoft.com/office/powerpoint/2010/main" val="35121418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工作\SODA比赛\IMG20170109_1523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1469" y="125544"/>
            <a:ext cx="543846" cy="540331"/>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778952" y="191827"/>
            <a:ext cx="7100827" cy="400110"/>
          </a:xfrm>
          <a:prstGeom prst="rect">
            <a:avLst/>
          </a:prstGeom>
          <a:noFill/>
        </p:spPr>
        <p:txBody>
          <a:bodyPr wrap="square" rtlCol="0">
            <a:spAutoFit/>
          </a:bodyPr>
          <a:lstStyle/>
          <a:p>
            <a:r>
              <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云</a:t>
            </a:r>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rPr>
              <a:t>视</a:t>
            </a:r>
            <a:r>
              <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讯</a:t>
            </a:r>
            <a:r>
              <a:rPr lang="en-US" altLang="zh-CN"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a:t>
            </a:r>
            <a:r>
              <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成功案例</a:t>
            </a:r>
            <a:endPar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2394135" y="4212659"/>
            <a:ext cx="4437433" cy="738664"/>
          </a:xfrm>
          <a:prstGeom prst="rect">
            <a:avLst/>
          </a:prstGeom>
          <a:noFill/>
        </p:spPr>
        <p:txBody>
          <a:bodyPr wrap="none" rtlCol="0">
            <a:spAutoFit/>
          </a:bodyPr>
          <a:lstStyle/>
          <a:p>
            <a:r>
              <a:rPr lang="en-US" altLang="zh-CN" b="1" dirty="0" smtClean="0">
                <a:solidFill>
                  <a:schemeClr val="bg1"/>
                </a:solidFill>
                <a:latin typeface="微软雅黑" panose="020B0503020204020204" pitchFamily="34" charset="-122"/>
                <a:ea typeface="微软雅黑" panose="020B0503020204020204" pitchFamily="34" charset="-122"/>
              </a:rPr>
              <a:t>Anytime  </a:t>
            </a:r>
            <a:r>
              <a:rPr lang="zh-CN" altLang="en-US" b="1" dirty="0" smtClean="0">
                <a:solidFill>
                  <a:schemeClr val="bg1"/>
                </a:solidFill>
                <a:latin typeface="微软雅黑" panose="020B0503020204020204" pitchFamily="34" charset="-122"/>
                <a:ea typeface="微软雅黑" panose="020B0503020204020204" pitchFamily="34" charset="-122"/>
              </a:rPr>
              <a:t>随时                        </a:t>
            </a:r>
            <a:r>
              <a:rPr lang="en-US" altLang="zh-CN" b="1" dirty="0" smtClean="0">
                <a:solidFill>
                  <a:schemeClr val="bg1"/>
                </a:solidFill>
                <a:latin typeface="微软雅黑" panose="020B0503020204020204" pitchFamily="34" charset="-122"/>
                <a:ea typeface="微软雅黑" panose="020B0503020204020204" pitchFamily="34" charset="-122"/>
              </a:rPr>
              <a:t>Anywhere  </a:t>
            </a:r>
            <a:r>
              <a:rPr lang="zh-CN" altLang="en-US" b="1" dirty="0" smtClean="0">
                <a:solidFill>
                  <a:schemeClr val="bg1"/>
                </a:solidFill>
                <a:latin typeface="微软雅黑" panose="020B0503020204020204" pitchFamily="34" charset="-122"/>
                <a:ea typeface="微软雅黑" panose="020B0503020204020204" pitchFamily="34" charset="-122"/>
              </a:rPr>
              <a:t>随地</a:t>
            </a:r>
            <a:endParaRPr lang="en-US" altLang="zh-CN" b="1" dirty="0" smtClean="0">
              <a:solidFill>
                <a:schemeClr val="bg1"/>
              </a:solidFill>
              <a:latin typeface="微软雅黑" panose="020B0503020204020204" pitchFamily="34" charset="-122"/>
              <a:ea typeface="微软雅黑" panose="020B0503020204020204" pitchFamily="34" charset="-122"/>
            </a:endParaRPr>
          </a:p>
          <a:p>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en-US" b="1" dirty="0" smtClean="0">
                <a:solidFill>
                  <a:schemeClr val="bg1"/>
                </a:solidFill>
                <a:latin typeface="微软雅黑" panose="020B0503020204020204" pitchFamily="34" charset="-122"/>
                <a:ea typeface="微软雅黑" panose="020B0503020204020204" pitchFamily="34" charset="-122"/>
              </a:rPr>
              <a:t>个性化、网络化、随身化          </a:t>
            </a:r>
            <a:r>
              <a:rPr lang="en-US" altLang="zh-CN" b="1" dirty="0" smtClean="0">
                <a:solidFill>
                  <a:schemeClr val="bg1"/>
                </a:solidFill>
                <a:latin typeface="微软雅黑" panose="020B0503020204020204" pitchFamily="34" charset="-122"/>
                <a:ea typeface="微软雅黑" panose="020B0503020204020204" pitchFamily="34" charset="-122"/>
              </a:rPr>
              <a:t>Multi access  </a:t>
            </a:r>
            <a:r>
              <a:rPr lang="zh-CN" altLang="en-US" b="1" dirty="0" smtClean="0">
                <a:solidFill>
                  <a:schemeClr val="bg1"/>
                </a:solidFill>
                <a:latin typeface="微软雅黑" panose="020B0503020204020204" pitchFamily="34" charset="-122"/>
                <a:ea typeface="微软雅黑" panose="020B0503020204020204" pitchFamily="34" charset="-122"/>
              </a:rPr>
              <a:t>多终端</a:t>
            </a:r>
          </a:p>
        </p:txBody>
      </p:sp>
      <p:sp>
        <p:nvSpPr>
          <p:cNvPr id="2" name="矩形 1"/>
          <p:cNvSpPr/>
          <p:nvPr/>
        </p:nvSpPr>
        <p:spPr>
          <a:xfrm>
            <a:off x="778952" y="729975"/>
            <a:ext cx="7767640" cy="1046440"/>
          </a:xfrm>
          <a:prstGeom prst="rect">
            <a:avLst/>
          </a:prstGeom>
        </p:spPr>
        <p:txBody>
          <a:bodyPr wrap="square">
            <a:spAutoFit/>
          </a:bodyPr>
          <a:lstStyle/>
          <a:p>
            <a:r>
              <a:rPr lang="en-US" altLang="zh-CN" sz="16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邢台今麦郎集团</a:t>
            </a:r>
            <a:r>
              <a:rPr lang="zh-CN" altLang="zh-CN" sz="16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，在</a:t>
            </a:r>
            <a:r>
              <a:rPr lang="zh-CN" altLang="en-US" sz="16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全国</a:t>
            </a:r>
            <a:r>
              <a:rPr lang="zh-CN" altLang="zh-CN" sz="16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各个</a:t>
            </a:r>
            <a:r>
              <a:rPr lang="zh-CN" altLang="en-US" sz="16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地区</a:t>
            </a:r>
            <a:r>
              <a:rPr lang="zh-CN" altLang="zh-CN" sz="16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有</a:t>
            </a:r>
            <a:r>
              <a:rPr lang="zh-CN" altLang="zh-CN" sz="16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多个分公司，由于经常需要进行会议</a:t>
            </a:r>
            <a:r>
              <a:rPr lang="zh-CN" altLang="zh-CN" sz="16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沟通</a:t>
            </a:r>
            <a:r>
              <a:rPr lang="zh-CN" altLang="en-US" sz="16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600" dirty="0">
                <a:solidFill>
                  <a:schemeClr val="bg1"/>
                </a:solidFill>
                <a:latin typeface="微软雅黑" panose="020B0503020204020204" pitchFamily="34" charset="-122"/>
                <a:ea typeface="微软雅黑" panose="020B0503020204020204" pitchFamily="34" charset="-122"/>
              </a:rPr>
              <a:t>组建了云视讯业务，解决了</a:t>
            </a:r>
            <a:r>
              <a:rPr lang="zh-CN" altLang="zh-CN" sz="1600" dirty="0" smtClean="0">
                <a:solidFill>
                  <a:schemeClr val="bg1"/>
                </a:solidFill>
                <a:latin typeface="微软雅黑" panose="020B0503020204020204" pitchFamily="34" charset="-122"/>
                <a:ea typeface="微软雅黑" panose="020B0503020204020204" pitchFamily="34" charset="-122"/>
              </a:rPr>
              <a:t>用户</a:t>
            </a:r>
            <a:r>
              <a:rPr lang="zh-CN" altLang="en-US" sz="1600" dirty="0">
                <a:solidFill>
                  <a:schemeClr val="bg1"/>
                </a:solidFill>
                <a:latin typeface="微软雅黑" panose="020B0503020204020204" pitchFamily="34" charset="-122"/>
                <a:ea typeface="微软雅黑" panose="020B0503020204020204" pitchFamily="34" charset="-122"/>
              </a:rPr>
              <a:t>会议</a:t>
            </a:r>
            <a:r>
              <a:rPr lang="zh-CN" altLang="zh-CN" sz="1600" dirty="0" smtClean="0">
                <a:solidFill>
                  <a:schemeClr val="bg1"/>
                </a:solidFill>
                <a:latin typeface="微软雅黑" panose="020B0503020204020204" pitchFamily="34" charset="-122"/>
                <a:ea typeface="微软雅黑" panose="020B0503020204020204" pitchFamily="34" charset="-122"/>
              </a:rPr>
              <a:t>的</a:t>
            </a:r>
            <a:r>
              <a:rPr lang="zh-CN" altLang="zh-CN" sz="1600" dirty="0">
                <a:solidFill>
                  <a:schemeClr val="bg1"/>
                </a:solidFill>
                <a:latin typeface="微软雅黑" panose="020B0503020204020204" pitchFamily="34" charset="-122"/>
                <a:ea typeface="微软雅黑" panose="020B0503020204020204" pitchFamily="34" charset="-122"/>
              </a:rPr>
              <a:t>需求，提高了的工作效率、提升了企业的科技形象。</a:t>
            </a:r>
          </a:p>
          <a:p>
            <a:endParaRPr lang="zh-CN" altLang="en-US" dirty="0">
              <a:solidFill>
                <a:schemeClr val="bg1"/>
              </a:solidFill>
            </a:endParaRPr>
          </a:p>
        </p:txBody>
      </p:sp>
      <p:sp>
        <p:nvSpPr>
          <p:cNvPr id="7" name="云形标注 6"/>
          <p:cNvSpPr/>
          <p:nvPr/>
        </p:nvSpPr>
        <p:spPr>
          <a:xfrm>
            <a:off x="1430593" y="1477567"/>
            <a:ext cx="1590335" cy="597695"/>
          </a:xfrm>
          <a:prstGeom prst="cloudCallou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60000"/>
                  <a:lumOff val="40000"/>
                </a:schemeClr>
              </a:solidFill>
            </a:endParaRPr>
          </a:p>
        </p:txBody>
      </p:sp>
      <p:sp>
        <p:nvSpPr>
          <p:cNvPr id="8" name="云形标注 7"/>
          <p:cNvSpPr/>
          <p:nvPr/>
        </p:nvSpPr>
        <p:spPr>
          <a:xfrm>
            <a:off x="1871472" y="2350647"/>
            <a:ext cx="1578864" cy="600198"/>
          </a:xfrm>
          <a:prstGeom prst="cloudCallou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60000"/>
                  <a:lumOff val="40000"/>
                </a:schemeClr>
              </a:solidFill>
            </a:endParaRPr>
          </a:p>
        </p:txBody>
      </p:sp>
      <p:sp>
        <p:nvSpPr>
          <p:cNvPr id="9" name="云形标注 8"/>
          <p:cNvSpPr/>
          <p:nvPr/>
        </p:nvSpPr>
        <p:spPr>
          <a:xfrm>
            <a:off x="4662772" y="3291129"/>
            <a:ext cx="1511808" cy="611757"/>
          </a:xfrm>
          <a:prstGeom prst="cloudCallou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60000"/>
                  <a:lumOff val="40000"/>
                </a:schemeClr>
              </a:solidFill>
            </a:endParaRPr>
          </a:p>
        </p:txBody>
      </p:sp>
      <p:sp>
        <p:nvSpPr>
          <p:cNvPr id="10" name="文本框 9"/>
          <p:cNvSpPr txBox="1"/>
          <p:nvPr/>
        </p:nvSpPr>
        <p:spPr>
          <a:xfrm>
            <a:off x="1415281" y="1606330"/>
            <a:ext cx="1620957" cy="307777"/>
          </a:xfrm>
          <a:prstGeom prst="rect">
            <a:avLst/>
          </a:prstGeom>
          <a:noFill/>
        </p:spPr>
        <p:txBody>
          <a:bodyPr wrap="non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会场租用、食宿费</a:t>
            </a:r>
          </a:p>
        </p:txBody>
      </p:sp>
      <p:sp>
        <p:nvSpPr>
          <p:cNvPr id="11" name="文本框 10"/>
          <p:cNvSpPr txBox="1"/>
          <p:nvPr/>
        </p:nvSpPr>
        <p:spPr>
          <a:xfrm>
            <a:off x="2209498" y="2510984"/>
            <a:ext cx="902811" cy="307777"/>
          </a:xfrm>
          <a:prstGeom prst="rect">
            <a:avLst/>
          </a:prstGeom>
          <a:noFill/>
        </p:spPr>
        <p:txBody>
          <a:bodyPr wrap="non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功能单一</a:t>
            </a:r>
          </a:p>
        </p:txBody>
      </p:sp>
      <p:sp>
        <p:nvSpPr>
          <p:cNvPr id="12" name="云形标注 11"/>
          <p:cNvSpPr/>
          <p:nvPr/>
        </p:nvSpPr>
        <p:spPr>
          <a:xfrm>
            <a:off x="6380163" y="1438093"/>
            <a:ext cx="1511808" cy="611757"/>
          </a:xfrm>
          <a:prstGeom prst="cloudCallou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60000"/>
                  <a:lumOff val="40000"/>
                </a:schemeClr>
              </a:solidFill>
            </a:endParaRPr>
          </a:p>
        </p:txBody>
      </p:sp>
      <p:sp>
        <p:nvSpPr>
          <p:cNvPr id="13" name="云形标注 12"/>
          <p:cNvSpPr/>
          <p:nvPr/>
        </p:nvSpPr>
        <p:spPr>
          <a:xfrm>
            <a:off x="5624259" y="2344867"/>
            <a:ext cx="1511808" cy="611757"/>
          </a:xfrm>
          <a:prstGeom prst="cloudCallou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60000"/>
                  <a:lumOff val="40000"/>
                </a:schemeClr>
              </a:solidFill>
            </a:endParaRPr>
          </a:p>
        </p:txBody>
      </p:sp>
      <p:sp>
        <p:nvSpPr>
          <p:cNvPr id="14" name="云形标注 13"/>
          <p:cNvSpPr/>
          <p:nvPr/>
        </p:nvSpPr>
        <p:spPr>
          <a:xfrm>
            <a:off x="2505456" y="3295779"/>
            <a:ext cx="1511808" cy="611757"/>
          </a:xfrm>
          <a:prstGeom prst="cloudCallou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60000"/>
                  <a:lumOff val="40000"/>
                </a:schemeClr>
              </a:solidFill>
            </a:endParaRPr>
          </a:p>
        </p:txBody>
      </p:sp>
      <p:sp>
        <p:nvSpPr>
          <p:cNvPr id="17" name="文本框 16"/>
          <p:cNvSpPr txBox="1"/>
          <p:nvPr/>
        </p:nvSpPr>
        <p:spPr>
          <a:xfrm>
            <a:off x="6548081" y="1568524"/>
            <a:ext cx="1261884" cy="307777"/>
          </a:xfrm>
          <a:prstGeom prst="rect">
            <a:avLst/>
          </a:prstGeom>
          <a:noFill/>
        </p:spPr>
        <p:txBody>
          <a:bodyPr wrap="none" rtlCol="0">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会议地点灵活</a:t>
            </a:r>
          </a:p>
        </p:txBody>
      </p:sp>
      <p:sp>
        <p:nvSpPr>
          <p:cNvPr id="18" name="文本框 17"/>
          <p:cNvSpPr txBox="1"/>
          <p:nvPr/>
        </p:nvSpPr>
        <p:spPr>
          <a:xfrm>
            <a:off x="5928757" y="2496856"/>
            <a:ext cx="902811" cy="307777"/>
          </a:xfrm>
          <a:prstGeom prst="rect">
            <a:avLst/>
          </a:prstGeom>
          <a:noFill/>
        </p:spPr>
        <p:txBody>
          <a:bodyPr wrap="none" rtlCol="0">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功能丰富</a:t>
            </a:r>
          </a:p>
        </p:txBody>
      </p:sp>
      <p:sp>
        <p:nvSpPr>
          <p:cNvPr id="19" name="文本框 18"/>
          <p:cNvSpPr txBox="1"/>
          <p:nvPr/>
        </p:nvSpPr>
        <p:spPr>
          <a:xfrm>
            <a:off x="4787734" y="3449446"/>
            <a:ext cx="1261884" cy="307777"/>
          </a:xfrm>
          <a:prstGeom prst="rect">
            <a:avLst/>
          </a:prstGeom>
          <a:noFill/>
        </p:spPr>
        <p:txBody>
          <a:bodyPr wrap="none" rtlCol="0">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会议成本降低</a:t>
            </a:r>
          </a:p>
        </p:txBody>
      </p:sp>
      <p:sp>
        <p:nvSpPr>
          <p:cNvPr id="20" name="矩形 19"/>
          <p:cNvSpPr/>
          <p:nvPr/>
        </p:nvSpPr>
        <p:spPr>
          <a:xfrm>
            <a:off x="7975831" y="1491579"/>
            <a:ext cx="486901" cy="461665"/>
          </a:xfrm>
          <a:prstGeom prst="rect">
            <a:avLst/>
          </a:prstGeom>
        </p:spPr>
        <p:txBody>
          <a:bodyPr wrap="square">
            <a:spAutoFit/>
          </a:bodyPr>
          <a:lstStyle/>
          <a:p>
            <a:r>
              <a:rPr lang="zh-CN" altLang="en-US" sz="2400" dirty="0" smtClean="0">
                <a:solidFill>
                  <a:srgbClr val="FF0000"/>
                </a:solidFill>
              </a:rPr>
              <a:t>✔</a:t>
            </a:r>
            <a:endParaRPr lang="zh-CN" altLang="en-US" sz="2400" dirty="0">
              <a:solidFill>
                <a:srgbClr val="FF0000"/>
              </a:solidFill>
            </a:endParaRPr>
          </a:p>
        </p:txBody>
      </p:sp>
      <p:sp>
        <p:nvSpPr>
          <p:cNvPr id="21" name="矩形 20"/>
          <p:cNvSpPr/>
          <p:nvPr/>
        </p:nvSpPr>
        <p:spPr>
          <a:xfrm>
            <a:off x="7203407" y="2419911"/>
            <a:ext cx="486901" cy="461665"/>
          </a:xfrm>
          <a:prstGeom prst="rect">
            <a:avLst/>
          </a:prstGeom>
        </p:spPr>
        <p:txBody>
          <a:bodyPr wrap="square">
            <a:spAutoFit/>
          </a:bodyPr>
          <a:lstStyle/>
          <a:p>
            <a:r>
              <a:rPr lang="zh-CN" altLang="en-US" sz="2400" dirty="0" smtClean="0">
                <a:solidFill>
                  <a:srgbClr val="FF0000"/>
                </a:solidFill>
              </a:rPr>
              <a:t>✔</a:t>
            </a:r>
            <a:endParaRPr lang="zh-CN" altLang="en-US" sz="2400" dirty="0">
              <a:solidFill>
                <a:srgbClr val="FF0000"/>
              </a:solidFill>
            </a:endParaRPr>
          </a:p>
        </p:txBody>
      </p:sp>
      <p:sp>
        <p:nvSpPr>
          <p:cNvPr id="22" name="矩形 21"/>
          <p:cNvSpPr/>
          <p:nvPr/>
        </p:nvSpPr>
        <p:spPr>
          <a:xfrm>
            <a:off x="6299542" y="3353809"/>
            <a:ext cx="486901" cy="461665"/>
          </a:xfrm>
          <a:prstGeom prst="rect">
            <a:avLst/>
          </a:prstGeom>
        </p:spPr>
        <p:txBody>
          <a:bodyPr wrap="square">
            <a:spAutoFit/>
          </a:bodyPr>
          <a:lstStyle/>
          <a:p>
            <a:r>
              <a:rPr lang="zh-CN" altLang="en-US" sz="2400" dirty="0" smtClean="0">
                <a:solidFill>
                  <a:srgbClr val="FF0000"/>
                </a:solidFill>
              </a:rPr>
              <a:t>✔</a:t>
            </a:r>
            <a:endParaRPr lang="zh-CN" altLang="en-US" sz="2400" dirty="0">
              <a:solidFill>
                <a:srgbClr val="FF0000"/>
              </a:solidFill>
            </a:endParaRPr>
          </a:p>
        </p:txBody>
      </p:sp>
      <p:sp>
        <p:nvSpPr>
          <p:cNvPr id="23" name="矩形 22"/>
          <p:cNvSpPr/>
          <p:nvPr/>
        </p:nvSpPr>
        <p:spPr>
          <a:xfrm>
            <a:off x="849149" y="1460801"/>
            <a:ext cx="397835" cy="523220"/>
          </a:xfrm>
          <a:prstGeom prst="rect">
            <a:avLst/>
          </a:prstGeom>
        </p:spPr>
        <p:txBody>
          <a:bodyPr wrap="square">
            <a:spAutoFit/>
          </a:bodyPr>
          <a:lstStyle/>
          <a:p>
            <a:r>
              <a:rPr lang="zh-CN" altLang="en-US" sz="2800" dirty="0" smtClean="0">
                <a:solidFill>
                  <a:srgbClr val="FF0000"/>
                </a:solidFill>
              </a:rPr>
              <a:t>✘</a:t>
            </a:r>
            <a:endParaRPr lang="zh-CN" altLang="en-US" sz="2800" dirty="0">
              <a:solidFill>
                <a:srgbClr val="FF0000"/>
              </a:solidFill>
            </a:endParaRPr>
          </a:p>
        </p:txBody>
      </p:sp>
      <p:sp>
        <p:nvSpPr>
          <p:cNvPr id="24" name="矩形 23"/>
          <p:cNvSpPr/>
          <p:nvPr/>
        </p:nvSpPr>
        <p:spPr>
          <a:xfrm>
            <a:off x="1303409" y="2418602"/>
            <a:ext cx="397835" cy="523220"/>
          </a:xfrm>
          <a:prstGeom prst="rect">
            <a:avLst/>
          </a:prstGeom>
        </p:spPr>
        <p:txBody>
          <a:bodyPr wrap="square">
            <a:spAutoFit/>
          </a:bodyPr>
          <a:lstStyle/>
          <a:p>
            <a:r>
              <a:rPr lang="zh-CN" altLang="en-US" sz="2800" dirty="0" smtClean="0">
                <a:solidFill>
                  <a:srgbClr val="FF0000"/>
                </a:solidFill>
              </a:rPr>
              <a:t>✘</a:t>
            </a:r>
            <a:endParaRPr lang="zh-CN" altLang="en-US" sz="2800" dirty="0">
              <a:solidFill>
                <a:srgbClr val="FF0000"/>
              </a:solidFill>
            </a:endParaRPr>
          </a:p>
        </p:txBody>
      </p:sp>
      <p:sp>
        <p:nvSpPr>
          <p:cNvPr id="25" name="矩形 24"/>
          <p:cNvSpPr/>
          <p:nvPr/>
        </p:nvSpPr>
        <p:spPr>
          <a:xfrm>
            <a:off x="1940194" y="3331125"/>
            <a:ext cx="397835" cy="523220"/>
          </a:xfrm>
          <a:prstGeom prst="rect">
            <a:avLst/>
          </a:prstGeom>
        </p:spPr>
        <p:txBody>
          <a:bodyPr wrap="square">
            <a:spAutoFit/>
          </a:bodyPr>
          <a:lstStyle/>
          <a:p>
            <a:r>
              <a:rPr lang="zh-CN" altLang="en-US" sz="2800" dirty="0" smtClean="0">
                <a:solidFill>
                  <a:srgbClr val="FF0000"/>
                </a:solidFill>
              </a:rPr>
              <a:t>✘</a:t>
            </a:r>
            <a:endParaRPr lang="zh-CN" altLang="en-US" sz="2800" dirty="0">
              <a:solidFill>
                <a:srgbClr val="FF0000"/>
              </a:solidFill>
            </a:endParaRPr>
          </a:p>
        </p:txBody>
      </p:sp>
      <p:sp>
        <p:nvSpPr>
          <p:cNvPr id="26" name="文本框 25"/>
          <p:cNvSpPr txBox="1"/>
          <p:nvPr/>
        </p:nvSpPr>
        <p:spPr>
          <a:xfrm>
            <a:off x="2563123" y="3449446"/>
            <a:ext cx="1441420" cy="307777"/>
          </a:xfrm>
          <a:prstGeom prst="rect">
            <a:avLst/>
          </a:prstGeom>
          <a:noFill/>
        </p:spPr>
        <p:txBody>
          <a:bodyPr wrap="non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设备费、维护费</a:t>
            </a:r>
          </a:p>
        </p:txBody>
      </p:sp>
    </p:spTree>
    <p:extLst>
      <p:ext uri="{BB962C8B-B14F-4D97-AF65-F5344CB8AC3E}">
        <p14:creationId xmlns:p14="http://schemas.microsoft.com/office/powerpoint/2010/main" val="13730968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08337" y="2103435"/>
            <a:ext cx="8223337" cy="743986"/>
          </a:xfrm>
          <a:prstGeom prst="rect">
            <a:avLst/>
          </a:prstGeom>
          <a:noFill/>
        </p:spPr>
        <p:txBody>
          <a:bodyPr wrap="square" rtlCol="0">
            <a:spAutoFit/>
          </a:bodyPr>
          <a:lstStyle/>
          <a:p>
            <a:pPr algn="ctr">
              <a:lnSpc>
                <a:spcPct val="150000"/>
              </a:lnSpc>
            </a:pPr>
            <a:r>
              <a:rPr lang="zh-CN" altLang="en-US" sz="3200" b="1" dirty="0" smtClean="0">
                <a:solidFill>
                  <a:schemeClr val="accent4">
                    <a:lumMod val="60000"/>
                    <a:lumOff val="40000"/>
                  </a:schemeClr>
                </a:solidFill>
                <a:latin typeface="微软雅黑" pitchFamily="34" charset="-122"/>
                <a:ea typeface="微软雅黑" pitchFamily="34" charset="-122"/>
              </a:rPr>
              <a:t>物联网</a:t>
            </a:r>
            <a:endParaRPr lang="en-US" altLang="zh-CN" sz="3200" b="1" dirty="0">
              <a:solidFill>
                <a:schemeClr val="accent4">
                  <a:lumMod val="60000"/>
                  <a:lumOff val="4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4656140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2138" y="201168"/>
            <a:ext cx="7886700" cy="512112"/>
          </a:xfrm>
        </p:spPr>
        <p:txBody>
          <a:bodyPr>
            <a:normAutofit/>
          </a:bodyPr>
          <a:lstStyle/>
          <a:p>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cs typeface="+mn-cs"/>
              </a:rPr>
              <a:t>中国电信物联网分公司  集约运营物联网业务</a:t>
            </a:r>
          </a:p>
        </p:txBody>
      </p:sp>
      <p:sp>
        <p:nvSpPr>
          <p:cNvPr id="4" name="灯片编号占位符 3"/>
          <p:cNvSpPr>
            <a:spLocks noGrp="1"/>
          </p:cNvSpPr>
          <p:nvPr>
            <p:ph type="sldNum" sz="quarter" idx="4294967295"/>
          </p:nvPr>
        </p:nvSpPr>
        <p:spPr>
          <a:xfrm>
            <a:off x="8915400" y="6492875"/>
            <a:ext cx="3276600" cy="365125"/>
          </a:xfrm>
          <a:prstGeom prst="rect">
            <a:avLst/>
          </a:prstGeom>
        </p:spPr>
        <p:txBody>
          <a:bodyPr/>
          <a:lstStyle/>
          <a:p>
            <a:fld id="{9860EDB8-5305-433F-BE41-D7A86D811DB3}" type="slidenum">
              <a:rPr lang="en-US" altLang="zh-CN" smtClean="0">
                <a:solidFill>
                  <a:prstClr val="black">
                    <a:tint val="75000"/>
                  </a:prstClr>
                </a:solidFill>
              </a:rPr>
              <a:pPr/>
              <a:t>33</a:t>
            </a:fld>
            <a:endParaRPr lang="en-US" altLang="en-US">
              <a:solidFill>
                <a:prstClr val="black">
                  <a:tint val="75000"/>
                </a:prstClr>
              </a:solidFill>
            </a:endParaRPr>
          </a:p>
        </p:txBody>
      </p:sp>
      <p:pic>
        <p:nvPicPr>
          <p:cNvPr id="5" name="Picture 2"/>
          <p:cNvPicPr>
            <a:picLocks noChangeAspect="1" noChangeArrowheads="1"/>
          </p:cNvPicPr>
          <p:nvPr/>
        </p:nvPicPr>
        <p:blipFill>
          <a:blip r:embed="rId2"/>
          <a:srcRect/>
          <a:stretch>
            <a:fillRect/>
          </a:stretch>
        </p:blipFill>
        <p:spPr bwMode="auto">
          <a:xfrm>
            <a:off x="5086049" y="1620377"/>
            <a:ext cx="3829351" cy="2324963"/>
          </a:xfrm>
          <a:prstGeom prst="rect">
            <a:avLst/>
          </a:prstGeom>
          <a:ln>
            <a:noFill/>
          </a:ln>
          <a:effectLst>
            <a:outerShdw blurRad="292100" dist="139700" dir="2700000" algn="tl" rotWithShape="0">
              <a:srgbClr val="333333">
                <a:alpha val="65000"/>
              </a:srgbClr>
            </a:outerShdw>
          </a:effectLst>
          <a:extLst/>
        </p:spPr>
      </p:pic>
      <p:sp>
        <p:nvSpPr>
          <p:cNvPr id="6" name="矩形 5"/>
          <p:cNvSpPr/>
          <p:nvPr/>
        </p:nvSpPr>
        <p:spPr>
          <a:xfrm>
            <a:off x="273256" y="1620377"/>
            <a:ext cx="4676696" cy="2169825"/>
          </a:xfrm>
          <a:prstGeom prst="rect">
            <a:avLst/>
          </a:prstGeom>
        </p:spPr>
        <p:txBody>
          <a:bodyPr wrap="square">
            <a:spAutoFit/>
          </a:bodyPr>
          <a:lstStyle/>
          <a:p>
            <a:pPr marL="342900" indent="-342900">
              <a:lnSpc>
                <a:spcPct val="150000"/>
              </a:lnSpc>
              <a:buFont typeface="Wingdings" panose="05000000000000000000" pitchFamily="2" charset="2"/>
              <a:buChar char="Ø"/>
            </a:pPr>
            <a:r>
              <a:rPr lang="zh-CN" altLang="en-US" sz="1800" dirty="0" smtClean="0">
                <a:solidFill>
                  <a:schemeClr val="bg1"/>
                </a:solidFill>
                <a:latin typeface="微软雅黑" panose="020B0503020204020204" pitchFamily="34" charset="-122"/>
                <a:ea typeface="微软雅黑" panose="020B0503020204020204" pitchFamily="34" charset="-122"/>
              </a:rPr>
              <a:t>2014年3月26日</a:t>
            </a:r>
            <a:r>
              <a:rPr lang="zh-CN" altLang="en-US" sz="1800" dirty="0">
                <a:solidFill>
                  <a:schemeClr val="bg1"/>
                </a:solidFill>
                <a:latin typeface="微软雅黑" panose="020B0503020204020204" pitchFamily="34" charset="-122"/>
                <a:ea typeface="微软雅黑" panose="020B0503020204020204" pitchFamily="34" charset="-122"/>
              </a:rPr>
              <a:t>，中国电信股份有限公司物联网分公司在无锡揭牌运营。</a:t>
            </a:r>
          </a:p>
          <a:p>
            <a:pPr marL="342900" indent="-342900">
              <a:lnSpc>
                <a:spcPct val="150000"/>
              </a:lnSpc>
              <a:buFont typeface="Wingdings" panose="05000000000000000000" pitchFamily="2" charset="2"/>
              <a:buChar char="Ø"/>
            </a:pPr>
            <a:r>
              <a:rPr lang="zh-CN" altLang="en-US" sz="1800" dirty="0">
                <a:solidFill>
                  <a:schemeClr val="bg1"/>
                </a:solidFill>
                <a:latin typeface="微软雅黑" panose="020B0503020204020204" pitchFamily="34" charset="-122"/>
                <a:ea typeface="微软雅黑" panose="020B0503020204020204" pitchFamily="34" charset="-122"/>
              </a:rPr>
              <a:t>以通道型业务、应用型业务、终端产业链作为三大核心板块</a:t>
            </a:r>
            <a:r>
              <a:rPr lang="zh-CN" altLang="en-US" sz="1800" dirty="0" smtClean="0">
                <a:solidFill>
                  <a:schemeClr val="bg1"/>
                </a:solidFill>
                <a:latin typeface="微软雅黑" panose="020B0503020204020204" pitchFamily="34" charset="-122"/>
                <a:ea typeface="微软雅黑" panose="020B0503020204020204" pitchFamily="34" charset="-122"/>
              </a:rPr>
              <a:t>，为广大客户提供物联网产品以及解决方案。</a:t>
            </a:r>
            <a:endParaRPr lang="zh-CN" altLang="en-US" sz="1800" dirty="0">
              <a:solidFill>
                <a:schemeClr val="bg1"/>
              </a:solidFill>
              <a:latin typeface="微软雅黑" panose="020B0503020204020204" pitchFamily="34" charset="-122"/>
              <a:ea typeface="微软雅黑" panose="020B0503020204020204" pitchFamily="34" charset="-122"/>
            </a:endParaRPr>
          </a:p>
        </p:txBody>
      </p:sp>
      <p:pic>
        <p:nvPicPr>
          <p:cNvPr id="7" name="Picture 2" descr="E:\工作\SODA比赛\IMG20170109_1523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8292" y="172949"/>
            <a:ext cx="543846" cy="54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474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3028" y="-46482"/>
            <a:ext cx="7886700" cy="994172"/>
          </a:xfrm>
        </p:spPr>
        <p:txBody>
          <a:bodyPr>
            <a:normAutofit/>
          </a:bodyPr>
          <a:lstStyle/>
          <a:p>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cs typeface="+mn-cs"/>
              </a:rPr>
              <a:t>集约运营  打造全国统一专网平台</a:t>
            </a:r>
          </a:p>
        </p:txBody>
      </p:sp>
      <p:grpSp>
        <p:nvGrpSpPr>
          <p:cNvPr id="25" name="组合 24"/>
          <p:cNvGrpSpPr/>
          <p:nvPr/>
        </p:nvGrpSpPr>
        <p:grpSpPr>
          <a:xfrm>
            <a:off x="152825" y="1268016"/>
            <a:ext cx="8765325" cy="3588913"/>
            <a:chOff x="502556" y="1321184"/>
            <a:chExt cx="11213233" cy="4657361"/>
          </a:xfrm>
        </p:grpSpPr>
        <p:sp>
          <p:nvSpPr>
            <p:cNvPr id="4" name="圆角矩形 3"/>
            <p:cNvSpPr/>
            <p:nvPr/>
          </p:nvSpPr>
          <p:spPr bwMode="auto">
            <a:xfrm>
              <a:off x="3619525" y="2762245"/>
              <a:ext cx="4667283" cy="3215504"/>
            </a:xfrm>
            <a:prstGeom prst="roundRect">
              <a:avLst/>
            </a:prstGeom>
            <a:noFill/>
            <a:ln w="9525" cap="flat" cmpd="sng" algn="ctr">
              <a:solidFill>
                <a:schemeClr val="bg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234945" indent="-234945" algn="ctr" defTabSz="1358866" fontAlgn="base">
                <a:lnSpc>
                  <a:spcPct val="110000"/>
                </a:lnSpc>
                <a:spcBef>
                  <a:spcPct val="40000"/>
                </a:spcBef>
                <a:spcAft>
                  <a:spcPct val="0"/>
                </a:spcAft>
                <a:buSzPct val="80000"/>
              </a:pPr>
              <a:endParaRPr lang="zh-CN" altLang="en-US">
                <a:solidFill>
                  <a:schemeClr val="bg1"/>
                </a:solidFill>
                <a:latin typeface="Arial" charset="0"/>
                <a:ea typeface="宋体" charset="-122"/>
              </a:endParaRPr>
            </a:p>
          </p:txBody>
        </p:sp>
        <p:cxnSp>
          <p:nvCxnSpPr>
            <p:cNvPr id="5" name="直接连接符 4"/>
            <p:cNvCxnSpPr>
              <a:stCxn id="4" idx="1"/>
              <a:endCxn id="4" idx="3"/>
            </p:cNvCxnSpPr>
            <p:nvPr/>
          </p:nvCxnSpPr>
          <p:spPr bwMode="auto">
            <a:xfrm rot="10800000" flipH="1">
              <a:off x="3619525" y="4369999"/>
              <a:ext cx="4667283" cy="1588"/>
            </a:xfrm>
            <a:prstGeom prst="line">
              <a:avLst/>
            </a:prstGeom>
            <a:noFill/>
            <a:ln w="9525" cap="flat" cmpd="sng" algn="ctr">
              <a:solidFill>
                <a:schemeClr val="bg1"/>
              </a:solidFill>
              <a:prstDash val="solid"/>
              <a:round/>
              <a:headEnd type="none" w="med" len="med"/>
              <a:tailEnd type="none" w="med" len="med"/>
            </a:ln>
            <a:effectLst/>
          </p:spPr>
        </p:cxnSp>
        <p:cxnSp>
          <p:nvCxnSpPr>
            <p:cNvPr id="6" name="直接连接符 5"/>
            <p:cNvCxnSpPr>
              <a:stCxn id="4" idx="0"/>
              <a:endCxn id="4" idx="2"/>
            </p:cNvCxnSpPr>
            <p:nvPr/>
          </p:nvCxnSpPr>
          <p:spPr bwMode="auto">
            <a:xfrm rot="16200000" flipH="1">
              <a:off x="4345415" y="4369734"/>
              <a:ext cx="3215504" cy="2117"/>
            </a:xfrm>
            <a:prstGeom prst="line">
              <a:avLst/>
            </a:prstGeom>
            <a:noFill/>
            <a:ln w="9525" cap="flat" cmpd="sng" algn="ctr">
              <a:solidFill>
                <a:schemeClr val="bg1"/>
              </a:solidFill>
              <a:prstDash val="solid"/>
              <a:round/>
              <a:headEnd type="none" w="med" len="med"/>
              <a:tailEnd type="none" w="med" len="med"/>
            </a:ln>
            <a:effectLst/>
          </p:spPr>
        </p:cxnSp>
        <p:sp>
          <p:nvSpPr>
            <p:cNvPr id="7" name="TextBox 8"/>
            <p:cNvSpPr txBox="1"/>
            <p:nvPr/>
          </p:nvSpPr>
          <p:spPr>
            <a:xfrm>
              <a:off x="3815171" y="3334544"/>
              <a:ext cx="1417428" cy="479285"/>
            </a:xfrm>
            <a:prstGeom prst="rect">
              <a:avLst/>
            </a:prstGeom>
            <a:noFill/>
          </p:spPr>
          <p:txBody>
            <a:bodyPr wrap="none" rtlCol="0">
              <a:spAutoFit/>
            </a:bodyPr>
            <a:lstStyle/>
            <a:p>
              <a:r>
                <a:rPr lang="zh-CN" altLang="en-US" sz="1800" dirty="0">
                  <a:solidFill>
                    <a:schemeClr val="bg1"/>
                  </a:solidFill>
                  <a:latin typeface="微软雅黑" pitchFamily="34" charset="-122"/>
                  <a:ea typeface="微软雅黑" pitchFamily="34" charset="-122"/>
                </a:rPr>
                <a:t>专用码号</a:t>
              </a:r>
            </a:p>
          </p:txBody>
        </p:sp>
        <p:sp>
          <p:nvSpPr>
            <p:cNvPr id="8" name="圆角矩形 7"/>
            <p:cNvSpPr/>
            <p:nvPr/>
          </p:nvSpPr>
          <p:spPr bwMode="auto">
            <a:xfrm>
              <a:off x="5143536" y="4120363"/>
              <a:ext cx="1524011" cy="714380"/>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234945" indent="-234945" algn="ctr" defTabSz="1358866" fontAlgn="base">
                <a:lnSpc>
                  <a:spcPct val="110000"/>
                </a:lnSpc>
                <a:spcBef>
                  <a:spcPct val="40000"/>
                </a:spcBef>
                <a:spcAft>
                  <a:spcPct val="0"/>
                </a:spcAft>
                <a:buSzPct val="80000"/>
              </a:pPr>
              <a:r>
                <a:rPr lang="en-US" altLang="zh-CN" sz="16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M2M</a:t>
              </a:r>
              <a:r>
                <a:rPr lang="zh-CN" altLang="en-US" sz="16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专网</a:t>
              </a:r>
            </a:p>
          </p:txBody>
        </p:sp>
        <p:sp>
          <p:nvSpPr>
            <p:cNvPr id="9" name="TextBox 10"/>
            <p:cNvSpPr txBox="1"/>
            <p:nvPr/>
          </p:nvSpPr>
          <p:spPr>
            <a:xfrm>
              <a:off x="5905499" y="3333749"/>
              <a:ext cx="2135165" cy="479285"/>
            </a:xfrm>
            <a:prstGeom prst="rect">
              <a:avLst/>
            </a:prstGeom>
            <a:noFill/>
          </p:spPr>
          <p:txBody>
            <a:bodyPr wrap="none" rtlCol="0">
              <a:spAutoFit/>
            </a:bodyPr>
            <a:lstStyle/>
            <a:p>
              <a:r>
                <a:rPr lang="zh-CN" altLang="en-US" sz="1800" dirty="0">
                  <a:solidFill>
                    <a:schemeClr val="bg1"/>
                  </a:solidFill>
                  <a:latin typeface="微软雅黑" pitchFamily="34" charset="-122"/>
                  <a:ea typeface="微软雅黑" pitchFamily="34" charset="-122"/>
                </a:rPr>
                <a:t>专用网元</a:t>
              </a:r>
              <a:r>
                <a:rPr lang="en-US" altLang="zh-CN" sz="1800" dirty="0">
                  <a:solidFill>
                    <a:schemeClr val="bg1"/>
                  </a:solidFill>
                  <a:latin typeface="微软雅黑" pitchFamily="34" charset="-122"/>
                  <a:ea typeface="微软雅黑" pitchFamily="34" charset="-122"/>
                </a:rPr>
                <a:t>/</a:t>
              </a:r>
              <a:r>
                <a:rPr lang="zh-CN" altLang="en-US" sz="1800" dirty="0">
                  <a:solidFill>
                    <a:schemeClr val="bg1"/>
                  </a:solidFill>
                  <a:latin typeface="微软雅黑" pitchFamily="34" charset="-122"/>
                  <a:ea typeface="微软雅黑" pitchFamily="34" charset="-122"/>
                </a:rPr>
                <a:t>平台</a:t>
              </a:r>
            </a:p>
          </p:txBody>
        </p:sp>
        <p:sp>
          <p:nvSpPr>
            <p:cNvPr id="10" name="TextBox 11"/>
            <p:cNvSpPr txBox="1"/>
            <p:nvPr/>
          </p:nvSpPr>
          <p:spPr>
            <a:xfrm>
              <a:off x="3910421" y="5049056"/>
              <a:ext cx="1417428" cy="479285"/>
            </a:xfrm>
            <a:prstGeom prst="rect">
              <a:avLst/>
            </a:prstGeom>
            <a:noFill/>
          </p:spPr>
          <p:txBody>
            <a:bodyPr wrap="none" rtlCol="0">
              <a:spAutoFit/>
            </a:bodyPr>
            <a:lstStyle/>
            <a:p>
              <a:r>
                <a:rPr lang="zh-CN" altLang="en-US" sz="1800" dirty="0">
                  <a:solidFill>
                    <a:schemeClr val="bg1"/>
                  </a:solidFill>
                  <a:latin typeface="微软雅黑" pitchFamily="34" charset="-122"/>
                  <a:ea typeface="微软雅黑" pitchFamily="34" charset="-122"/>
                </a:rPr>
                <a:t>专用资费</a:t>
              </a:r>
            </a:p>
          </p:txBody>
        </p:sp>
        <p:sp>
          <p:nvSpPr>
            <p:cNvPr id="11" name="TextBox 12"/>
            <p:cNvSpPr txBox="1"/>
            <p:nvPr/>
          </p:nvSpPr>
          <p:spPr>
            <a:xfrm>
              <a:off x="6386941" y="5049056"/>
              <a:ext cx="1083168" cy="479285"/>
            </a:xfrm>
            <a:prstGeom prst="rect">
              <a:avLst/>
            </a:prstGeom>
            <a:noFill/>
          </p:spPr>
          <p:txBody>
            <a:bodyPr wrap="none" rtlCol="0">
              <a:spAutoFit/>
            </a:bodyPr>
            <a:lstStyle/>
            <a:p>
              <a:r>
                <a:rPr lang="zh-CN" altLang="en-US" sz="1800" dirty="0">
                  <a:solidFill>
                    <a:schemeClr val="bg1"/>
                  </a:solidFill>
                  <a:latin typeface="微软雅黑" pitchFamily="34" charset="-122"/>
                  <a:ea typeface="微软雅黑" pitchFamily="34" charset="-122"/>
                </a:rPr>
                <a:t>专用</a:t>
              </a:r>
              <a:r>
                <a:rPr lang="en-US" altLang="zh-CN" sz="1800" dirty="0">
                  <a:solidFill>
                    <a:schemeClr val="bg1"/>
                  </a:solidFill>
                  <a:latin typeface="微软雅黑" pitchFamily="34" charset="-122"/>
                  <a:ea typeface="微软雅黑" pitchFamily="34" charset="-122"/>
                </a:rPr>
                <a:t>IT</a:t>
              </a:r>
              <a:endParaRPr lang="zh-CN" altLang="en-US" sz="1800" dirty="0">
                <a:solidFill>
                  <a:schemeClr val="bg1"/>
                </a:solidFill>
                <a:latin typeface="微软雅黑" pitchFamily="34" charset="-122"/>
                <a:ea typeface="微软雅黑" pitchFamily="34" charset="-122"/>
              </a:endParaRPr>
            </a:p>
          </p:txBody>
        </p:sp>
        <p:sp>
          <p:nvSpPr>
            <p:cNvPr id="12" name="矩形 11"/>
            <p:cNvSpPr/>
            <p:nvPr/>
          </p:nvSpPr>
          <p:spPr bwMode="auto">
            <a:xfrm>
              <a:off x="761963" y="3263106"/>
              <a:ext cx="2476560" cy="357191"/>
            </a:xfrm>
            <a:prstGeom prst="rect">
              <a:avLst/>
            </a:prstGeom>
            <a:noFill/>
            <a:ln w="19050" cap="flat" cmpd="sng" algn="ctr">
              <a:solidFill>
                <a:srgbClr val="FF0000"/>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234945" indent="-234945" algn="ctr" defTabSz="1358866" fontAlgn="base">
                <a:lnSpc>
                  <a:spcPct val="110000"/>
                </a:lnSpc>
                <a:spcBef>
                  <a:spcPct val="40000"/>
                </a:spcBef>
                <a:spcAft>
                  <a:spcPct val="0"/>
                </a:spcAft>
                <a:buSzPct val="80000"/>
              </a:pPr>
              <a:r>
                <a:rPr lang="en-US" altLang="zh-CN" b="1" dirty="0">
                  <a:solidFill>
                    <a:schemeClr val="bg1"/>
                  </a:solidFill>
                  <a:latin typeface="Arial" charset="0"/>
                  <a:ea typeface="宋体" charset="-122"/>
                </a:rPr>
                <a:t>10649</a:t>
              </a:r>
              <a:r>
                <a:rPr lang="zh-CN" altLang="en-US" b="1" dirty="0">
                  <a:solidFill>
                    <a:schemeClr val="bg1"/>
                  </a:solidFill>
                  <a:latin typeface="Arial" charset="0"/>
                  <a:ea typeface="宋体" charset="-122"/>
                </a:rPr>
                <a:t>（数据号段）</a:t>
              </a:r>
            </a:p>
          </p:txBody>
        </p:sp>
        <p:sp>
          <p:nvSpPr>
            <p:cNvPr id="13" name="矩形 12"/>
            <p:cNvSpPr/>
            <p:nvPr/>
          </p:nvSpPr>
          <p:spPr bwMode="auto">
            <a:xfrm>
              <a:off x="761963" y="3691734"/>
              <a:ext cx="2476560" cy="357191"/>
            </a:xfrm>
            <a:prstGeom prst="rect">
              <a:avLst/>
            </a:prstGeom>
            <a:noFill/>
            <a:ln w="19050" cap="flat" cmpd="sng" algn="ctr">
              <a:solidFill>
                <a:srgbClr val="FF0000"/>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234945" indent="-234945" algn="ctr" defTabSz="1358866" fontAlgn="base">
                <a:lnSpc>
                  <a:spcPct val="110000"/>
                </a:lnSpc>
                <a:spcBef>
                  <a:spcPct val="40000"/>
                </a:spcBef>
                <a:spcAft>
                  <a:spcPct val="0"/>
                </a:spcAft>
                <a:buSzPct val="80000"/>
              </a:pPr>
              <a:r>
                <a:rPr lang="en-US" altLang="zh-CN" b="1" dirty="0">
                  <a:solidFill>
                    <a:schemeClr val="bg1"/>
                  </a:solidFill>
                  <a:latin typeface="Arial" charset="0"/>
                  <a:ea typeface="宋体" charset="-122"/>
                </a:rPr>
                <a:t>149</a:t>
              </a:r>
              <a:r>
                <a:rPr lang="zh-CN" altLang="en-US" b="1" dirty="0">
                  <a:solidFill>
                    <a:schemeClr val="bg1"/>
                  </a:solidFill>
                  <a:latin typeface="Arial" charset="0"/>
                  <a:ea typeface="宋体" charset="-122"/>
                </a:rPr>
                <a:t>（数据</a:t>
              </a:r>
              <a:r>
                <a:rPr lang="en-US" altLang="zh-CN" b="1" dirty="0">
                  <a:solidFill>
                    <a:schemeClr val="bg1"/>
                  </a:solidFill>
                  <a:latin typeface="Arial" charset="0"/>
                  <a:ea typeface="宋体" charset="-122"/>
                </a:rPr>
                <a:t>+</a:t>
              </a:r>
              <a:r>
                <a:rPr lang="zh-CN" altLang="en-US" b="1" dirty="0">
                  <a:solidFill>
                    <a:schemeClr val="bg1"/>
                  </a:solidFill>
                  <a:latin typeface="Arial" charset="0"/>
                  <a:ea typeface="宋体" charset="-122"/>
                </a:rPr>
                <a:t>语音号段）</a:t>
              </a:r>
            </a:p>
          </p:txBody>
        </p:sp>
        <p:sp>
          <p:nvSpPr>
            <p:cNvPr id="14" name="矩形 13"/>
            <p:cNvSpPr/>
            <p:nvPr/>
          </p:nvSpPr>
          <p:spPr bwMode="auto">
            <a:xfrm>
              <a:off x="8382059" y="3239294"/>
              <a:ext cx="1619219" cy="357191"/>
            </a:xfrm>
            <a:prstGeom prst="rect">
              <a:avLst/>
            </a:prstGeom>
            <a:noFill/>
            <a:ln w="19050" cap="flat" cmpd="sng" algn="ctr">
              <a:solidFill>
                <a:srgbClr val="FF0000"/>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234945" indent="-234945" algn="ctr" defTabSz="1358866" fontAlgn="base">
                <a:lnSpc>
                  <a:spcPct val="110000"/>
                </a:lnSpc>
                <a:spcBef>
                  <a:spcPct val="40000"/>
                </a:spcBef>
                <a:spcAft>
                  <a:spcPct val="0"/>
                </a:spcAft>
                <a:buSzPct val="80000"/>
              </a:pPr>
              <a:r>
                <a:rPr lang="zh-CN" altLang="en-US" b="1" dirty="0">
                  <a:solidFill>
                    <a:schemeClr val="bg1"/>
                  </a:solidFill>
                  <a:latin typeface="Arial" charset="0"/>
                  <a:ea typeface="宋体" charset="-122"/>
                </a:rPr>
                <a:t>可管理通道</a:t>
              </a:r>
            </a:p>
          </p:txBody>
        </p:sp>
        <p:sp>
          <p:nvSpPr>
            <p:cNvPr id="15" name="矩形 14"/>
            <p:cNvSpPr/>
            <p:nvPr/>
          </p:nvSpPr>
          <p:spPr bwMode="auto">
            <a:xfrm>
              <a:off x="10096528" y="3238499"/>
              <a:ext cx="1619261" cy="357191"/>
            </a:xfrm>
            <a:prstGeom prst="rect">
              <a:avLst/>
            </a:prstGeom>
            <a:noFill/>
            <a:ln w="19050" cap="flat" cmpd="sng" algn="ctr">
              <a:solidFill>
                <a:srgbClr val="FF0000"/>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234945" indent="-234945" algn="ctr" defTabSz="1358866" fontAlgn="base">
                <a:lnSpc>
                  <a:spcPct val="110000"/>
                </a:lnSpc>
                <a:spcBef>
                  <a:spcPct val="40000"/>
                </a:spcBef>
                <a:spcAft>
                  <a:spcPct val="0"/>
                </a:spcAft>
                <a:buSzPct val="80000"/>
              </a:pPr>
              <a:r>
                <a:rPr lang="zh-CN" altLang="en-US" b="1" dirty="0">
                  <a:solidFill>
                    <a:schemeClr val="bg1"/>
                  </a:solidFill>
                  <a:latin typeface="Arial" charset="0"/>
                  <a:ea typeface="宋体" charset="-122"/>
                </a:rPr>
                <a:t>自服务管理</a:t>
              </a:r>
            </a:p>
          </p:txBody>
        </p:sp>
        <p:sp>
          <p:nvSpPr>
            <p:cNvPr id="16" name="矩形 15"/>
            <p:cNvSpPr/>
            <p:nvPr/>
          </p:nvSpPr>
          <p:spPr bwMode="auto">
            <a:xfrm>
              <a:off x="8382059" y="3739359"/>
              <a:ext cx="1619219" cy="357191"/>
            </a:xfrm>
            <a:prstGeom prst="rect">
              <a:avLst/>
            </a:prstGeom>
            <a:noFill/>
            <a:ln w="19050" cap="flat" cmpd="sng" algn="ctr">
              <a:solidFill>
                <a:srgbClr val="FF0000"/>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234945" indent="-234945" algn="ctr" defTabSz="1358866" fontAlgn="base">
                <a:lnSpc>
                  <a:spcPct val="110000"/>
                </a:lnSpc>
                <a:spcBef>
                  <a:spcPct val="40000"/>
                </a:spcBef>
                <a:spcAft>
                  <a:spcPct val="0"/>
                </a:spcAft>
                <a:buSzPct val="80000"/>
              </a:pPr>
              <a:r>
                <a:rPr lang="en-US" altLang="zh-CN" b="1" dirty="0" err="1">
                  <a:solidFill>
                    <a:schemeClr val="bg1"/>
                  </a:solidFill>
                  <a:latin typeface="Arial" charset="0"/>
                  <a:ea typeface="宋体" charset="-122"/>
                </a:rPr>
                <a:t>OTA+eUICC</a:t>
              </a:r>
              <a:endParaRPr lang="zh-CN" altLang="en-US" b="1" dirty="0">
                <a:solidFill>
                  <a:schemeClr val="bg1"/>
                </a:solidFill>
                <a:latin typeface="Arial" charset="0"/>
                <a:ea typeface="宋体" charset="-122"/>
              </a:endParaRPr>
            </a:p>
          </p:txBody>
        </p:sp>
        <p:sp>
          <p:nvSpPr>
            <p:cNvPr id="17" name="矩形 16"/>
            <p:cNvSpPr/>
            <p:nvPr/>
          </p:nvSpPr>
          <p:spPr bwMode="auto">
            <a:xfrm>
              <a:off x="10096528" y="3714752"/>
              <a:ext cx="1619261" cy="381797"/>
            </a:xfrm>
            <a:prstGeom prst="rect">
              <a:avLst/>
            </a:prstGeom>
            <a:noFill/>
            <a:ln w="19050" cap="flat" cmpd="sng" algn="ctr">
              <a:solidFill>
                <a:srgbClr val="FF0000"/>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234945" indent="-234945" algn="ctr" defTabSz="1358866" fontAlgn="base">
                <a:lnSpc>
                  <a:spcPct val="110000"/>
                </a:lnSpc>
                <a:spcBef>
                  <a:spcPct val="40000"/>
                </a:spcBef>
                <a:spcAft>
                  <a:spcPct val="0"/>
                </a:spcAft>
                <a:buSzPct val="80000"/>
              </a:pPr>
              <a:r>
                <a:rPr lang="zh-CN" altLang="en-US" sz="1100" b="1" dirty="0">
                  <a:solidFill>
                    <a:schemeClr val="bg1"/>
                  </a:solidFill>
                  <a:latin typeface="Arial" charset="0"/>
                  <a:ea typeface="宋体" charset="-122"/>
                </a:rPr>
                <a:t>网络检测与感知</a:t>
              </a:r>
            </a:p>
          </p:txBody>
        </p:sp>
        <p:sp>
          <p:nvSpPr>
            <p:cNvPr id="18" name="矩形 17"/>
            <p:cNvSpPr/>
            <p:nvPr/>
          </p:nvSpPr>
          <p:spPr bwMode="auto">
            <a:xfrm>
              <a:off x="8382059" y="4691866"/>
              <a:ext cx="1619219" cy="357191"/>
            </a:xfrm>
            <a:prstGeom prst="rect">
              <a:avLst/>
            </a:prstGeom>
            <a:noFill/>
            <a:ln w="19050" cap="flat" cmpd="sng" algn="ctr">
              <a:solidFill>
                <a:srgbClr val="FF0000"/>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234945" indent="-234945" algn="ctr" defTabSz="1358866" fontAlgn="base">
                <a:lnSpc>
                  <a:spcPct val="110000"/>
                </a:lnSpc>
                <a:spcBef>
                  <a:spcPct val="40000"/>
                </a:spcBef>
                <a:spcAft>
                  <a:spcPct val="0"/>
                </a:spcAft>
                <a:buSzPct val="80000"/>
              </a:pPr>
              <a:r>
                <a:rPr lang="zh-CN" altLang="en-US" b="1" dirty="0">
                  <a:solidFill>
                    <a:schemeClr val="bg1"/>
                  </a:solidFill>
                  <a:latin typeface="Arial" charset="0"/>
                  <a:ea typeface="宋体" charset="-122"/>
                </a:rPr>
                <a:t>统一受理</a:t>
              </a:r>
            </a:p>
          </p:txBody>
        </p:sp>
        <p:sp>
          <p:nvSpPr>
            <p:cNvPr id="19" name="矩形 18"/>
            <p:cNvSpPr/>
            <p:nvPr/>
          </p:nvSpPr>
          <p:spPr bwMode="auto">
            <a:xfrm>
              <a:off x="10096528" y="4677139"/>
              <a:ext cx="1523968" cy="357191"/>
            </a:xfrm>
            <a:prstGeom prst="rect">
              <a:avLst/>
            </a:prstGeom>
            <a:noFill/>
            <a:ln w="19050" cap="flat" cmpd="sng" algn="ctr">
              <a:solidFill>
                <a:srgbClr val="FF0000"/>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234945" indent="-234945" algn="ctr" defTabSz="1358866" fontAlgn="base">
                <a:lnSpc>
                  <a:spcPct val="110000"/>
                </a:lnSpc>
                <a:spcBef>
                  <a:spcPct val="40000"/>
                </a:spcBef>
                <a:spcAft>
                  <a:spcPct val="0"/>
                </a:spcAft>
                <a:buSzPct val="80000"/>
              </a:pPr>
              <a:r>
                <a:rPr lang="zh-CN" altLang="en-US" b="1" dirty="0">
                  <a:solidFill>
                    <a:schemeClr val="bg1"/>
                  </a:solidFill>
                  <a:latin typeface="Arial" charset="0"/>
                  <a:ea typeface="宋体" charset="-122"/>
                </a:rPr>
                <a:t>统一开通</a:t>
              </a:r>
            </a:p>
          </p:txBody>
        </p:sp>
        <p:sp>
          <p:nvSpPr>
            <p:cNvPr id="20" name="矩形 19"/>
            <p:cNvSpPr/>
            <p:nvPr/>
          </p:nvSpPr>
          <p:spPr bwMode="auto">
            <a:xfrm>
              <a:off x="8382059" y="5191933"/>
              <a:ext cx="1619219" cy="357191"/>
            </a:xfrm>
            <a:prstGeom prst="rect">
              <a:avLst/>
            </a:prstGeom>
            <a:noFill/>
            <a:ln w="19050" cap="flat" cmpd="sng" algn="ctr">
              <a:solidFill>
                <a:srgbClr val="FF0000"/>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234945" indent="-234945" algn="ctr" defTabSz="1358866" fontAlgn="base">
                <a:lnSpc>
                  <a:spcPct val="110000"/>
                </a:lnSpc>
                <a:spcBef>
                  <a:spcPct val="40000"/>
                </a:spcBef>
                <a:spcAft>
                  <a:spcPct val="0"/>
                </a:spcAft>
                <a:buSzPct val="80000"/>
              </a:pPr>
              <a:r>
                <a:rPr lang="zh-CN" altLang="en-US" b="1" dirty="0">
                  <a:solidFill>
                    <a:schemeClr val="bg1"/>
                  </a:solidFill>
                  <a:latin typeface="Arial" charset="0"/>
                  <a:ea typeface="宋体" charset="-122"/>
                </a:rPr>
                <a:t>统一计费</a:t>
              </a:r>
            </a:p>
          </p:txBody>
        </p:sp>
        <p:sp>
          <p:nvSpPr>
            <p:cNvPr id="21" name="矩形 20"/>
            <p:cNvSpPr/>
            <p:nvPr/>
          </p:nvSpPr>
          <p:spPr bwMode="auto">
            <a:xfrm>
              <a:off x="10129717" y="5167326"/>
              <a:ext cx="1490779" cy="381797"/>
            </a:xfrm>
            <a:prstGeom prst="rect">
              <a:avLst/>
            </a:prstGeom>
            <a:noFill/>
            <a:ln w="19050" cap="flat" cmpd="sng" algn="ctr">
              <a:solidFill>
                <a:srgbClr val="FF0000"/>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234945" indent="-234945" algn="ctr" defTabSz="1358866" fontAlgn="base">
                <a:lnSpc>
                  <a:spcPct val="110000"/>
                </a:lnSpc>
                <a:spcBef>
                  <a:spcPct val="40000"/>
                </a:spcBef>
                <a:spcAft>
                  <a:spcPct val="0"/>
                </a:spcAft>
                <a:buSzPct val="80000"/>
              </a:pPr>
              <a:r>
                <a:rPr lang="zh-CN" altLang="en-US" b="1" dirty="0">
                  <a:solidFill>
                    <a:schemeClr val="bg1"/>
                  </a:solidFill>
                  <a:latin typeface="Arial" charset="0"/>
                  <a:ea typeface="宋体" charset="-122"/>
                </a:rPr>
                <a:t>统一出账</a:t>
              </a:r>
            </a:p>
          </p:txBody>
        </p:sp>
        <p:sp>
          <p:nvSpPr>
            <p:cNvPr id="22" name="矩形 21"/>
            <p:cNvSpPr/>
            <p:nvPr/>
          </p:nvSpPr>
          <p:spPr bwMode="auto">
            <a:xfrm>
              <a:off x="857213" y="4667259"/>
              <a:ext cx="2381267" cy="381003"/>
            </a:xfrm>
            <a:prstGeom prst="rect">
              <a:avLst/>
            </a:prstGeom>
            <a:noFill/>
            <a:ln w="19050" cap="flat" cmpd="sng" algn="ctr">
              <a:solidFill>
                <a:srgbClr val="FF0000"/>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234945" indent="-234945" algn="ctr" defTabSz="1358866" fontAlgn="base">
                <a:lnSpc>
                  <a:spcPct val="110000"/>
                </a:lnSpc>
                <a:spcBef>
                  <a:spcPct val="40000"/>
                </a:spcBef>
                <a:spcAft>
                  <a:spcPct val="0"/>
                </a:spcAft>
                <a:buSzPct val="80000"/>
              </a:pPr>
              <a:r>
                <a:rPr lang="zh-CN" altLang="en-US" b="1" dirty="0">
                  <a:solidFill>
                    <a:schemeClr val="bg1"/>
                  </a:solidFill>
                  <a:latin typeface="Arial" charset="0"/>
                  <a:ea typeface="宋体" charset="-122"/>
                </a:rPr>
                <a:t>专属通用资费</a:t>
              </a:r>
            </a:p>
          </p:txBody>
        </p:sp>
        <p:sp>
          <p:nvSpPr>
            <p:cNvPr id="23" name="矩形 22"/>
            <p:cNvSpPr/>
            <p:nvPr/>
          </p:nvSpPr>
          <p:spPr bwMode="auto">
            <a:xfrm>
              <a:off x="857213" y="5167326"/>
              <a:ext cx="2381267" cy="355545"/>
            </a:xfrm>
            <a:prstGeom prst="rect">
              <a:avLst/>
            </a:prstGeom>
            <a:noFill/>
            <a:ln w="19050" cap="flat" cmpd="sng" algn="ctr">
              <a:solidFill>
                <a:srgbClr val="FF0000"/>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234945" indent="-234945" algn="ctr" defTabSz="1358866" fontAlgn="base">
                <a:lnSpc>
                  <a:spcPct val="110000"/>
                </a:lnSpc>
                <a:spcBef>
                  <a:spcPct val="40000"/>
                </a:spcBef>
                <a:spcAft>
                  <a:spcPct val="0"/>
                </a:spcAft>
                <a:buSzPct val="80000"/>
              </a:pPr>
              <a:r>
                <a:rPr lang="zh-CN" altLang="en-US" b="1" dirty="0">
                  <a:solidFill>
                    <a:schemeClr val="bg1"/>
                  </a:solidFill>
                  <a:latin typeface="Arial" charset="0"/>
                  <a:ea typeface="宋体" charset="-122"/>
                </a:rPr>
                <a:t>专属行业个性资费</a:t>
              </a:r>
            </a:p>
          </p:txBody>
        </p:sp>
        <p:sp>
          <p:nvSpPr>
            <p:cNvPr id="24" name="矩形 23"/>
            <p:cNvSpPr/>
            <p:nvPr/>
          </p:nvSpPr>
          <p:spPr>
            <a:xfrm>
              <a:off x="502556" y="1321184"/>
              <a:ext cx="10805885" cy="1078391"/>
            </a:xfrm>
            <a:prstGeom prst="rect">
              <a:avLst/>
            </a:prstGeom>
          </p:spPr>
          <p:txBody>
            <a:bodyPr wrap="square">
              <a:spAutoFit/>
            </a:bodyPr>
            <a:lstStyle/>
            <a:p>
              <a:pPr>
                <a:lnSpc>
                  <a:spcPct val="150000"/>
                </a:lnSpc>
              </a:pPr>
              <a:r>
                <a:rPr lang="zh-CN" altLang="en-US" sz="1600" dirty="0">
                  <a:solidFill>
                    <a:schemeClr val="bg1"/>
                  </a:solidFill>
                  <a:latin typeface="微软雅黑" pitchFamily="34" charset="-122"/>
                  <a:ea typeface="微软雅黑" pitchFamily="34" charset="-122"/>
                  <a:cs typeface="宋体" pitchFamily="2" charset="-122"/>
                  <a:sym typeface="宋体" pitchFamily="2" charset="-122"/>
                </a:rPr>
                <a:t>       以</a:t>
              </a:r>
              <a:r>
                <a:rPr lang="zh-CN" altLang="en-US" sz="1600" b="1" dirty="0">
                  <a:solidFill>
                    <a:schemeClr val="bg1"/>
                  </a:solidFill>
                  <a:latin typeface="微软雅黑" pitchFamily="34" charset="-122"/>
                  <a:ea typeface="微软雅黑" pitchFamily="34" charset="-122"/>
                  <a:cs typeface="宋体" pitchFamily="2" charset="-122"/>
                  <a:sym typeface="宋体" pitchFamily="2" charset="-122"/>
                </a:rPr>
                <a:t>集中和专用</a:t>
              </a:r>
              <a:r>
                <a:rPr lang="zh-CN" altLang="en-US" sz="1600" dirty="0">
                  <a:solidFill>
                    <a:schemeClr val="bg1"/>
                  </a:solidFill>
                  <a:latin typeface="微软雅黑" pitchFamily="34" charset="-122"/>
                  <a:ea typeface="微软雅黑" pitchFamily="34" charset="-122"/>
                  <a:cs typeface="宋体" pitchFamily="2" charset="-122"/>
                  <a:sym typeface="宋体" pitchFamily="2" charset="-122"/>
                </a:rPr>
                <a:t>为原则，基于</a:t>
              </a:r>
              <a:r>
                <a:rPr lang="en-US" altLang="zh-CN" sz="1600" b="1" dirty="0">
                  <a:solidFill>
                    <a:schemeClr val="bg1"/>
                  </a:solidFill>
                  <a:latin typeface="微软雅黑" pitchFamily="34" charset="-122"/>
                  <a:ea typeface="微软雅黑" pitchFamily="34" charset="-122"/>
                  <a:cs typeface="宋体" pitchFamily="2" charset="-122"/>
                  <a:sym typeface="宋体" pitchFamily="2" charset="-122"/>
                </a:rPr>
                <a:t>FDD</a:t>
              </a:r>
              <a:r>
                <a:rPr lang="zh-CN" altLang="en-US" sz="1600" b="1" dirty="0">
                  <a:solidFill>
                    <a:schemeClr val="bg1"/>
                  </a:solidFill>
                  <a:latin typeface="微软雅黑" pitchFamily="34" charset="-122"/>
                  <a:ea typeface="微软雅黑" pitchFamily="34" charset="-122"/>
                  <a:cs typeface="宋体" pitchFamily="2" charset="-122"/>
                  <a:sym typeface="宋体" pitchFamily="2" charset="-122"/>
                </a:rPr>
                <a:t> </a:t>
              </a:r>
              <a:r>
                <a:rPr lang="en-US" altLang="zh-CN" sz="1600" b="1" dirty="0">
                  <a:solidFill>
                    <a:schemeClr val="bg1"/>
                  </a:solidFill>
                  <a:latin typeface="微软雅黑" pitchFamily="34" charset="-122"/>
                  <a:ea typeface="微软雅黑" pitchFamily="34" charset="-122"/>
                  <a:cs typeface="宋体" pitchFamily="2" charset="-122"/>
                  <a:sym typeface="宋体" pitchFamily="2" charset="-122"/>
                </a:rPr>
                <a:t>4G</a:t>
              </a:r>
              <a:r>
                <a:rPr lang="zh-CN" altLang="en-US" sz="1600" b="1" dirty="0">
                  <a:solidFill>
                    <a:schemeClr val="bg1"/>
                  </a:solidFill>
                  <a:latin typeface="微软雅黑" pitchFamily="34" charset="-122"/>
                  <a:ea typeface="微软雅黑" pitchFamily="34" charset="-122"/>
                  <a:cs typeface="宋体" pitchFamily="2" charset="-122"/>
                  <a:sym typeface="宋体" pitchFamily="2" charset="-122"/>
                </a:rPr>
                <a:t>和</a:t>
              </a:r>
              <a:r>
                <a:rPr lang="en-US" altLang="zh-CN" sz="1600" b="1" dirty="0">
                  <a:solidFill>
                    <a:schemeClr val="bg1"/>
                  </a:solidFill>
                  <a:latin typeface="微软雅黑" pitchFamily="34" charset="-122"/>
                  <a:ea typeface="微软雅黑" pitchFamily="34" charset="-122"/>
                  <a:cs typeface="宋体" pitchFamily="2" charset="-122"/>
                  <a:sym typeface="宋体" pitchFamily="2" charset="-122"/>
                </a:rPr>
                <a:t>2G/3G</a:t>
              </a:r>
              <a:r>
                <a:rPr lang="zh-CN" altLang="en-US" sz="1600" b="1" dirty="0">
                  <a:solidFill>
                    <a:schemeClr val="bg1"/>
                  </a:solidFill>
                  <a:latin typeface="微软雅黑" pitchFamily="34" charset="-122"/>
                  <a:ea typeface="微软雅黑" pitchFamily="34" charset="-122"/>
                  <a:cs typeface="宋体" pitchFamily="2" charset="-122"/>
                  <a:sym typeface="宋体" pitchFamily="2" charset="-122"/>
                </a:rPr>
                <a:t>专用网络</a:t>
              </a:r>
              <a:r>
                <a:rPr lang="zh-CN" altLang="en-US" sz="1600" dirty="0">
                  <a:solidFill>
                    <a:schemeClr val="bg1"/>
                  </a:solidFill>
                  <a:latin typeface="微软雅黑" pitchFamily="34" charset="-122"/>
                  <a:ea typeface="微软雅黑" pitchFamily="34" charset="-122"/>
                  <a:cs typeface="宋体" pitchFamily="2" charset="-122"/>
                  <a:sym typeface="宋体" pitchFamily="2" charset="-122"/>
                </a:rPr>
                <a:t>，通过集中化通信资源、智能化通信管控以及集约化</a:t>
              </a:r>
              <a:r>
                <a:rPr lang="en-US" altLang="zh-CN" sz="1600" dirty="0">
                  <a:solidFill>
                    <a:schemeClr val="bg1"/>
                  </a:solidFill>
                  <a:latin typeface="微软雅黑" pitchFamily="34" charset="-122"/>
                  <a:ea typeface="微软雅黑" pitchFamily="34" charset="-122"/>
                  <a:cs typeface="宋体" pitchFamily="2" charset="-122"/>
                  <a:sym typeface="宋体" pitchFamily="2" charset="-122"/>
                </a:rPr>
                <a:t>IT</a:t>
              </a:r>
              <a:r>
                <a:rPr lang="zh-CN" altLang="en-US" sz="1600" dirty="0">
                  <a:solidFill>
                    <a:schemeClr val="bg1"/>
                  </a:solidFill>
                  <a:latin typeface="微软雅黑" pitchFamily="34" charset="-122"/>
                  <a:ea typeface="微软雅黑" pitchFamily="34" charset="-122"/>
                  <a:cs typeface="宋体" pitchFamily="2" charset="-122"/>
                  <a:sym typeface="宋体" pitchFamily="2" charset="-122"/>
                </a:rPr>
                <a:t>系统，构建</a:t>
              </a:r>
              <a:r>
                <a:rPr lang="en-US" altLang="zh-CN" sz="1600" dirty="0">
                  <a:solidFill>
                    <a:schemeClr val="bg1"/>
                  </a:solidFill>
                  <a:latin typeface="微软雅黑" pitchFamily="34" charset="-122"/>
                  <a:ea typeface="微软雅黑" pitchFamily="34" charset="-122"/>
                  <a:cs typeface="宋体" pitchFamily="2" charset="-122"/>
                  <a:sym typeface="宋体" pitchFamily="2" charset="-122"/>
                </a:rPr>
                <a:t>M2M</a:t>
              </a:r>
              <a:r>
                <a:rPr lang="zh-CN" altLang="en-US" sz="1600" dirty="0">
                  <a:solidFill>
                    <a:schemeClr val="bg1"/>
                  </a:solidFill>
                  <a:latin typeface="微软雅黑" pitchFamily="34" charset="-122"/>
                  <a:ea typeface="微软雅黑" pitchFamily="34" charset="-122"/>
                  <a:cs typeface="宋体" pitchFamily="2" charset="-122"/>
                  <a:sym typeface="宋体" pitchFamily="2" charset="-122"/>
                </a:rPr>
                <a:t>工业级智能通道能力。</a:t>
              </a:r>
              <a:endParaRPr lang="zh-CN" altLang="en-US" sz="1600" dirty="0">
                <a:solidFill>
                  <a:schemeClr val="bg1"/>
                </a:solidFill>
              </a:endParaRPr>
            </a:p>
          </p:txBody>
        </p:sp>
      </p:grpSp>
      <p:pic>
        <p:nvPicPr>
          <p:cNvPr id="26" name="Picture 2" descr="E:\工作\SODA比赛\IMG20170109_1523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52825" y="180438"/>
            <a:ext cx="543846" cy="54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3526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2138" y="-83197"/>
            <a:ext cx="7886700" cy="994172"/>
          </a:xfrm>
        </p:spPr>
        <p:txBody>
          <a:bodyPr>
            <a:normAutofit/>
          </a:bodyPr>
          <a:lstStyle/>
          <a:p>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cs typeface="+mn-cs"/>
              </a:rPr>
              <a:t>完善的资费体系和灵活的计费能力  适应个性需求</a:t>
            </a:r>
          </a:p>
        </p:txBody>
      </p:sp>
      <p:grpSp>
        <p:nvGrpSpPr>
          <p:cNvPr id="32" name="组合 31"/>
          <p:cNvGrpSpPr/>
          <p:nvPr/>
        </p:nvGrpSpPr>
        <p:grpSpPr>
          <a:xfrm>
            <a:off x="774700" y="736137"/>
            <a:ext cx="8486155" cy="4407363"/>
            <a:chOff x="1751014" y="908050"/>
            <a:chExt cx="10354641" cy="5531313"/>
          </a:xfrm>
        </p:grpSpPr>
        <p:sp>
          <p:nvSpPr>
            <p:cNvPr id="4" name="TextBox 2"/>
            <p:cNvSpPr>
              <a:spLocks noChangeArrowheads="1"/>
            </p:cNvSpPr>
            <p:nvPr/>
          </p:nvSpPr>
          <p:spPr bwMode="auto">
            <a:xfrm>
              <a:off x="7610476" y="908050"/>
              <a:ext cx="1800225" cy="32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a:spAutoFit/>
            </a:bodyPr>
            <a:lstStyle/>
            <a:p>
              <a:pPr algn="ctr" eaLnBrk="0" hangingPunct="0">
                <a:buFont typeface="Arial" pitchFamily="34" charset="0"/>
                <a:buNone/>
              </a:pPr>
              <a:r>
                <a:rPr lang="zh-CN" altLang="en-US" sz="1100" b="1" dirty="0" smtClean="0">
                  <a:solidFill>
                    <a:schemeClr val="bg1"/>
                  </a:solidFill>
                  <a:latin typeface="微软雅黑" pitchFamily="34" charset="-122"/>
                  <a:ea typeface="微软雅黑" pitchFamily="34" charset="-122"/>
                  <a:sym typeface="微软雅黑" pitchFamily="34" charset="-122"/>
                </a:rPr>
                <a:t>叠加包</a:t>
              </a:r>
              <a:endParaRPr lang="zh-CN" altLang="en-US" sz="1200" dirty="0">
                <a:solidFill>
                  <a:schemeClr val="bg1"/>
                </a:solidFill>
                <a:latin typeface="宋体" pitchFamily="2" charset="-122"/>
                <a:ea typeface="宋体" pitchFamily="2" charset="-122"/>
              </a:endParaRPr>
            </a:p>
          </p:txBody>
        </p:sp>
        <p:sp>
          <p:nvSpPr>
            <p:cNvPr id="5" name="TextBox 3"/>
            <p:cNvSpPr>
              <a:spLocks noChangeArrowheads="1"/>
            </p:cNvSpPr>
            <p:nvPr/>
          </p:nvSpPr>
          <p:spPr bwMode="auto">
            <a:xfrm>
              <a:off x="3359698" y="908050"/>
              <a:ext cx="1800225" cy="32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a:spAutoFit/>
            </a:bodyPr>
            <a:lstStyle/>
            <a:p>
              <a:pPr algn="ctr" eaLnBrk="0" hangingPunct="0">
                <a:buFont typeface="Arial" pitchFamily="34" charset="0"/>
                <a:buNone/>
              </a:pPr>
              <a:r>
                <a:rPr lang="zh-CN" altLang="en-US" sz="1100" b="1" dirty="0" smtClean="0">
                  <a:solidFill>
                    <a:schemeClr val="bg1"/>
                  </a:solidFill>
                  <a:latin typeface="微软雅黑" pitchFamily="34" charset="-122"/>
                  <a:ea typeface="微软雅黑" pitchFamily="34" charset="-122"/>
                  <a:sym typeface="微软雅黑" pitchFamily="34" charset="-122"/>
                </a:rPr>
                <a:t>基础包</a:t>
              </a:r>
              <a:endParaRPr lang="zh-CN" altLang="en-US" sz="1200" dirty="0">
                <a:solidFill>
                  <a:schemeClr val="bg1"/>
                </a:solidFill>
                <a:latin typeface="宋体" pitchFamily="2" charset="-122"/>
                <a:ea typeface="宋体" pitchFamily="2" charset="-122"/>
              </a:endParaRPr>
            </a:p>
          </p:txBody>
        </p:sp>
        <p:sp>
          <p:nvSpPr>
            <p:cNvPr id="6" name="矩形 5"/>
            <p:cNvSpPr>
              <a:spLocks noChangeArrowheads="1"/>
            </p:cNvSpPr>
            <p:nvPr/>
          </p:nvSpPr>
          <p:spPr bwMode="auto">
            <a:xfrm>
              <a:off x="2327276" y="1416398"/>
              <a:ext cx="1400175" cy="717550"/>
            </a:xfrm>
            <a:prstGeom prst="rect">
              <a:avLst/>
            </a:prstGeom>
            <a:solidFill>
              <a:srgbClr val="F0F8F9"/>
            </a:solidFill>
            <a:ln w="25400" cmpd="sng">
              <a:solidFill>
                <a:srgbClr val="3C8C92"/>
              </a:solidFill>
              <a:miter lim="800000"/>
              <a:headEnd/>
              <a:tailEnd/>
            </a:ln>
          </p:spPr>
          <p:txBody>
            <a:bodyPr anchor="ctr"/>
            <a:lstStyle/>
            <a:p>
              <a:pPr algn="ctr" eaLnBrk="0" hangingPunct="0">
                <a:buFont typeface="Arial" pitchFamily="34" charset="0"/>
                <a:buNone/>
              </a:pPr>
              <a:r>
                <a:rPr lang="en-US" altLang="zh-CN" sz="1100" b="1">
                  <a:solidFill>
                    <a:srgbClr val="000000"/>
                  </a:solidFill>
                  <a:latin typeface="微软雅黑" pitchFamily="34" charset="-122"/>
                  <a:ea typeface="微软雅黑" pitchFamily="34" charset="-122"/>
                  <a:sym typeface="微软雅黑" pitchFamily="34" charset="-122"/>
                </a:rPr>
                <a:t>1.</a:t>
              </a:r>
              <a:r>
                <a:rPr lang="zh-CN" altLang="en-US" sz="1100" b="1">
                  <a:solidFill>
                    <a:srgbClr val="000000"/>
                  </a:solidFill>
                  <a:latin typeface="微软雅黑" pitchFamily="34" charset="-122"/>
                  <a:ea typeface="微软雅黑" pitchFamily="34" charset="-122"/>
                  <a:sym typeface="微软雅黑" pitchFamily="34" charset="-122"/>
                </a:rPr>
                <a:t> 月流量包</a:t>
              </a:r>
              <a:endParaRPr lang="zh-CN" altLang="en-US" sz="1100">
                <a:solidFill>
                  <a:srgbClr val="000000"/>
                </a:solidFill>
                <a:latin typeface="宋体" pitchFamily="2" charset="-122"/>
                <a:ea typeface="宋体" pitchFamily="2" charset="-122"/>
                <a:sym typeface="宋体" pitchFamily="2" charset="-122"/>
              </a:endParaRPr>
            </a:p>
          </p:txBody>
        </p:sp>
        <p:sp>
          <p:nvSpPr>
            <p:cNvPr id="7" name="矩形 6"/>
            <p:cNvSpPr>
              <a:spLocks noChangeArrowheads="1"/>
            </p:cNvSpPr>
            <p:nvPr/>
          </p:nvSpPr>
          <p:spPr bwMode="auto">
            <a:xfrm>
              <a:off x="7419976" y="1344960"/>
              <a:ext cx="1190625" cy="717550"/>
            </a:xfrm>
            <a:prstGeom prst="rect">
              <a:avLst/>
            </a:prstGeom>
            <a:solidFill>
              <a:srgbClr val="DAEDEF"/>
            </a:solidFill>
            <a:ln w="9525" cmpd="sng">
              <a:solidFill>
                <a:srgbClr val="2D2D8A"/>
              </a:solidFill>
              <a:miter lim="800000"/>
              <a:headEnd/>
              <a:tailEnd/>
            </a:ln>
          </p:spPr>
          <p:txBody>
            <a:bodyPr anchor="ctr"/>
            <a:lstStyle/>
            <a:p>
              <a:pPr algn="ctr" eaLnBrk="0" hangingPunct="0">
                <a:buFont typeface="Arial" pitchFamily="34" charset="0"/>
                <a:buNone/>
              </a:pPr>
              <a:r>
                <a:rPr lang="en-US" altLang="zh-CN" sz="1100" b="1">
                  <a:solidFill>
                    <a:srgbClr val="000000"/>
                  </a:solidFill>
                  <a:latin typeface="微软雅黑" pitchFamily="34" charset="-122"/>
                  <a:ea typeface="微软雅黑" pitchFamily="34" charset="-122"/>
                  <a:sym typeface="微软雅黑" pitchFamily="34" charset="-122"/>
                </a:rPr>
                <a:t>4.</a:t>
              </a:r>
              <a:r>
                <a:rPr lang="zh-CN" altLang="en-US" sz="1100" b="1">
                  <a:solidFill>
                    <a:srgbClr val="000000"/>
                  </a:solidFill>
                  <a:latin typeface="微软雅黑" pitchFamily="34" charset="-122"/>
                  <a:ea typeface="微软雅黑" pitchFamily="34" charset="-122"/>
                  <a:sym typeface="微软雅黑" pitchFamily="34" charset="-122"/>
                </a:rPr>
                <a:t>流量加油包和叠加包</a:t>
              </a:r>
              <a:endParaRPr lang="zh-CN" altLang="en-US" sz="1100">
                <a:solidFill>
                  <a:srgbClr val="000000"/>
                </a:solidFill>
                <a:latin typeface="宋体" pitchFamily="2" charset="-122"/>
                <a:ea typeface="宋体" pitchFamily="2" charset="-122"/>
                <a:sym typeface="宋体" pitchFamily="2" charset="-122"/>
              </a:endParaRPr>
            </a:p>
          </p:txBody>
        </p:sp>
        <p:sp>
          <p:nvSpPr>
            <p:cNvPr id="8" name="矩形 7"/>
            <p:cNvSpPr>
              <a:spLocks noChangeArrowheads="1"/>
            </p:cNvSpPr>
            <p:nvPr/>
          </p:nvSpPr>
          <p:spPr bwMode="auto">
            <a:xfrm>
              <a:off x="3908426" y="1416398"/>
              <a:ext cx="1400175" cy="717550"/>
            </a:xfrm>
            <a:prstGeom prst="rect">
              <a:avLst/>
            </a:prstGeom>
            <a:solidFill>
              <a:srgbClr val="F0F8F9"/>
            </a:solidFill>
            <a:ln w="25400" cmpd="sng">
              <a:solidFill>
                <a:srgbClr val="3C8C92"/>
              </a:solidFill>
              <a:miter lim="800000"/>
              <a:headEnd/>
              <a:tailEnd/>
            </a:ln>
          </p:spPr>
          <p:txBody>
            <a:bodyPr anchor="ctr"/>
            <a:lstStyle/>
            <a:p>
              <a:pPr algn="ctr" eaLnBrk="0" hangingPunct="0">
                <a:buFont typeface="Arial" pitchFamily="34" charset="0"/>
                <a:buNone/>
              </a:pPr>
              <a:r>
                <a:rPr lang="en-US" altLang="zh-CN" sz="1100" b="1">
                  <a:solidFill>
                    <a:srgbClr val="000000"/>
                  </a:solidFill>
                  <a:latin typeface="微软雅黑" pitchFamily="34" charset="-122"/>
                  <a:ea typeface="微软雅黑" pitchFamily="34" charset="-122"/>
                  <a:sym typeface="微软雅黑" pitchFamily="34" charset="-122"/>
                </a:rPr>
                <a:t>2.</a:t>
              </a:r>
              <a:r>
                <a:rPr lang="zh-CN" altLang="en-US" sz="1100" b="1">
                  <a:solidFill>
                    <a:srgbClr val="000000"/>
                  </a:solidFill>
                  <a:latin typeface="微软雅黑" pitchFamily="34" charset="-122"/>
                  <a:ea typeface="微软雅黑" pitchFamily="34" charset="-122"/>
                  <a:sym typeface="微软雅黑" pitchFamily="34" charset="-122"/>
                </a:rPr>
                <a:t>长周期套餐</a:t>
              </a:r>
              <a:endParaRPr lang="zh-CN" altLang="en-US" sz="1100">
                <a:solidFill>
                  <a:srgbClr val="000000"/>
                </a:solidFill>
                <a:latin typeface="宋体" pitchFamily="2" charset="-122"/>
                <a:ea typeface="宋体" pitchFamily="2" charset="-122"/>
                <a:sym typeface="宋体" pitchFamily="2" charset="-122"/>
              </a:endParaRPr>
            </a:p>
          </p:txBody>
        </p:sp>
        <p:sp>
          <p:nvSpPr>
            <p:cNvPr id="9" name="矩形 8"/>
            <p:cNvSpPr>
              <a:spLocks noChangeArrowheads="1"/>
            </p:cNvSpPr>
            <p:nvPr/>
          </p:nvSpPr>
          <p:spPr bwMode="auto">
            <a:xfrm>
              <a:off x="5502276" y="1416398"/>
              <a:ext cx="1533525" cy="717550"/>
            </a:xfrm>
            <a:prstGeom prst="rect">
              <a:avLst/>
            </a:prstGeom>
            <a:solidFill>
              <a:srgbClr val="F0F8F9"/>
            </a:solidFill>
            <a:ln w="25400" cmpd="sng">
              <a:solidFill>
                <a:srgbClr val="3C8C92"/>
              </a:solidFill>
              <a:miter lim="800000"/>
              <a:headEnd/>
              <a:tailEnd/>
            </a:ln>
          </p:spPr>
          <p:txBody>
            <a:bodyPr anchor="ctr"/>
            <a:lstStyle/>
            <a:p>
              <a:pPr algn="ctr" eaLnBrk="0" hangingPunct="0">
                <a:buFont typeface="Arial" pitchFamily="34" charset="0"/>
                <a:buNone/>
              </a:pPr>
              <a:r>
                <a:rPr lang="en-US" altLang="zh-CN" sz="1100" b="1">
                  <a:solidFill>
                    <a:srgbClr val="000000"/>
                  </a:solidFill>
                  <a:latin typeface="微软雅黑" pitchFamily="34" charset="-122"/>
                  <a:ea typeface="微软雅黑" pitchFamily="34" charset="-122"/>
                  <a:sym typeface="微软雅黑" pitchFamily="34" charset="-122"/>
                </a:rPr>
                <a:t>3.</a:t>
              </a:r>
              <a:r>
                <a:rPr lang="zh-CN" altLang="en-US" sz="1100" b="1">
                  <a:solidFill>
                    <a:srgbClr val="000000"/>
                  </a:solidFill>
                  <a:latin typeface="微软雅黑" pitchFamily="34" charset="-122"/>
                  <a:ea typeface="微软雅黑" pitchFamily="34" charset="-122"/>
                  <a:sym typeface="微软雅黑" pitchFamily="34" charset="-122"/>
                </a:rPr>
                <a:t>流量池套餐</a:t>
              </a:r>
              <a:endParaRPr lang="zh-CN" altLang="en-US" sz="1100">
                <a:solidFill>
                  <a:srgbClr val="000000"/>
                </a:solidFill>
                <a:latin typeface="宋体" pitchFamily="2" charset="-122"/>
                <a:ea typeface="宋体" pitchFamily="2" charset="-122"/>
                <a:sym typeface="宋体" pitchFamily="2" charset="-122"/>
              </a:endParaRPr>
            </a:p>
          </p:txBody>
        </p:sp>
        <p:sp>
          <p:nvSpPr>
            <p:cNvPr id="10" name="TextBox 15"/>
            <p:cNvSpPr>
              <a:spLocks noChangeArrowheads="1"/>
            </p:cNvSpPr>
            <p:nvPr/>
          </p:nvSpPr>
          <p:spPr bwMode="auto">
            <a:xfrm>
              <a:off x="1751014" y="2929285"/>
              <a:ext cx="395287" cy="96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a:spAutoFit/>
            </a:bodyPr>
            <a:lstStyle/>
            <a:p>
              <a:pPr eaLnBrk="0" hangingPunct="0">
                <a:buFont typeface="Arial" pitchFamily="34" charset="0"/>
                <a:buNone/>
              </a:pPr>
              <a:r>
                <a:rPr lang="zh-CN" altLang="en-US" sz="1100" b="1" dirty="0">
                  <a:solidFill>
                    <a:schemeClr val="bg1"/>
                  </a:solidFill>
                  <a:latin typeface="微软雅黑" pitchFamily="34" charset="-122"/>
                  <a:ea typeface="微软雅黑" pitchFamily="34" charset="-122"/>
                  <a:sym typeface="微软雅黑" pitchFamily="34" charset="-122"/>
                </a:rPr>
                <a:t>应用场景</a:t>
              </a:r>
              <a:endParaRPr lang="zh-CN" altLang="en-US" sz="1200" dirty="0">
                <a:solidFill>
                  <a:schemeClr val="bg1"/>
                </a:solidFill>
                <a:latin typeface="宋体" pitchFamily="2" charset="-122"/>
                <a:ea typeface="宋体" pitchFamily="2" charset="-122"/>
              </a:endParaRPr>
            </a:p>
          </p:txBody>
        </p:sp>
        <p:sp>
          <p:nvSpPr>
            <p:cNvPr id="11" name="TextBox 15"/>
            <p:cNvSpPr>
              <a:spLocks noChangeArrowheads="1"/>
            </p:cNvSpPr>
            <p:nvPr/>
          </p:nvSpPr>
          <p:spPr bwMode="auto">
            <a:xfrm>
              <a:off x="1751014" y="1362424"/>
              <a:ext cx="344487" cy="96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a:spAutoFit/>
            </a:bodyPr>
            <a:lstStyle/>
            <a:p>
              <a:pPr eaLnBrk="0" hangingPunct="0">
                <a:buFont typeface="Arial" pitchFamily="34" charset="0"/>
                <a:buNone/>
              </a:pPr>
              <a:r>
                <a:rPr lang="zh-CN" altLang="en-US" sz="1100" b="1" dirty="0">
                  <a:solidFill>
                    <a:schemeClr val="bg1"/>
                  </a:solidFill>
                  <a:latin typeface="微软雅黑" pitchFamily="34" charset="-122"/>
                  <a:ea typeface="微软雅黑" pitchFamily="34" charset="-122"/>
                  <a:sym typeface="微软雅黑" pitchFamily="34" charset="-122"/>
                </a:rPr>
                <a:t>套</a:t>
              </a:r>
              <a:endParaRPr lang="en-US" altLang="zh-CN" sz="1100" b="1" dirty="0">
                <a:solidFill>
                  <a:schemeClr val="bg1"/>
                </a:solidFill>
                <a:latin typeface="微软雅黑" pitchFamily="34" charset="-122"/>
                <a:ea typeface="微软雅黑" pitchFamily="34" charset="-122"/>
                <a:sym typeface="微软雅黑" pitchFamily="34" charset="-122"/>
              </a:endParaRPr>
            </a:p>
            <a:p>
              <a:pPr eaLnBrk="0" hangingPunct="0">
                <a:buFont typeface="Arial" pitchFamily="34" charset="0"/>
                <a:buNone/>
              </a:pPr>
              <a:r>
                <a:rPr lang="zh-CN" altLang="en-US" sz="1100" b="1" dirty="0">
                  <a:solidFill>
                    <a:schemeClr val="bg1"/>
                  </a:solidFill>
                  <a:latin typeface="微软雅黑" pitchFamily="34" charset="-122"/>
                  <a:ea typeface="微软雅黑" pitchFamily="34" charset="-122"/>
                  <a:sym typeface="微软雅黑" pitchFamily="34" charset="-122"/>
                </a:rPr>
                <a:t>餐</a:t>
              </a:r>
              <a:endParaRPr lang="en-US" altLang="zh-CN" sz="1100" b="1" dirty="0">
                <a:solidFill>
                  <a:schemeClr val="bg1"/>
                </a:solidFill>
                <a:latin typeface="微软雅黑" pitchFamily="34" charset="-122"/>
                <a:ea typeface="微软雅黑" pitchFamily="34" charset="-122"/>
                <a:sym typeface="微软雅黑" pitchFamily="34" charset="-122"/>
              </a:endParaRPr>
            </a:p>
            <a:p>
              <a:pPr eaLnBrk="0" hangingPunct="0">
                <a:buFont typeface="Arial" pitchFamily="34" charset="0"/>
                <a:buNone/>
              </a:pPr>
              <a:r>
                <a:rPr lang="zh-CN" altLang="en-US" sz="1100" b="1" dirty="0">
                  <a:solidFill>
                    <a:schemeClr val="bg1"/>
                  </a:solidFill>
                  <a:latin typeface="微软雅黑" pitchFamily="34" charset="-122"/>
                  <a:ea typeface="微软雅黑" pitchFamily="34" charset="-122"/>
                  <a:sym typeface="微软雅黑" pitchFamily="34" charset="-122"/>
                </a:rPr>
                <a:t>简</a:t>
              </a:r>
              <a:endParaRPr lang="en-US" altLang="zh-CN" sz="1100" b="1" dirty="0">
                <a:solidFill>
                  <a:schemeClr val="bg1"/>
                </a:solidFill>
                <a:latin typeface="微软雅黑" pitchFamily="34" charset="-122"/>
                <a:ea typeface="微软雅黑" pitchFamily="34" charset="-122"/>
                <a:sym typeface="微软雅黑" pitchFamily="34" charset="-122"/>
              </a:endParaRPr>
            </a:p>
            <a:p>
              <a:pPr eaLnBrk="0" hangingPunct="0">
                <a:buFont typeface="Arial" pitchFamily="34" charset="0"/>
                <a:buNone/>
              </a:pPr>
              <a:r>
                <a:rPr lang="zh-CN" altLang="en-US" sz="1100" b="1" dirty="0">
                  <a:solidFill>
                    <a:schemeClr val="bg1"/>
                  </a:solidFill>
                  <a:latin typeface="微软雅黑" pitchFamily="34" charset="-122"/>
                  <a:ea typeface="微软雅黑" pitchFamily="34" charset="-122"/>
                  <a:sym typeface="微软雅黑" pitchFamily="34" charset="-122"/>
                </a:rPr>
                <a:t>介</a:t>
              </a:r>
            </a:p>
          </p:txBody>
        </p:sp>
        <p:sp>
          <p:nvSpPr>
            <p:cNvPr id="12" name="矩形 11"/>
            <p:cNvSpPr>
              <a:spLocks noChangeArrowheads="1"/>
            </p:cNvSpPr>
            <p:nvPr/>
          </p:nvSpPr>
          <p:spPr bwMode="auto">
            <a:xfrm>
              <a:off x="2366963" y="2943573"/>
              <a:ext cx="1358900" cy="855662"/>
            </a:xfrm>
            <a:prstGeom prst="rect">
              <a:avLst/>
            </a:prstGeom>
            <a:solidFill>
              <a:srgbClr val="FFFFFF"/>
            </a:solidFill>
            <a:ln w="12700" cmpd="sng">
              <a:solidFill>
                <a:srgbClr val="4F81BD"/>
              </a:solidFill>
              <a:prstDash val="sysDash"/>
              <a:miter lim="800000"/>
              <a:headEnd/>
              <a:tailEnd/>
            </a:ln>
          </p:spPr>
          <p:txBody>
            <a:bodyPr anchor="ctr"/>
            <a:lstStyle/>
            <a:p>
              <a:pPr algn="ctr" eaLnBrk="0" fontAlgn="auto" hangingPunct="0">
                <a:spcBef>
                  <a:spcPts val="0"/>
                </a:spcBef>
                <a:spcAft>
                  <a:spcPts val="0"/>
                </a:spcAft>
                <a:defRPr/>
              </a:pPr>
              <a:r>
                <a:rPr lang="zh-CN" altLang="en-US" sz="1100" kern="0">
                  <a:solidFill>
                    <a:srgbClr val="000000"/>
                  </a:solidFill>
                  <a:latin typeface="微软雅黑" pitchFamily="34" charset="-122"/>
                  <a:ea typeface="微软雅黑" pitchFamily="34" charset="-122"/>
                  <a:sym typeface="微软雅黑" pitchFamily="34" charset="-122"/>
                </a:rPr>
                <a:t>通用场景</a:t>
              </a:r>
              <a:endParaRPr lang="zh-CN" altLang="en-US" sz="1200" kern="0">
                <a:solidFill>
                  <a:srgbClr val="000000"/>
                </a:solidFill>
                <a:latin typeface="宋体" pitchFamily="2" charset="-122"/>
                <a:ea typeface="宋体" pitchFamily="2" charset="-122"/>
              </a:endParaRPr>
            </a:p>
          </p:txBody>
        </p:sp>
        <p:sp>
          <p:nvSpPr>
            <p:cNvPr id="13" name="矩形 12"/>
            <p:cNvSpPr>
              <a:spLocks noChangeArrowheads="1"/>
            </p:cNvSpPr>
            <p:nvPr/>
          </p:nvSpPr>
          <p:spPr bwMode="auto">
            <a:xfrm>
              <a:off x="2351088" y="2208560"/>
              <a:ext cx="1376362" cy="654050"/>
            </a:xfrm>
            <a:prstGeom prst="rect">
              <a:avLst/>
            </a:prstGeom>
            <a:solidFill>
              <a:srgbClr val="FFFFFF"/>
            </a:solidFill>
            <a:ln w="12700" cmpd="sng">
              <a:solidFill>
                <a:srgbClr val="4F81BD"/>
              </a:solidFill>
              <a:prstDash val="sysDash"/>
              <a:miter lim="800000"/>
              <a:headEnd/>
              <a:tailEnd/>
            </a:ln>
          </p:spPr>
          <p:txBody>
            <a:bodyPr anchor="ctr"/>
            <a:lstStyle/>
            <a:p>
              <a:pPr algn="ctr" eaLnBrk="0" fontAlgn="auto" hangingPunct="0">
                <a:spcBef>
                  <a:spcPts val="0"/>
                </a:spcBef>
                <a:spcAft>
                  <a:spcPts val="0"/>
                </a:spcAft>
                <a:defRPr/>
              </a:pPr>
              <a:r>
                <a:rPr lang="zh-CN" altLang="en-US" sz="1100" kern="0" dirty="0">
                  <a:solidFill>
                    <a:srgbClr val="000000"/>
                  </a:solidFill>
                  <a:latin typeface="微软雅黑" pitchFamily="34" charset="-122"/>
                  <a:ea typeface="微软雅黑" pitchFamily="34" charset="-122"/>
                  <a:sym typeface="微软雅黑" pitchFamily="34" charset="-122"/>
                </a:rPr>
                <a:t>通用型</a:t>
              </a:r>
              <a:r>
                <a:rPr lang="zh-CN" altLang="en-US" sz="1100" kern="0" dirty="0" smtClean="0">
                  <a:solidFill>
                    <a:srgbClr val="000000"/>
                  </a:solidFill>
                  <a:latin typeface="微软雅黑" pitchFamily="34" charset="-122"/>
                  <a:ea typeface="微软雅黑" pitchFamily="34" charset="-122"/>
                  <a:sym typeface="微软雅黑" pitchFamily="34" charset="-122"/>
                </a:rPr>
                <a:t>套餐，兼顾</a:t>
              </a:r>
              <a:r>
                <a:rPr lang="zh-CN" altLang="en-US" sz="1100" kern="0" dirty="0">
                  <a:solidFill>
                    <a:srgbClr val="000000"/>
                  </a:solidFill>
                  <a:latin typeface="微软雅黑" pitchFamily="34" charset="-122"/>
                  <a:ea typeface="微软雅黑" pitchFamily="34" charset="-122"/>
                  <a:sym typeface="微软雅黑" pitchFamily="34" charset="-122"/>
                </a:rPr>
                <a:t>高中低</a:t>
              </a:r>
              <a:endParaRPr lang="zh-CN" altLang="en-US" sz="1200" kern="0" dirty="0">
                <a:solidFill>
                  <a:srgbClr val="000000"/>
                </a:solidFill>
                <a:latin typeface="宋体" pitchFamily="2" charset="-122"/>
                <a:ea typeface="宋体" pitchFamily="2" charset="-122"/>
              </a:endParaRPr>
            </a:p>
          </p:txBody>
        </p:sp>
        <p:sp>
          <p:nvSpPr>
            <p:cNvPr id="14" name="矩形 13"/>
            <p:cNvSpPr>
              <a:spLocks noChangeArrowheads="1"/>
            </p:cNvSpPr>
            <p:nvPr/>
          </p:nvSpPr>
          <p:spPr bwMode="auto">
            <a:xfrm>
              <a:off x="7419976" y="2137124"/>
              <a:ext cx="1190625" cy="719137"/>
            </a:xfrm>
            <a:prstGeom prst="rect">
              <a:avLst/>
            </a:prstGeom>
            <a:solidFill>
              <a:srgbClr val="FFFFFF"/>
            </a:solidFill>
            <a:ln w="12700" cmpd="sng">
              <a:solidFill>
                <a:srgbClr val="4F81BD"/>
              </a:solidFill>
              <a:prstDash val="sysDash"/>
              <a:miter lim="800000"/>
              <a:headEnd/>
              <a:tailEnd/>
            </a:ln>
          </p:spPr>
          <p:txBody>
            <a:bodyPr anchor="ctr"/>
            <a:lstStyle/>
            <a:p>
              <a:pPr algn="ctr" eaLnBrk="0" fontAlgn="auto" hangingPunct="0">
                <a:spcBef>
                  <a:spcPts val="0"/>
                </a:spcBef>
                <a:spcAft>
                  <a:spcPts val="0"/>
                </a:spcAft>
                <a:defRPr/>
              </a:pPr>
              <a:r>
                <a:rPr lang="zh-CN" altLang="en-US" sz="1050" kern="0" dirty="0">
                  <a:solidFill>
                    <a:srgbClr val="000000"/>
                  </a:solidFill>
                  <a:latin typeface="微软雅黑" pitchFamily="34" charset="-122"/>
                  <a:ea typeface="微软雅黑" pitchFamily="34" charset="-122"/>
                  <a:sym typeface="微软雅黑" pitchFamily="34" charset="-122"/>
                </a:rPr>
                <a:t>在现有套餐基础上叠加的流量包</a:t>
              </a:r>
              <a:endParaRPr lang="zh-CN" altLang="en-US" sz="1100" kern="0" dirty="0">
                <a:solidFill>
                  <a:srgbClr val="000000"/>
                </a:solidFill>
                <a:latin typeface="宋体" pitchFamily="2" charset="-122"/>
                <a:ea typeface="宋体" pitchFamily="2" charset="-122"/>
                <a:sym typeface="宋体" pitchFamily="2" charset="-122"/>
              </a:endParaRPr>
            </a:p>
          </p:txBody>
        </p:sp>
        <p:sp>
          <p:nvSpPr>
            <p:cNvPr id="15" name="矩形 14"/>
            <p:cNvSpPr>
              <a:spLocks noChangeArrowheads="1"/>
            </p:cNvSpPr>
            <p:nvPr/>
          </p:nvSpPr>
          <p:spPr bwMode="auto">
            <a:xfrm>
              <a:off x="7419976" y="2934049"/>
              <a:ext cx="1190625" cy="796925"/>
            </a:xfrm>
            <a:prstGeom prst="rect">
              <a:avLst/>
            </a:prstGeom>
            <a:solidFill>
              <a:srgbClr val="FFFFFF"/>
            </a:solidFill>
            <a:ln w="12700" cmpd="sng">
              <a:solidFill>
                <a:srgbClr val="4F81BD"/>
              </a:solidFill>
              <a:prstDash val="sysDash"/>
              <a:miter lim="800000"/>
              <a:headEnd/>
              <a:tailEnd/>
            </a:ln>
          </p:spPr>
          <p:txBody>
            <a:bodyPr anchor="ctr"/>
            <a:lstStyle/>
            <a:p>
              <a:pPr algn="ctr" eaLnBrk="0" fontAlgn="auto" hangingPunct="0">
                <a:spcBef>
                  <a:spcPts val="0"/>
                </a:spcBef>
                <a:spcAft>
                  <a:spcPts val="0"/>
                </a:spcAft>
                <a:defRPr/>
              </a:pPr>
              <a:r>
                <a:rPr lang="zh-CN" altLang="en-US" sz="1050" kern="0">
                  <a:solidFill>
                    <a:srgbClr val="000000"/>
                  </a:solidFill>
                  <a:latin typeface="微软雅黑" pitchFamily="34" charset="-122"/>
                  <a:ea typeface="微软雅黑" pitchFamily="34" charset="-122"/>
                  <a:sym typeface="微软雅黑" pitchFamily="34" charset="-122"/>
                </a:rPr>
                <a:t>突发流量，临时使用。便于互联网销售</a:t>
              </a:r>
              <a:endParaRPr lang="zh-CN" altLang="en-US" sz="1200" kern="0">
                <a:solidFill>
                  <a:srgbClr val="000000"/>
                </a:solidFill>
                <a:latin typeface="宋体" pitchFamily="2" charset="-122"/>
                <a:ea typeface="宋体" pitchFamily="2" charset="-122"/>
              </a:endParaRPr>
            </a:p>
          </p:txBody>
        </p:sp>
        <p:sp>
          <p:nvSpPr>
            <p:cNvPr id="16" name="矩形 15"/>
            <p:cNvSpPr>
              <a:spLocks noChangeArrowheads="1"/>
            </p:cNvSpPr>
            <p:nvPr/>
          </p:nvSpPr>
          <p:spPr bwMode="auto">
            <a:xfrm>
              <a:off x="3895726" y="2208560"/>
              <a:ext cx="1408113" cy="654050"/>
            </a:xfrm>
            <a:prstGeom prst="rect">
              <a:avLst/>
            </a:prstGeom>
            <a:solidFill>
              <a:srgbClr val="FFFFFF"/>
            </a:solidFill>
            <a:ln w="12700" cmpd="sng">
              <a:solidFill>
                <a:srgbClr val="4F81BD"/>
              </a:solidFill>
              <a:prstDash val="sysDash"/>
              <a:miter lim="800000"/>
              <a:headEnd/>
              <a:tailEnd/>
            </a:ln>
          </p:spPr>
          <p:txBody>
            <a:bodyPr anchor="ctr"/>
            <a:lstStyle/>
            <a:p>
              <a:pPr algn="ctr" eaLnBrk="0" fontAlgn="auto" hangingPunct="0">
                <a:spcBef>
                  <a:spcPts val="0"/>
                </a:spcBef>
                <a:spcAft>
                  <a:spcPts val="0"/>
                </a:spcAft>
                <a:defRPr/>
              </a:pPr>
              <a:r>
                <a:rPr lang="zh-CN" altLang="en-US" sz="1100" kern="0">
                  <a:solidFill>
                    <a:srgbClr val="000000"/>
                  </a:solidFill>
                  <a:latin typeface="微软雅黑" pitchFamily="34" charset="-122"/>
                  <a:ea typeface="微软雅黑" pitchFamily="34" charset="-122"/>
                  <a:sym typeface="微软雅黑" pitchFamily="34" charset="-122"/>
                </a:rPr>
                <a:t>有效期</a:t>
              </a:r>
              <a:r>
                <a:rPr lang="en-US" altLang="zh-CN" sz="1100" kern="0">
                  <a:solidFill>
                    <a:srgbClr val="000000"/>
                  </a:solidFill>
                  <a:latin typeface="微软雅黑" pitchFamily="34" charset="-122"/>
                  <a:ea typeface="微软雅黑" pitchFamily="34" charset="-122"/>
                  <a:sym typeface="微软雅黑" pitchFamily="34" charset="-122"/>
                </a:rPr>
                <a:t>3/6/12</a:t>
              </a:r>
              <a:r>
                <a:rPr lang="zh-CN" altLang="en-US" sz="1100" kern="0">
                  <a:solidFill>
                    <a:srgbClr val="000000"/>
                  </a:solidFill>
                  <a:latin typeface="微软雅黑" pitchFamily="34" charset="-122"/>
                  <a:ea typeface="微软雅黑" pitchFamily="34" charset="-122"/>
                  <a:sym typeface="微软雅黑" pitchFamily="34" charset="-122"/>
                </a:rPr>
                <a:t>个月</a:t>
              </a:r>
              <a:endParaRPr lang="zh-CN" altLang="en-US" sz="1200" kern="0">
                <a:solidFill>
                  <a:srgbClr val="000000"/>
                </a:solidFill>
                <a:latin typeface="宋体" pitchFamily="2" charset="-122"/>
                <a:ea typeface="宋体" pitchFamily="2" charset="-122"/>
              </a:endParaRPr>
            </a:p>
          </p:txBody>
        </p:sp>
        <p:sp>
          <p:nvSpPr>
            <p:cNvPr id="17" name="矩形 16"/>
            <p:cNvSpPr>
              <a:spLocks noChangeArrowheads="1"/>
            </p:cNvSpPr>
            <p:nvPr/>
          </p:nvSpPr>
          <p:spPr bwMode="auto">
            <a:xfrm>
              <a:off x="3908426" y="2943573"/>
              <a:ext cx="1395413" cy="863600"/>
            </a:xfrm>
            <a:prstGeom prst="rect">
              <a:avLst/>
            </a:prstGeom>
            <a:solidFill>
              <a:srgbClr val="FFFFFF"/>
            </a:solidFill>
            <a:ln w="12700" cmpd="sng">
              <a:solidFill>
                <a:srgbClr val="4F81BD"/>
              </a:solidFill>
              <a:prstDash val="sysDash"/>
              <a:miter lim="800000"/>
              <a:headEnd/>
              <a:tailEnd/>
            </a:ln>
          </p:spPr>
          <p:txBody>
            <a:bodyPr anchor="ctr"/>
            <a:lstStyle/>
            <a:p>
              <a:pPr algn="ctr" eaLnBrk="0" fontAlgn="auto" hangingPunct="0">
                <a:spcBef>
                  <a:spcPts val="0"/>
                </a:spcBef>
                <a:spcAft>
                  <a:spcPts val="0"/>
                </a:spcAft>
                <a:defRPr/>
              </a:pPr>
              <a:r>
                <a:rPr lang="zh-CN" altLang="en-US" sz="1050" kern="0">
                  <a:solidFill>
                    <a:srgbClr val="000000"/>
                  </a:solidFill>
                  <a:latin typeface="微软雅黑" pitchFamily="34" charset="-122"/>
                  <a:ea typeface="微软雅黑" pitchFamily="34" charset="-122"/>
                  <a:sym typeface="微软雅黑" pitchFamily="34" charset="-122"/>
                </a:rPr>
                <a:t>小流量长期使用，如：计步器、燃气表、汛期监测</a:t>
              </a:r>
              <a:endParaRPr lang="zh-CN" altLang="en-US" sz="1050" kern="0">
                <a:solidFill>
                  <a:srgbClr val="FF0000"/>
                </a:solidFill>
                <a:latin typeface="微软雅黑" pitchFamily="34" charset="-122"/>
                <a:ea typeface="微软雅黑" pitchFamily="34" charset="-122"/>
                <a:sym typeface="微软雅黑" pitchFamily="34" charset="-122"/>
              </a:endParaRPr>
            </a:p>
          </p:txBody>
        </p:sp>
        <p:sp>
          <p:nvSpPr>
            <p:cNvPr id="18" name="矩形 17"/>
            <p:cNvSpPr>
              <a:spLocks noChangeArrowheads="1"/>
            </p:cNvSpPr>
            <p:nvPr/>
          </p:nvSpPr>
          <p:spPr bwMode="auto">
            <a:xfrm>
              <a:off x="5508626" y="2929285"/>
              <a:ext cx="1533525" cy="863600"/>
            </a:xfrm>
            <a:prstGeom prst="rect">
              <a:avLst/>
            </a:prstGeom>
            <a:solidFill>
              <a:srgbClr val="FFFFFF"/>
            </a:solidFill>
            <a:ln w="12700" cmpd="sng">
              <a:solidFill>
                <a:srgbClr val="4F81BD"/>
              </a:solidFill>
              <a:prstDash val="sysDash"/>
              <a:miter lim="800000"/>
              <a:headEnd/>
              <a:tailEnd/>
            </a:ln>
          </p:spPr>
          <p:txBody>
            <a:bodyPr anchor="ctr"/>
            <a:lstStyle/>
            <a:p>
              <a:pPr algn="ctr" eaLnBrk="0" fontAlgn="auto" hangingPunct="0">
                <a:spcBef>
                  <a:spcPts val="0"/>
                </a:spcBef>
                <a:spcAft>
                  <a:spcPts val="0"/>
                </a:spcAft>
                <a:defRPr/>
              </a:pPr>
              <a:r>
                <a:rPr lang="zh-CN" altLang="en-US" sz="1050" kern="0">
                  <a:solidFill>
                    <a:srgbClr val="000000"/>
                  </a:solidFill>
                  <a:latin typeface="微软雅黑" pitchFamily="34" charset="-122"/>
                  <a:ea typeface="微软雅黑" pitchFamily="34" charset="-122"/>
                  <a:sym typeface="微软雅黑" pitchFamily="34" charset="-122"/>
                </a:rPr>
                <a:t>用户数多，流量不均衡用户，如：车联网</a:t>
              </a:r>
              <a:endParaRPr lang="zh-CN" altLang="en-US" sz="1050" kern="0">
                <a:solidFill>
                  <a:srgbClr val="FF0000"/>
                </a:solidFill>
                <a:latin typeface="微软雅黑" pitchFamily="34" charset="-122"/>
                <a:ea typeface="微软雅黑" pitchFamily="34" charset="-122"/>
                <a:sym typeface="微软雅黑" pitchFamily="34" charset="-122"/>
              </a:endParaRPr>
            </a:p>
          </p:txBody>
        </p:sp>
        <p:sp>
          <p:nvSpPr>
            <p:cNvPr id="19" name="矩形 18"/>
            <p:cNvSpPr>
              <a:spLocks noChangeArrowheads="1"/>
            </p:cNvSpPr>
            <p:nvPr/>
          </p:nvSpPr>
          <p:spPr bwMode="auto">
            <a:xfrm>
              <a:off x="5508626" y="2208560"/>
              <a:ext cx="1533525" cy="654050"/>
            </a:xfrm>
            <a:prstGeom prst="rect">
              <a:avLst/>
            </a:prstGeom>
            <a:solidFill>
              <a:srgbClr val="FFFFFF"/>
            </a:solidFill>
            <a:ln w="12700" cmpd="sng">
              <a:solidFill>
                <a:srgbClr val="4F81BD"/>
              </a:solidFill>
              <a:prstDash val="sysDash"/>
              <a:miter lim="800000"/>
              <a:headEnd/>
              <a:tailEnd/>
            </a:ln>
          </p:spPr>
          <p:txBody>
            <a:bodyPr anchor="ctr"/>
            <a:lstStyle/>
            <a:p>
              <a:pPr algn="ctr" eaLnBrk="0" fontAlgn="auto" hangingPunct="0">
                <a:spcBef>
                  <a:spcPts val="0"/>
                </a:spcBef>
                <a:spcAft>
                  <a:spcPts val="0"/>
                </a:spcAft>
                <a:defRPr/>
              </a:pPr>
              <a:r>
                <a:rPr lang="zh-CN" altLang="en-US" sz="1100" kern="0">
                  <a:solidFill>
                    <a:srgbClr val="000000"/>
                  </a:solidFill>
                  <a:latin typeface="微软雅黑" pitchFamily="34" charset="-122"/>
                  <a:ea typeface="微软雅黑" pitchFamily="34" charset="-122"/>
                  <a:sym typeface="微软雅黑" pitchFamily="34" charset="-122"/>
                </a:rPr>
                <a:t>多用户共享流量</a:t>
              </a:r>
              <a:endParaRPr lang="zh-CN" altLang="en-US" sz="1200" kern="0">
                <a:solidFill>
                  <a:srgbClr val="000000"/>
                </a:solidFill>
                <a:latin typeface="宋体" pitchFamily="2" charset="-122"/>
                <a:ea typeface="宋体" pitchFamily="2" charset="-122"/>
              </a:endParaRPr>
            </a:p>
          </p:txBody>
        </p:sp>
        <p:sp>
          <p:nvSpPr>
            <p:cNvPr id="20" name="矩形 19"/>
            <p:cNvSpPr>
              <a:spLocks noChangeArrowheads="1"/>
            </p:cNvSpPr>
            <p:nvPr/>
          </p:nvSpPr>
          <p:spPr bwMode="auto">
            <a:xfrm>
              <a:off x="2201864" y="1268761"/>
              <a:ext cx="4954587" cy="2587625"/>
            </a:xfrm>
            <a:prstGeom prst="rect">
              <a:avLst/>
            </a:prstGeom>
            <a:noFill/>
            <a:ln w="12700" cmpd="sng">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eaLnBrk="0" fontAlgn="auto" hangingPunct="0">
                <a:spcBef>
                  <a:spcPts val="0"/>
                </a:spcBef>
                <a:spcAft>
                  <a:spcPts val="0"/>
                </a:spcAft>
                <a:defRPr/>
              </a:pPr>
              <a:endParaRPr lang="zh-CN" altLang="zh-CN" sz="1100" kern="0">
                <a:solidFill>
                  <a:srgbClr val="000000"/>
                </a:solidFill>
                <a:latin typeface="宋体" pitchFamily="2" charset="-122"/>
                <a:ea typeface="宋体" pitchFamily="2" charset="-122"/>
                <a:sym typeface="宋体" pitchFamily="2" charset="-122"/>
              </a:endParaRPr>
            </a:p>
          </p:txBody>
        </p:sp>
        <p:sp>
          <p:nvSpPr>
            <p:cNvPr id="21" name="矩形 20"/>
            <p:cNvSpPr>
              <a:spLocks noChangeArrowheads="1"/>
            </p:cNvSpPr>
            <p:nvPr/>
          </p:nvSpPr>
          <p:spPr bwMode="auto">
            <a:xfrm>
              <a:off x="7353301" y="1268760"/>
              <a:ext cx="2778125" cy="2597150"/>
            </a:xfrm>
            <a:prstGeom prst="rect">
              <a:avLst/>
            </a:prstGeom>
            <a:noFill/>
            <a:ln w="12700" cmpd="sng">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eaLnBrk="0" fontAlgn="auto" hangingPunct="0">
                <a:spcBef>
                  <a:spcPts val="0"/>
                </a:spcBef>
                <a:spcAft>
                  <a:spcPts val="0"/>
                </a:spcAft>
                <a:defRPr/>
              </a:pPr>
              <a:endParaRPr lang="zh-CN" altLang="zh-CN" sz="1100" kern="0">
                <a:solidFill>
                  <a:srgbClr val="000000"/>
                </a:solidFill>
                <a:latin typeface="宋体" pitchFamily="2" charset="-122"/>
                <a:ea typeface="宋体" pitchFamily="2" charset="-122"/>
                <a:sym typeface="宋体" pitchFamily="2" charset="-122"/>
              </a:endParaRPr>
            </a:p>
          </p:txBody>
        </p:sp>
        <p:sp>
          <p:nvSpPr>
            <p:cNvPr id="22" name="矩形 21"/>
            <p:cNvSpPr>
              <a:spLocks noChangeArrowheads="1"/>
            </p:cNvSpPr>
            <p:nvPr/>
          </p:nvSpPr>
          <p:spPr bwMode="auto">
            <a:xfrm>
              <a:off x="8743951" y="1344960"/>
              <a:ext cx="1177925" cy="717550"/>
            </a:xfrm>
            <a:prstGeom prst="rect">
              <a:avLst/>
            </a:prstGeom>
            <a:solidFill>
              <a:srgbClr val="DAEDEF"/>
            </a:solidFill>
            <a:ln w="9525" cmpd="sng">
              <a:solidFill>
                <a:srgbClr val="2D2D8A"/>
              </a:solidFill>
              <a:miter lim="800000"/>
              <a:headEnd/>
              <a:tailEnd/>
            </a:ln>
          </p:spPr>
          <p:txBody>
            <a:bodyPr anchor="ctr"/>
            <a:lstStyle/>
            <a:p>
              <a:pPr algn="ctr" eaLnBrk="0" hangingPunct="0">
                <a:buFont typeface="Arial" pitchFamily="34" charset="0"/>
                <a:buNone/>
              </a:pPr>
              <a:r>
                <a:rPr lang="en-US" altLang="zh-CN" sz="1100" b="1">
                  <a:solidFill>
                    <a:srgbClr val="000000"/>
                  </a:solidFill>
                  <a:latin typeface="微软雅黑" pitchFamily="34" charset="-122"/>
                  <a:ea typeface="微软雅黑" pitchFamily="34" charset="-122"/>
                  <a:sym typeface="微软雅黑" pitchFamily="34" charset="-122"/>
                </a:rPr>
                <a:t>4.</a:t>
              </a:r>
              <a:r>
                <a:rPr lang="zh-CN" altLang="en-US" sz="1100" b="1">
                  <a:solidFill>
                    <a:srgbClr val="000000"/>
                  </a:solidFill>
                  <a:latin typeface="微软雅黑" pitchFamily="34" charset="-122"/>
                  <a:ea typeface="微软雅黑" pitchFamily="34" charset="-122"/>
                  <a:sym typeface="微软雅黑" pitchFamily="34" charset="-122"/>
                </a:rPr>
                <a:t>语音叠加包</a:t>
              </a:r>
              <a:endParaRPr lang="zh-CN" altLang="en-US" sz="1100">
                <a:solidFill>
                  <a:srgbClr val="000000"/>
                </a:solidFill>
                <a:latin typeface="宋体" pitchFamily="2" charset="-122"/>
                <a:ea typeface="宋体" pitchFamily="2" charset="-122"/>
                <a:sym typeface="宋体" pitchFamily="2" charset="-122"/>
              </a:endParaRPr>
            </a:p>
          </p:txBody>
        </p:sp>
        <p:sp>
          <p:nvSpPr>
            <p:cNvPr id="23" name="矩形 22"/>
            <p:cNvSpPr>
              <a:spLocks noChangeArrowheads="1"/>
            </p:cNvSpPr>
            <p:nvPr/>
          </p:nvSpPr>
          <p:spPr bwMode="auto">
            <a:xfrm>
              <a:off x="8743951" y="2137124"/>
              <a:ext cx="1190625" cy="719137"/>
            </a:xfrm>
            <a:prstGeom prst="rect">
              <a:avLst/>
            </a:prstGeom>
            <a:solidFill>
              <a:srgbClr val="FFFFFF"/>
            </a:solidFill>
            <a:ln w="12700" cmpd="sng">
              <a:solidFill>
                <a:srgbClr val="4F81BD"/>
              </a:solidFill>
              <a:prstDash val="sysDash"/>
              <a:miter lim="800000"/>
              <a:headEnd/>
              <a:tailEnd/>
            </a:ln>
          </p:spPr>
          <p:txBody>
            <a:bodyPr anchor="ctr"/>
            <a:lstStyle/>
            <a:p>
              <a:pPr algn="ctr" eaLnBrk="0" fontAlgn="auto" hangingPunct="0">
                <a:spcBef>
                  <a:spcPts val="0"/>
                </a:spcBef>
                <a:spcAft>
                  <a:spcPts val="0"/>
                </a:spcAft>
                <a:defRPr/>
              </a:pPr>
              <a:r>
                <a:rPr lang="zh-CN" altLang="en-US" sz="1050" kern="0">
                  <a:solidFill>
                    <a:srgbClr val="000000"/>
                  </a:solidFill>
                  <a:latin typeface="微软雅黑" pitchFamily="34" charset="-122"/>
                  <a:ea typeface="微软雅黑" pitchFamily="34" charset="-122"/>
                  <a:sym typeface="微软雅黑" pitchFamily="34" charset="-122"/>
                </a:rPr>
                <a:t>在现有流量套餐基础上叠加语音包</a:t>
              </a:r>
              <a:endParaRPr lang="zh-CN" altLang="en-US" sz="1100" kern="0">
                <a:solidFill>
                  <a:srgbClr val="000000"/>
                </a:solidFill>
                <a:latin typeface="宋体" pitchFamily="2" charset="-122"/>
                <a:ea typeface="宋体" pitchFamily="2" charset="-122"/>
                <a:sym typeface="宋体" pitchFamily="2" charset="-122"/>
              </a:endParaRPr>
            </a:p>
          </p:txBody>
        </p:sp>
        <p:sp>
          <p:nvSpPr>
            <p:cNvPr id="24" name="矩形 23"/>
            <p:cNvSpPr>
              <a:spLocks noChangeArrowheads="1"/>
            </p:cNvSpPr>
            <p:nvPr/>
          </p:nvSpPr>
          <p:spPr bwMode="auto">
            <a:xfrm>
              <a:off x="8777289" y="2929286"/>
              <a:ext cx="1144587" cy="796925"/>
            </a:xfrm>
            <a:prstGeom prst="rect">
              <a:avLst/>
            </a:prstGeom>
            <a:solidFill>
              <a:srgbClr val="FFFFFF"/>
            </a:solidFill>
            <a:ln w="12700" cmpd="sng">
              <a:solidFill>
                <a:srgbClr val="4F81BD"/>
              </a:solidFill>
              <a:prstDash val="sysDash"/>
              <a:miter lim="800000"/>
              <a:headEnd/>
              <a:tailEnd/>
            </a:ln>
          </p:spPr>
          <p:txBody>
            <a:bodyPr anchor="ctr"/>
            <a:lstStyle/>
            <a:p>
              <a:pPr algn="ctr" eaLnBrk="0" fontAlgn="auto" hangingPunct="0">
                <a:spcBef>
                  <a:spcPts val="0"/>
                </a:spcBef>
                <a:spcAft>
                  <a:spcPts val="0"/>
                </a:spcAft>
                <a:defRPr/>
              </a:pPr>
              <a:r>
                <a:rPr lang="zh-CN" altLang="en-US" sz="1050" kern="0">
                  <a:solidFill>
                    <a:srgbClr val="000000"/>
                  </a:solidFill>
                  <a:latin typeface="微软雅黑" pitchFamily="34" charset="-122"/>
                  <a:ea typeface="微软雅黑" pitchFamily="34" charset="-122"/>
                  <a:sym typeface="微软雅黑" pitchFamily="34" charset="-122"/>
                </a:rPr>
                <a:t>用于有语音需求的车联网和可穿戴产品</a:t>
              </a:r>
              <a:endParaRPr lang="zh-CN" altLang="en-US" sz="1200" kern="0">
                <a:solidFill>
                  <a:srgbClr val="000000"/>
                </a:solidFill>
                <a:latin typeface="宋体" pitchFamily="2" charset="-122"/>
                <a:ea typeface="宋体" pitchFamily="2" charset="-122"/>
              </a:endParaRPr>
            </a:p>
          </p:txBody>
        </p:sp>
        <p:sp>
          <p:nvSpPr>
            <p:cNvPr id="25" name="TextBox 1"/>
            <p:cNvSpPr>
              <a:spLocks noChangeArrowheads="1"/>
            </p:cNvSpPr>
            <p:nvPr/>
          </p:nvSpPr>
          <p:spPr bwMode="auto">
            <a:xfrm>
              <a:off x="1923257" y="4305333"/>
              <a:ext cx="4935537" cy="1672527"/>
            </a:xfrm>
            <a:prstGeom prst="rect">
              <a:avLst/>
            </a:prstGeom>
            <a:solidFill>
              <a:srgbClr val="FFFFFF"/>
            </a:solidFill>
            <a:ln w="25400" cmpd="sng">
              <a:solidFill>
                <a:srgbClr val="3B98B0"/>
              </a:solidFill>
              <a:miter lim="800000"/>
              <a:headEnd/>
              <a:tailEnd/>
            </a:ln>
          </p:spPr>
          <p:txBody>
            <a:bodyPr>
              <a:spAutoFit/>
            </a:bodyPr>
            <a:lstStyle/>
            <a:p>
              <a:pPr eaLnBrk="0" hangingPunct="0">
                <a:lnSpc>
                  <a:spcPct val="130000"/>
                </a:lnSpc>
                <a:buFont typeface="Arial" pitchFamily="34" charset="0"/>
                <a:buNone/>
              </a:pPr>
              <a:r>
                <a:rPr lang="zh-CN" altLang="en-US" sz="1200" dirty="0">
                  <a:solidFill>
                    <a:srgbClr val="FF0000"/>
                  </a:solidFill>
                  <a:latin typeface="微软雅黑" pitchFamily="34" charset="-122"/>
                  <a:ea typeface="微软雅黑" pitchFamily="34" charset="-122"/>
                  <a:sym typeface="微软雅黑" pitchFamily="34" charset="-122"/>
                </a:rPr>
                <a:t>流  量  池：</a:t>
              </a:r>
              <a:r>
                <a:rPr lang="zh-CN" altLang="en-US" sz="1200" dirty="0">
                  <a:solidFill>
                    <a:srgbClr val="000000"/>
                  </a:solidFill>
                  <a:latin typeface="微软雅黑" pitchFamily="34" charset="-122"/>
                  <a:ea typeface="微软雅黑" pitchFamily="34" charset="-122"/>
                  <a:sym typeface="微软雅黑" pitchFamily="34" charset="-122"/>
                </a:rPr>
                <a:t>实现同一客户内前向、后向流量共享</a:t>
              </a:r>
              <a:endParaRPr lang="en-US" altLang="zh-CN" sz="1200" dirty="0">
                <a:solidFill>
                  <a:srgbClr val="000000"/>
                </a:solidFill>
                <a:latin typeface="微软雅黑" pitchFamily="34" charset="-122"/>
                <a:ea typeface="微软雅黑" pitchFamily="34" charset="-122"/>
                <a:sym typeface="微软雅黑" pitchFamily="34" charset="-122"/>
              </a:endParaRPr>
            </a:p>
            <a:p>
              <a:pPr eaLnBrk="0" hangingPunct="0">
                <a:lnSpc>
                  <a:spcPct val="130000"/>
                </a:lnSpc>
                <a:buFont typeface="Arial" pitchFamily="34" charset="0"/>
                <a:buNone/>
              </a:pPr>
              <a:r>
                <a:rPr lang="zh-CN" altLang="en-US" sz="1200" dirty="0">
                  <a:solidFill>
                    <a:srgbClr val="FF0000"/>
                  </a:solidFill>
                  <a:latin typeface="微软雅黑" pitchFamily="34" charset="-122"/>
                  <a:ea typeface="微软雅黑" pitchFamily="34" charset="-122"/>
                  <a:sym typeface="微软雅黑" pitchFamily="34" charset="-122"/>
                </a:rPr>
                <a:t>内容计费：</a:t>
              </a:r>
              <a:r>
                <a:rPr lang="zh-CN" altLang="en-US" sz="1200" dirty="0">
                  <a:solidFill>
                    <a:srgbClr val="000000"/>
                  </a:solidFill>
                  <a:latin typeface="微软雅黑" pitchFamily="34" charset="-122"/>
                  <a:ea typeface="微软雅黑" pitchFamily="34" charset="-122"/>
                  <a:sym typeface="微软雅黑" pitchFamily="34" charset="-122"/>
                </a:rPr>
                <a:t>实现客户定向流量与非定向流量分别计费</a:t>
              </a:r>
              <a:endParaRPr lang="en-US" altLang="zh-CN" sz="1200" dirty="0">
                <a:solidFill>
                  <a:srgbClr val="000000"/>
                </a:solidFill>
                <a:latin typeface="微软雅黑" pitchFamily="34" charset="-122"/>
                <a:ea typeface="微软雅黑" pitchFamily="34" charset="-122"/>
                <a:sym typeface="微软雅黑" pitchFamily="34" charset="-122"/>
              </a:endParaRPr>
            </a:p>
            <a:p>
              <a:pPr eaLnBrk="0" hangingPunct="0">
                <a:lnSpc>
                  <a:spcPct val="130000"/>
                </a:lnSpc>
                <a:buFont typeface="Arial" pitchFamily="34" charset="0"/>
                <a:buNone/>
              </a:pPr>
              <a:r>
                <a:rPr lang="zh-CN" altLang="en-US" sz="1200" dirty="0">
                  <a:solidFill>
                    <a:srgbClr val="FF0000"/>
                  </a:solidFill>
                  <a:latin typeface="微软雅黑" pitchFamily="34" charset="-122"/>
                  <a:ea typeface="微软雅黑" pitchFamily="34" charset="-122"/>
                  <a:sym typeface="微软雅黑" pitchFamily="34" charset="-122"/>
                </a:rPr>
                <a:t>访问限制：</a:t>
              </a:r>
              <a:r>
                <a:rPr lang="zh-CN" altLang="en-US" sz="1200" dirty="0">
                  <a:solidFill>
                    <a:srgbClr val="000000"/>
                  </a:solidFill>
                  <a:latin typeface="微软雅黑" pitchFamily="34" charset="-122"/>
                  <a:ea typeface="微软雅黑" pitchFamily="34" charset="-122"/>
                  <a:sym typeface="微软雅黑" pitchFamily="34" charset="-122"/>
                </a:rPr>
                <a:t>用户终端只能访问指定的业务平台</a:t>
              </a:r>
              <a:endParaRPr lang="en-US" altLang="zh-CN" sz="1200" dirty="0">
                <a:solidFill>
                  <a:srgbClr val="FF0000"/>
                </a:solidFill>
                <a:latin typeface="微软雅黑" pitchFamily="34" charset="-122"/>
                <a:ea typeface="微软雅黑" pitchFamily="34" charset="-122"/>
                <a:sym typeface="微软雅黑" pitchFamily="34" charset="-122"/>
              </a:endParaRPr>
            </a:p>
            <a:p>
              <a:pPr eaLnBrk="0" hangingPunct="0">
                <a:lnSpc>
                  <a:spcPct val="130000"/>
                </a:lnSpc>
                <a:buFont typeface="Arial" pitchFamily="34" charset="0"/>
                <a:buNone/>
              </a:pPr>
              <a:r>
                <a:rPr lang="zh-CN" altLang="en-US" sz="1200" dirty="0">
                  <a:solidFill>
                    <a:srgbClr val="FF0000"/>
                  </a:solidFill>
                  <a:latin typeface="微软雅黑" pitchFamily="34" charset="-122"/>
                  <a:ea typeface="微软雅黑" pitchFamily="34" charset="-122"/>
                  <a:sym typeface="微软雅黑" pitchFamily="34" charset="-122"/>
                </a:rPr>
                <a:t>定制停机：</a:t>
              </a:r>
              <a:r>
                <a:rPr lang="zh-CN" altLang="en-US" sz="1200" dirty="0">
                  <a:solidFill>
                    <a:srgbClr val="000000"/>
                  </a:solidFill>
                  <a:latin typeface="微软雅黑" pitchFamily="34" charset="-122"/>
                  <a:ea typeface="微软雅黑" pitchFamily="34" charset="-122"/>
                  <a:sym typeface="微软雅黑" pitchFamily="34" charset="-122"/>
                </a:rPr>
                <a:t>根据客户需求，达到流量阈值停机</a:t>
              </a:r>
              <a:endParaRPr lang="en-US" altLang="zh-CN" sz="1200" dirty="0">
                <a:solidFill>
                  <a:srgbClr val="000000"/>
                </a:solidFill>
                <a:latin typeface="微软雅黑" pitchFamily="34" charset="-122"/>
                <a:ea typeface="微软雅黑" pitchFamily="34" charset="-122"/>
                <a:sym typeface="微软雅黑" pitchFamily="34" charset="-122"/>
              </a:endParaRPr>
            </a:p>
            <a:p>
              <a:pPr eaLnBrk="0" hangingPunct="0">
                <a:lnSpc>
                  <a:spcPct val="130000"/>
                </a:lnSpc>
                <a:buFont typeface="Arial" pitchFamily="34" charset="0"/>
                <a:buNone/>
              </a:pPr>
              <a:r>
                <a:rPr lang="zh-CN" altLang="en-US" sz="1200" dirty="0">
                  <a:solidFill>
                    <a:srgbClr val="FF0000"/>
                  </a:solidFill>
                  <a:latin typeface="微软雅黑" pitchFamily="34" charset="-122"/>
                  <a:ea typeface="微软雅黑" pitchFamily="34" charset="-122"/>
                  <a:sym typeface="微软雅黑" pitchFamily="34" charset="-122"/>
                </a:rPr>
                <a:t>二次激活：</a:t>
              </a:r>
              <a:r>
                <a:rPr lang="zh-CN" altLang="en-US" sz="1200" dirty="0">
                  <a:solidFill>
                    <a:srgbClr val="000000"/>
                  </a:solidFill>
                  <a:latin typeface="微软雅黑" pitchFamily="34" charset="-122"/>
                  <a:ea typeface="微软雅黑" pitchFamily="34" charset="-122"/>
                  <a:sym typeface="微软雅黑" pitchFamily="34" charset="-122"/>
                </a:rPr>
                <a:t>实现客户出厂、销售二次激活</a:t>
              </a:r>
              <a:endParaRPr lang="en-US" altLang="zh-CN" sz="1200" dirty="0">
                <a:solidFill>
                  <a:srgbClr val="000000"/>
                </a:solidFill>
                <a:latin typeface="微软雅黑" pitchFamily="34" charset="-122"/>
                <a:ea typeface="微软雅黑" pitchFamily="34" charset="-122"/>
                <a:sym typeface="微软雅黑" pitchFamily="34" charset="-122"/>
              </a:endParaRPr>
            </a:p>
          </p:txBody>
        </p:sp>
        <p:grpSp>
          <p:nvGrpSpPr>
            <p:cNvPr id="26" name="组合 10"/>
            <p:cNvGrpSpPr>
              <a:grpSpLocks/>
            </p:cNvGrpSpPr>
            <p:nvPr/>
          </p:nvGrpSpPr>
          <p:grpSpPr bwMode="auto">
            <a:xfrm>
              <a:off x="7035801" y="4049513"/>
              <a:ext cx="5069854" cy="2389850"/>
              <a:chOff x="-1401380" y="1530328"/>
              <a:chExt cx="6327638" cy="3051821"/>
            </a:xfrm>
          </p:grpSpPr>
          <p:pic>
            <p:nvPicPr>
              <p:cNvPr id="27"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1380" y="1530328"/>
                <a:ext cx="3385613" cy="3051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8" name="矩形 7"/>
              <p:cNvSpPr>
                <a:spLocks noChangeArrowheads="1"/>
              </p:cNvSpPr>
              <p:nvPr/>
            </p:nvSpPr>
            <p:spPr bwMode="auto">
              <a:xfrm>
                <a:off x="4746258" y="3334704"/>
                <a:ext cx="180000" cy="108000"/>
              </a:xfrm>
              <a:prstGeom prst="rect">
                <a:avLst/>
              </a:prstGeom>
              <a:solidFill>
                <a:srgbClr val="FFFFF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lvl1pPr marL="176213" indent="-176213">
                  <a:defRPr sz="1600">
                    <a:solidFill>
                      <a:schemeClr val="tx1"/>
                    </a:solidFill>
                    <a:latin typeface="宋体" pitchFamily="2" charset="-122"/>
                    <a:ea typeface="宋体" pitchFamily="2" charset="-122"/>
                  </a:defRPr>
                </a:lvl1pPr>
                <a:lvl2pPr>
                  <a:defRPr sz="1600">
                    <a:solidFill>
                      <a:schemeClr val="tx1"/>
                    </a:solidFill>
                    <a:latin typeface="宋体" pitchFamily="2" charset="-122"/>
                    <a:ea typeface="宋体" pitchFamily="2" charset="-122"/>
                  </a:defRPr>
                </a:lvl2pPr>
                <a:lvl3pPr>
                  <a:defRPr sz="1600">
                    <a:solidFill>
                      <a:schemeClr val="tx1"/>
                    </a:solidFill>
                    <a:latin typeface="宋体" pitchFamily="2" charset="-122"/>
                    <a:ea typeface="宋体" pitchFamily="2" charset="-122"/>
                  </a:defRPr>
                </a:lvl3pPr>
                <a:lvl4pPr>
                  <a:defRPr sz="1600">
                    <a:solidFill>
                      <a:schemeClr val="tx1"/>
                    </a:solidFill>
                    <a:latin typeface="宋体" pitchFamily="2" charset="-122"/>
                    <a:ea typeface="宋体" pitchFamily="2" charset="-122"/>
                  </a:defRPr>
                </a:lvl4pPr>
                <a:lvl5pPr>
                  <a:defRPr sz="1600">
                    <a:solidFill>
                      <a:schemeClr val="tx1"/>
                    </a:solidFill>
                    <a:latin typeface="宋体" pitchFamily="2" charset="-122"/>
                    <a:ea typeface="宋体" pitchFamily="2" charset="-122"/>
                  </a:defRPr>
                </a:lvl5pPr>
                <a:lvl6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6pPr>
                <a:lvl7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7pPr>
                <a:lvl8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8pPr>
                <a:lvl9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9pPr>
              </a:lstStyle>
              <a:p>
                <a:pPr algn="ctr" fontAlgn="auto">
                  <a:lnSpc>
                    <a:spcPct val="110000"/>
                  </a:lnSpc>
                  <a:spcBef>
                    <a:spcPct val="40000"/>
                  </a:spcBef>
                  <a:spcAft>
                    <a:spcPts val="0"/>
                  </a:spcAft>
                  <a:buSzPct val="80000"/>
                  <a:defRPr/>
                </a:pPr>
                <a:endParaRPr lang="zh-CN" altLang="zh-CN" sz="1100" b="1" i="1" kern="0">
                  <a:solidFill>
                    <a:srgbClr val="000000"/>
                  </a:solidFill>
                  <a:latin typeface="Arial" pitchFamily="34" charset="0"/>
                  <a:sym typeface="Arial" pitchFamily="34" charset="0"/>
                </a:endParaRPr>
              </a:p>
            </p:txBody>
          </p:sp>
          <p:sp>
            <p:nvSpPr>
              <p:cNvPr id="29" name="矩形 8"/>
              <p:cNvSpPr>
                <a:spLocks noChangeArrowheads="1"/>
              </p:cNvSpPr>
              <p:nvPr/>
            </p:nvSpPr>
            <p:spPr bwMode="auto">
              <a:xfrm>
                <a:off x="1937946" y="2146560"/>
                <a:ext cx="180000" cy="108000"/>
              </a:xfrm>
              <a:prstGeom prst="rect">
                <a:avLst/>
              </a:prstGeom>
              <a:solidFill>
                <a:srgbClr val="FFFFF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lvl1pPr marL="176213" indent="-176213">
                  <a:defRPr sz="1600">
                    <a:solidFill>
                      <a:schemeClr val="tx1"/>
                    </a:solidFill>
                    <a:latin typeface="宋体" pitchFamily="2" charset="-122"/>
                    <a:ea typeface="宋体" pitchFamily="2" charset="-122"/>
                  </a:defRPr>
                </a:lvl1pPr>
                <a:lvl2pPr>
                  <a:defRPr sz="1600">
                    <a:solidFill>
                      <a:schemeClr val="tx1"/>
                    </a:solidFill>
                    <a:latin typeface="宋体" pitchFamily="2" charset="-122"/>
                    <a:ea typeface="宋体" pitchFamily="2" charset="-122"/>
                  </a:defRPr>
                </a:lvl2pPr>
                <a:lvl3pPr>
                  <a:defRPr sz="1600">
                    <a:solidFill>
                      <a:schemeClr val="tx1"/>
                    </a:solidFill>
                    <a:latin typeface="宋体" pitchFamily="2" charset="-122"/>
                    <a:ea typeface="宋体" pitchFamily="2" charset="-122"/>
                  </a:defRPr>
                </a:lvl3pPr>
                <a:lvl4pPr>
                  <a:defRPr sz="1600">
                    <a:solidFill>
                      <a:schemeClr val="tx1"/>
                    </a:solidFill>
                    <a:latin typeface="宋体" pitchFamily="2" charset="-122"/>
                    <a:ea typeface="宋体" pitchFamily="2" charset="-122"/>
                  </a:defRPr>
                </a:lvl4pPr>
                <a:lvl5pPr>
                  <a:defRPr sz="1600">
                    <a:solidFill>
                      <a:schemeClr val="tx1"/>
                    </a:solidFill>
                    <a:latin typeface="宋体" pitchFamily="2" charset="-122"/>
                    <a:ea typeface="宋体" pitchFamily="2" charset="-122"/>
                  </a:defRPr>
                </a:lvl5pPr>
                <a:lvl6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6pPr>
                <a:lvl7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7pPr>
                <a:lvl8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8pPr>
                <a:lvl9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9pPr>
              </a:lstStyle>
              <a:p>
                <a:pPr algn="ctr" fontAlgn="auto">
                  <a:lnSpc>
                    <a:spcPct val="110000"/>
                  </a:lnSpc>
                  <a:spcBef>
                    <a:spcPct val="40000"/>
                  </a:spcBef>
                  <a:spcAft>
                    <a:spcPts val="0"/>
                  </a:spcAft>
                  <a:buSzPct val="80000"/>
                  <a:defRPr/>
                </a:pPr>
                <a:endParaRPr lang="zh-CN" altLang="zh-CN" sz="1100" b="1" i="1" kern="0">
                  <a:solidFill>
                    <a:srgbClr val="000000"/>
                  </a:solidFill>
                  <a:latin typeface="Arial" pitchFamily="34" charset="0"/>
                  <a:sym typeface="Arial" pitchFamily="34" charset="0"/>
                </a:endParaRPr>
              </a:p>
            </p:txBody>
          </p:sp>
          <p:sp>
            <p:nvSpPr>
              <p:cNvPr id="30" name="矩形 10"/>
              <p:cNvSpPr>
                <a:spLocks noChangeArrowheads="1"/>
              </p:cNvSpPr>
              <p:nvPr/>
            </p:nvSpPr>
            <p:spPr bwMode="auto">
              <a:xfrm>
                <a:off x="1999069" y="2127978"/>
                <a:ext cx="45719" cy="72582"/>
              </a:xfrm>
              <a:prstGeom prst="rect">
                <a:avLst/>
              </a:prstGeom>
              <a:solidFill>
                <a:srgbClr val="FFFFFF"/>
              </a:solidFill>
              <a:ln>
                <a:noFill/>
              </a:ln>
              <a:extLst>
                <a:ext uri="{91240B29-F687-4F45-9708-019B960494DF}">
                  <a14:hiddenLine xmlns:a14="http://schemas.microsoft.com/office/drawing/2010/main" w="9525" cmpd="sng">
                    <a:solidFill>
                      <a:srgbClr val="000000"/>
                    </a:solidFill>
                    <a:miter lim="800000"/>
                    <a:headEnd/>
                    <a:tailEnd/>
                  </a14:hiddenLine>
                </a:ext>
              </a:extLst>
            </p:spPr>
            <p:txBody>
              <a:bodyPr wrap="none" anchor="ctr"/>
              <a:lstStyle>
                <a:lvl1pPr marL="176213" indent="-176213">
                  <a:defRPr sz="1600">
                    <a:solidFill>
                      <a:schemeClr val="tx1"/>
                    </a:solidFill>
                    <a:latin typeface="宋体" pitchFamily="2" charset="-122"/>
                    <a:ea typeface="宋体" pitchFamily="2" charset="-122"/>
                  </a:defRPr>
                </a:lvl1pPr>
                <a:lvl2pPr>
                  <a:defRPr sz="1600">
                    <a:solidFill>
                      <a:schemeClr val="tx1"/>
                    </a:solidFill>
                    <a:latin typeface="宋体" pitchFamily="2" charset="-122"/>
                    <a:ea typeface="宋体" pitchFamily="2" charset="-122"/>
                  </a:defRPr>
                </a:lvl2pPr>
                <a:lvl3pPr>
                  <a:defRPr sz="1600">
                    <a:solidFill>
                      <a:schemeClr val="tx1"/>
                    </a:solidFill>
                    <a:latin typeface="宋体" pitchFamily="2" charset="-122"/>
                    <a:ea typeface="宋体" pitchFamily="2" charset="-122"/>
                  </a:defRPr>
                </a:lvl3pPr>
                <a:lvl4pPr>
                  <a:defRPr sz="1600">
                    <a:solidFill>
                      <a:schemeClr val="tx1"/>
                    </a:solidFill>
                    <a:latin typeface="宋体" pitchFamily="2" charset="-122"/>
                    <a:ea typeface="宋体" pitchFamily="2" charset="-122"/>
                  </a:defRPr>
                </a:lvl4pPr>
                <a:lvl5pPr>
                  <a:defRPr sz="1600">
                    <a:solidFill>
                      <a:schemeClr val="tx1"/>
                    </a:solidFill>
                    <a:latin typeface="宋体" pitchFamily="2" charset="-122"/>
                    <a:ea typeface="宋体" pitchFamily="2" charset="-122"/>
                  </a:defRPr>
                </a:lvl5pPr>
                <a:lvl6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6pPr>
                <a:lvl7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7pPr>
                <a:lvl8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8pPr>
                <a:lvl9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9pPr>
              </a:lstStyle>
              <a:p>
                <a:pPr algn="ctr" fontAlgn="auto">
                  <a:lnSpc>
                    <a:spcPct val="110000"/>
                  </a:lnSpc>
                  <a:spcBef>
                    <a:spcPct val="40000"/>
                  </a:spcBef>
                  <a:spcAft>
                    <a:spcPts val="0"/>
                  </a:spcAft>
                  <a:buSzPct val="80000"/>
                  <a:defRPr/>
                </a:pPr>
                <a:endParaRPr lang="zh-CN" altLang="zh-CN" sz="1100" b="1" i="1" kern="0">
                  <a:solidFill>
                    <a:srgbClr val="000000"/>
                  </a:solidFill>
                  <a:latin typeface="Arial" pitchFamily="34" charset="0"/>
                  <a:sym typeface="Arial" pitchFamily="34" charset="0"/>
                </a:endParaRPr>
              </a:p>
            </p:txBody>
          </p:sp>
          <p:sp>
            <p:nvSpPr>
              <p:cNvPr id="31" name="文本框 7"/>
              <p:cNvSpPr>
                <a:spLocks noChangeArrowheads="1"/>
              </p:cNvSpPr>
              <p:nvPr/>
            </p:nvSpPr>
            <p:spPr bwMode="auto">
              <a:xfrm>
                <a:off x="1911074" y="2045028"/>
                <a:ext cx="118877"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txBody>
              <a:bodyPr>
                <a:spAutoFit/>
              </a:bodyPr>
              <a:lstStyle/>
              <a:p>
                <a:pPr eaLnBrk="0" fontAlgn="auto" hangingPunct="0">
                  <a:spcBef>
                    <a:spcPts val="0"/>
                  </a:spcBef>
                  <a:spcAft>
                    <a:spcPts val="0"/>
                  </a:spcAft>
                  <a:defRPr/>
                </a:pPr>
                <a:r>
                  <a:rPr lang="en-US" altLang="zh-CN" sz="800" kern="0">
                    <a:solidFill>
                      <a:srgbClr val="000000"/>
                    </a:solidFill>
                    <a:latin typeface="宋体" pitchFamily="2" charset="-122"/>
                    <a:ea typeface="宋体" pitchFamily="2" charset="-122"/>
                    <a:sym typeface="宋体" pitchFamily="2" charset="-122"/>
                  </a:rPr>
                  <a:t>6</a:t>
                </a:r>
                <a:endParaRPr lang="zh-CN" altLang="en-US" sz="800" kern="0">
                  <a:solidFill>
                    <a:srgbClr val="000000"/>
                  </a:solidFill>
                  <a:latin typeface="宋体" pitchFamily="2" charset="-122"/>
                  <a:ea typeface="宋体" pitchFamily="2" charset="-122"/>
                  <a:sym typeface="宋体" pitchFamily="2" charset="-122"/>
                </a:endParaRPr>
              </a:p>
            </p:txBody>
          </p:sp>
        </p:grpSp>
      </p:grpSp>
      <p:pic>
        <p:nvPicPr>
          <p:cNvPr id="33" name="Picture 2" descr="E:\工作\SODA比赛\IMG20170109_1523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8292" y="143723"/>
            <a:ext cx="543846" cy="54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9227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776414" y="6525344"/>
            <a:ext cx="8640067" cy="216024"/>
          </a:xfrm>
          <a:prstGeom prst="rect">
            <a:avLst/>
          </a:prstGeom>
          <a:solidFill>
            <a:schemeClr val="bg1"/>
          </a:solidFill>
          <a:ln>
            <a:noFill/>
          </a:ln>
        </p:spPr>
        <p:txBody>
          <a:bodyPr wrap="square" rtlCol="0">
            <a:noAutofit/>
          </a:bodyPr>
          <a:lstStyle/>
          <a:p>
            <a:pPr eaLnBrk="0" hangingPunct="0">
              <a:spcBef>
                <a:spcPct val="20000"/>
              </a:spcBef>
            </a:pPr>
            <a:endParaRPr kumimoji="1" lang="zh-CN" altLang="en-US" sz="1200" b="1" dirty="0">
              <a:latin typeface="+mn-lt"/>
              <a:ea typeface="+mn-ea"/>
              <a:cs typeface="微软雅黑" charset="0"/>
              <a:sym typeface="Calibri" pitchFamily="34" charset="0"/>
            </a:endParaRPr>
          </a:p>
        </p:txBody>
      </p:sp>
      <p:graphicFrame>
        <p:nvGraphicFramePr>
          <p:cNvPr id="5" name="表格 1"/>
          <p:cNvGraphicFramePr>
            <a:graphicFrameLocks noGrp="1"/>
          </p:cNvGraphicFramePr>
          <p:nvPr>
            <p:extLst>
              <p:ext uri="{D42A27DB-BD31-4B8C-83A1-F6EECF244321}">
                <p14:modId xmlns:p14="http://schemas.microsoft.com/office/powerpoint/2010/main" val="3630562970"/>
              </p:ext>
            </p:extLst>
          </p:nvPr>
        </p:nvGraphicFramePr>
        <p:xfrm>
          <a:off x="866529" y="2810597"/>
          <a:ext cx="7744071" cy="2232252"/>
        </p:xfrm>
        <a:graphic>
          <a:graphicData uri="http://schemas.openxmlformats.org/drawingml/2006/table">
            <a:tbl>
              <a:tblPr firstRow="1" bandRow="1"/>
              <a:tblGrid>
                <a:gridCol w="440081"/>
                <a:gridCol w="792147"/>
                <a:gridCol w="612971"/>
                <a:gridCol w="952463"/>
                <a:gridCol w="941463"/>
                <a:gridCol w="858161"/>
                <a:gridCol w="3146785"/>
              </a:tblGrid>
              <a:tr h="186021">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1" i="0" u="none" strike="noStrike" cap="none" normalizeH="0" baseline="0" dirty="0" smtClean="0">
                          <a:ln>
                            <a:noFill/>
                          </a:ln>
                          <a:solidFill>
                            <a:srgbClr val="FFFFFF"/>
                          </a:solidFill>
                          <a:effectLst/>
                          <a:latin typeface="微软雅黑" pitchFamily="34" charset="-122"/>
                          <a:ea typeface="微软雅黑" pitchFamily="34" charset="-122"/>
                          <a:sym typeface="微软雅黑" pitchFamily="34" charset="-122"/>
                        </a:rPr>
                        <a:t>序号</a:t>
                      </a:r>
                      <a:endParaRPr kumimoji="0" lang="zh-CN" altLang="zh-CN" sz="1100" b="1" i="1"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w="12700" cap="flat" cmpd="sng" algn="ctr">
                      <a:solidFill>
                        <a:srgbClr val="4BACC6"/>
                      </a:solidFill>
                      <a:prstDash val="solid"/>
                      <a:bevel/>
                      <a:headEnd type="none" w="med" len="med"/>
                      <a:tailEnd type="none" w="med" len="med"/>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A00A"/>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1" i="0" u="none" strike="noStrike" cap="none" normalizeH="0" baseline="0" dirty="0" smtClean="0">
                          <a:ln>
                            <a:noFill/>
                          </a:ln>
                          <a:solidFill>
                            <a:srgbClr val="FFFFFF"/>
                          </a:solidFill>
                          <a:effectLst/>
                          <a:latin typeface="微软雅黑" pitchFamily="34" charset="-122"/>
                          <a:ea typeface="微软雅黑" pitchFamily="34" charset="-122"/>
                          <a:sym typeface="微软雅黑" pitchFamily="34" charset="-122"/>
                        </a:rPr>
                        <a:t>一级</a:t>
                      </a:r>
                      <a:endParaRPr kumimoji="0" lang="zh-CN" altLang="zh-CN" sz="1100" b="1" i="1"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A00A"/>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1" i="0" u="none" strike="noStrike" cap="none" normalizeH="0" baseline="0" dirty="0" smtClean="0">
                          <a:ln>
                            <a:noFill/>
                          </a:ln>
                          <a:solidFill>
                            <a:srgbClr val="FFFFFF"/>
                          </a:solidFill>
                          <a:effectLst/>
                          <a:latin typeface="微软雅黑" pitchFamily="34" charset="-122"/>
                          <a:ea typeface="微软雅黑" pitchFamily="34" charset="-122"/>
                          <a:sym typeface="微软雅黑" pitchFamily="34" charset="-122"/>
                        </a:rPr>
                        <a:t>二级</a:t>
                      </a:r>
                      <a:endParaRPr kumimoji="0" lang="zh-CN" altLang="zh-CN" sz="1100" b="1" i="1"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A00A"/>
                    </a:solidFill>
                  </a:tcPr>
                </a:tc>
                <a:tc gridSpan="3">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1" i="0" u="none" strike="noStrike" cap="none" normalizeH="0" baseline="0" dirty="0" smtClean="0">
                          <a:ln>
                            <a:noFill/>
                          </a:ln>
                          <a:solidFill>
                            <a:srgbClr val="FFFFFF"/>
                          </a:solidFill>
                          <a:effectLst/>
                          <a:latin typeface="微软雅黑" pitchFamily="34" charset="-122"/>
                          <a:ea typeface="微软雅黑" pitchFamily="34" charset="-122"/>
                          <a:sym typeface="微软雅黑" pitchFamily="34" charset="-122"/>
                        </a:rPr>
                        <a:t>三级</a:t>
                      </a:r>
                      <a:endParaRPr kumimoji="0" lang="zh-CN" altLang="zh-CN" sz="1100" b="1" i="1"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A00A"/>
                    </a:solidFill>
                  </a:tcPr>
                </a:tc>
                <a:tc hMerge="1">
                  <a:txBody>
                    <a:bodyPr/>
                    <a:lstStyle/>
                    <a:p>
                      <a:endParaRPr lang="zh-CN" altLang="en-US"/>
                    </a:p>
                  </a:txBody>
                  <a:tcPr/>
                </a:tc>
                <a:tc hMerge="1">
                  <a:txBody>
                    <a:bodyPr/>
                    <a:lstStyle/>
                    <a:p>
                      <a:endParaRPr lang="zh-CN" altLang="en-US"/>
                    </a:p>
                  </a:txBody>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1" i="0" u="none" strike="noStrike" cap="none" normalizeH="0" baseline="0" dirty="0" smtClean="0">
                          <a:ln>
                            <a:noFill/>
                          </a:ln>
                          <a:solidFill>
                            <a:srgbClr val="FFFFFF"/>
                          </a:solidFill>
                          <a:effectLst/>
                          <a:latin typeface="微软雅黑" pitchFamily="34" charset="-122"/>
                          <a:ea typeface="微软雅黑" pitchFamily="34" charset="-122"/>
                          <a:sym typeface="微软雅黑" pitchFamily="34" charset="-122"/>
                        </a:rPr>
                        <a:t>备注</a:t>
                      </a:r>
                      <a:endParaRPr kumimoji="0" lang="zh-CN" altLang="zh-CN" sz="1100" b="1" i="1"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w="12700" cap="flat" cmpd="sng" algn="ctr">
                      <a:solidFill>
                        <a:srgbClr val="4BACC6"/>
                      </a:solidFill>
                      <a:prstDash val="solid"/>
                      <a:bevel/>
                      <a:headEnd type="none" w="med" len="med"/>
                      <a:tailEnd type="none" w="med" len="med"/>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A00A"/>
                    </a:solidFill>
                  </a:tcPr>
                </a:tc>
              </a:tr>
              <a:tr h="186021">
                <a:tc rowSpan="5">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en-US" altLang="zh-CN" sz="1100" b="1"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1</a:t>
                      </a:r>
                      <a:endParaRPr kumimoji="0" lang="en-US"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w="12700" cap="flat" cmpd="sng" algn="ctr">
                      <a:solidFill>
                        <a:srgbClr val="4BACC6"/>
                      </a:solidFill>
                      <a:prstDash val="solid"/>
                      <a:bevel/>
                      <a:headEnd type="none" w="med" len="med"/>
                      <a:tailEnd type="none" w="med" len="med"/>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rowSpan="5">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业务查询</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1" i="0"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rPr>
                        <a:t>余额查询</a:t>
                      </a:r>
                      <a:endParaRPr kumimoji="0" lang="zh-CN" altLang="zh-CN" sz="1100" b="1" i="1"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　</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　</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　</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rowSpan="5">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l" defTabSz="457200" rtl="0" eaLnBrk="0" fontAlgn="ctr" latinLnBrk="0" hangingPunct="0">
                        <a:lnSpc>
                          <a:spcPct val="120000"/>
                        </a:lnSpc>
                        <a:spcBef>
                          <a:spcPct val="0"/>
                        </a:spcBef>
                        <a:spcAft>
                          <a:spcPct val="0"/>
                        </a:spcAft>
                        <a:buClrTx/>
                        <a:buSzTx/>
                        <a:buFont typeface="Arial" pitchFamily="34" charset="0"/>
                        <a:buNone/>
                        <a:tabLst/>
                      </a:pPr>
                      <a:r>
                        <a:rPr kumimoji="0" lang="en-US" altLang="zh-CN" sz="1100" b="0" i="0" u="none" strike="noStrike" kern="1200" cap="none" normalizeH="0" baseline="0" dirty="0" smtClean="0">
                          <a:ln>
                            <a:noFill/>
                          </a:ln>
                          <a:solidFill>
                            <a:srgbClr val="000000"/>
                          </a:solidFill>
                          <a:effectLst/>
                          <a:latin typeface="微软雅黑" pitchFamily="34" charset="-122"/>
                          <a:ea typeface="微软雅黑" pitchFamily="34" charset="-122"/>
                          <a:cs typeface="+mn-cs"/>
                          <a:sym typeface="微软雅黑" pitchFamily="34" charset="-122"/>
                        </a:rPr>
                        <a:t>1.</a:t>
                      </a:r>
                      <a:r>
                        <a:rPr kumimoji="0" lang="zh-CN" altLang="en-US" sz="1100" b="0" i="0" u="none" strike="noStrike" kern="1200" cap="none" normalizeH="0" baseline="0" dirty="0" smtClean="0">
                          <a:ln>
                            <a:noFill/>
                          </a:ln>
                          <a:solidFill>
                            <a:srgbClr val="000000"/>
                          </a:solidFill>
                          <a:effectLst/>
                          <a:latin typeface="微软雅黑" pitchFamily="34" charset="-122"/>
                          <a:ea typeface="微软雅黑" pitchFamily="34" charset="-122"/>
                          <a:cs typeface="+mn-cs"/>
                          <a:sym typeface="微软雅黑" pitchFamily="34" charset="-122"/>
                        </a:rPr>
                        <a:t>所管理用户涉及的相关查询功能</a:t>
                      </a:r>
                      <a:endParaRPr kumimoji="0" lang="en-US" altLang="zh-CN" sz="1100" b="0" i="0" u="none" strike="noStrike" kern="1200" cap="none" normalizeH="0" baseline="0" dirty="0" smtClean="0">
                        <a:ln>
                          <a:noFill/>
                        </a:ln>
                        <a:solidFill>
                          <a:srgbClr val="000000"/>
                        </a:solidFill>
                        <a:effectLst/>
                        <a:latin typeface="微软雅黑" pitchFamily="34" charset="-122"/>
                        <a:ea typeface="微软雅黑" pitchFamily="34" charset="-122"/>
                        <a:cs typeface="+mn-cs"/>
                        <a:sym typeface="微软雅黑" pitchFamily="34" charset="-122"/>
                      </a:endParaRPr>
                    </a:p>
                    <a:p>
                      <a:pPr marL="0" marR="0" lvl="0" indent="0" algn="l" defTabSz="457200" rtl="0" eaLnBrk="0" fontAlgn="ctr" latinLnBrk="0" hangingPunct="0">
                        <a:lnSpc>
                          <a:spcPct val="120000"/>
                        </a:lnSpc>
                        <a:spcBef>
                          <a:spcPct val="0"/>
                        </a:spcBef>
                        <a:spcAft>
                          <a:spcPct val="0"/>
                        </a:spcAft>
                        <a:buClrTx/>
                        <a:buSzTx/>
                        <a:buFont typeface="Arial" pitchFamily="34" charset="0"/>
                        <a:buNone/>
                        <a:tabLst/>
                      </a:pPr>
                      <a:r>
                        <a:rPr kumimoji="0" lang="en-US" altLang="zh-CN" sz="1100" b="0" i="0" u="none" strike="noStrike" kern="1200" cap="none" normalizeH="0" baseline="0" dirty="0" smtClean="0">
                          <a:ln>
                            <a:noFill/>
                          </a:ln>
                          <a:solidFill>
                            <a:srgbClr val="000000"/>
                          </a:solidFill>
                          <a:effectLst/>
                          <a:latin typeface="微软雅黑" pitchFamily="34" charset="-122"/>
                          <a:ea typeface="微软雅黑" pitchFamily="34" charset="-122"/>
                          <a:cs typeface="+mn-cs"/>
                          <a:sym typeface="微软雅黑" pitchFamily="34" charset="-122"/>
                        </a:rPr>
                        <a:t>2.</a:t>
                      </a:r>
                      <a:r>
                        <a:rPr kumimoji="0" lang="zh-CN" altLang="en-US" sz="1100" b="0" i="0" u="none" strike="noStrike" kern="1200" cap="none" normalizeH="0" baseline="0" dirty="0" smtClean="0">
                          <a:ln>
                            <a:noFill/>
                          </a:ln>
                          <a:solidFill>
                            <a:srgbClr val="000000"/>
                          </a:solidFill>
                          <a:effectLst/>
                          <a:latin typeface="微软雅黑" pitchFamily="34" charset="-122"/>
                          <a:ea typeface="微软雅黑" pitchFamily="34" charset="-122"/>
                          <a:cs typeface="+mn-cs"/>
                          <a:sym typeface="微软雅黑" pitchFamily="34" charset="-122"/>
                        </a:rPr>
                        <a:t>根据实际业务场景，在确认符合信息安全</a:t>
                      </a:r>
                      <a:endParaRPr kumimoji="0" lang="en-US" altLang="zh-CN" sz="1100" b="0" i="0" u="none" strike="noStrike" kern="1200" cap="none" normalizeH="0" baseline="0" dirty="0" smtClean="0">
                        <a:ln>
                          <a:noFill/>
                        </a:ln>
                        <a:solidFill>
                          <a:srgbClr val="000000"/>
                        </a:solidFill>
                        <a:effectLst/>
                        <a:latin typeface="微软雅黑" pitchFamily="34" charset="-122"/>
                        <a:ea typeface="微软雅黑" pitchFamily="34" charset="-122"/>
                        <a:cs typeface="+mn-cs"/>
                        <a:sym typeface="微软雅黑" pitchFamily="34" charset="-122"/>
                      </a:endParaRPr>
                    </a:p>
                    <a:p>
                      <a:pPr marL="0" marR="0" lvl="0" indent="0" algn="l" defTabSz="457200" rtl="0" eaLnBrk="0" fontAlgn="ctr" latinLnBrk="0" hangingPunct="0">
                        <a:lnSpc>
                          <a:spcPct val="120000"/>
                        </a:lnSpc>
                        <a:spcBef>
                          <a:spcPct val="0"/>
                        </a:spcBef>
                        <a:spcAft>
                          <a:spcPct val="0"/>
                        </a:spcAft>
                        <a:buClrTx/>
                        <a:buSzTx/>
                        <a:buFont typeface="Arial" pitchFamily="34" charset="0"/>
                        <a:buNone/>
                        <a:tabLst/>
                      </a:pPr>
                      <a:r>
                        <a:rPr kumimoji="0" lang="zh-CN" altLang="en-US" sz="1100" b="0" i="0" u="none" strike="noStrike" kern="1200" cap="none" normalizeH="0" baseline="0" dirty="0" smtClean="0">
                          <a:ln>
                            <a:noFill/>
                          </a:ln>
                          <a:solidFill>
                            <a:srgbClr val="000000"/>
                          </a:solidFill>
                          <a:effectLst/>
                          <a:latin typeface="微软雅黑" pitchFamily="34" charset="-122"/>
                          <a:ea typeface="微软雅黑" pitchFamily="34" charset="-122"/>
                          <a:cs typeface="+mn-cs"/>
                          <a:sym typeface="微软雅黑" pitchFamily="34" charset="-122"/>
                        </a:rPr>
                        <a:t>规定并有协议约定后提供；下同。</a:t>
                      </a:r>
                    </a:p>
                  </a:txBody>
                  <a:tcPr marL="72000" marR="72000" marT="9525" marB="0" anchor="ctr" horzOverflow="overflow">
                    <a:lnL>
                      <a:noFill/>
                    </a:lnL>
                    <a:lnR w="12700" cap="flat" cmpd="sng" algn="ctr">
                      <a:solidFill>
                        <a:srgbClr val="4BACC6"/>
                      </a:solidFill>
                      <a:prstDash val="solid"/>
                      <a:bevel/>
                      <a:headEnd type="none" w="med" len="med"/>
                      <a:tailEnd type="none" w="med" len="med"/>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r>
              <a:tr h="186021">
                <a:tc vMerge="1">
                  <a:txBody>
                    <a:bodyPr/>
                    <a:lstStyle/>
                    <a:p>
                      <a:endParaRPr lang="zh-CN" altLang="en-US"/>
                    </a:p>
                  </a:txBody>
                  <a:tcPr/>
                </a:tc>
                <a:tc vMerge="1">
                  <a:txBody>
                    <a:bodyPr/>
                    <a:lstStyle/>
                    <a:p>
                      <a:endParaRPr lang="zh-CN" altLang="en-US"/>
                    </a:p>
                  </a:txBody>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1" i="0"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rPr>
                        <a:t>套餐查询</a:t>
                      </a:r>
                      <a:endParaRPr kumimoji="0" lang="zh-CN" altLang="zh-CN" sz="1100" b="1" i="1"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套餐使用情况</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用户套餐</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　</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vMerge="1">
                  <a:txBody>
                    <a:bodyPr/>
                    <a:lstStyle/>
                    <a:p>
                      <a:endParaRPr lang="zh-CN" altLang="en-US"/>
                    </a:p>
                  </a:txBody>
                  <a:tcPr/>
                </a:tc>
              </a:tr>
              <a:tr h="186021">
                <a:tc vMerge="1">
                  <a:txBody>
                    <a:bodyPr/>
                    <a:lstStyle/>
                    <a:p>
                      <a:endParaRPr lang="zh-CN" altLang="en-US"/>
                    </a:p>
                  </a:txBody>
                  <a:tcPr/>
                </a:tc>
                <a:tc vMerge="1">
                  <a:txBody>
                    <a:bodyPr/>
                    <a:lstStyle/>
                    <a:p>
                      <a:endParaRPr lang="zh-CN" altLang="en-US"/>
                    </a:p>
                  </a:txBody>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1" i="0"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rPr>
                        <a:t>账单查询</a:t>
                      </a:r>
                      <a:endParaRPr kumimoji="0" lang="zh-CN" altLang="zh-CN" sz="1100" b="1" i="1"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　</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　</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rPr>
                        <a:t>　</a:t>
                      </a:r>
                      <a:endParaRPr kumimoji="0" lang="zh-CN" altLang="zh-CN" sz="1100" b="1" i="1"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vMerge="1">
                  <a:txBody>
                    <a:bodyPr/>
                    <a:lstStyle/>
                    <a:p>
                      <a:endParaRPr lang="zh-CN" altLang="en-US"/>
                    </a:p>
                  </a:txBody>
                  <a:tcPr/>
                </a:tc>
              </a:tr>
              <a:tr h="186021">
                <a:tc vMerge="1">
                  <a:txBody>
                    <a:bodyPr/>
                    <a:lstStyle/>
                    <a:p>
                      <a:endParaRPr lang="zh-CN" altLang="en-US"/>
                    </a:p>
                  </a:txBody>
                  <a:tcPr/>
                </a:tc>
                <a:tc vMerge="1">
                  <a:txBody>
                    <a:bodyPr/>
                    <a:lstStyle/>
                    <a:p>
                      <a:endParaRPr lang="zh-CN" altLang="en-US"/>
                    </a:p>
                  </a:txBody>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1" i="0"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rPr>
                        <a:t>详单查询</a:t>
                      </a:r>
                      <a:endParaRPr kumimoji="0" lang="zh-CN" altLang="zh-CN" sz="1100" b="1" i="1"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充值查询</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调账清单</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详单查询</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vMerge="1">
                  <a:txBody>
                    <a:bodyPr/>
                    <a:lstStyle/>
                    <a:p>
                      <a:endParaRPr lang="zh-CN" altLang="en-US"/>
                    </a:p>
                  </a:txBody>
                  <a:tcPr/>
                </a:tc>
              </a:tr>
              <a:tr h="186021">
                <a:tc vMerge="1">
                  <a:txBody>
                    <a:bodyPr/>
                    <a:lstStyle/>
                    <a:p>
                      <a:endParaRPr lang="zh-CN" altLang="en-US"/>
                    </a:p>
                  </a:txBody>
                  <a:tcPr/>
                </a:tc>
                <a:tc vMerge="1">
                  <a:txBody>
                    <a:bodyPr/>
                    <a:lstStyle/>
                    <a:p>
                      <a:endParaRPr lang="zh-CN" altLang="en-US"/>
                    </a:p>
                  </a:txBody>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1" i="0"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rPr>
                        <a:t>状态查询</a:t>
                      </a:r>
                      <a:endParaRPr kumimoji="0" lang="zh-CN" altLang="zh-CN" sz="1100" b="1" i="1"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沉默用户</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用户状态</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en-US" altLang="zh-CN" sz="1100" b="0" i="0"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rPr>
                        <a:t>UIM</a:t>
                      </a:r>
                      <a:r>
                        <a:rPr kumimoji="0" lang="zh-CN" altLang="en-US" sz="1100" b="0" i="0"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rPr>
                        <a:t>卡查询</a:t>
                      </a:r>
                      <a:endParaRPr kumimoji="0" lang="zh-CN" altLang="en-US" sz="1100" b="1" i="1"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vMerge="1">
                  <a:txBody>
                    <a:bodyPr/>
                    <a:lstStyle/>
                    <a:p>
                      <a:endParaRPr lang="zh-CN" altLang="en-US"/>
                    </a:p>
                  </a:txBody>
                  <a:tcPr/>
                </a:tc>
              </a:tr>
              <a:tr h="186021">
                <a:tc rowSpan="3">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en-US" altLang="zh-CN" sz="1100" b="1"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2</a:t>
                      </a:r>
                      <a:endParaRPr kumimoji="0" lang="en-US"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w="12700" cap="flat" cmpd="sng" algn="ctr">
                      <a:solidFill>
                        <a:srgbClr val="4BACC6"/>
                      </a:solidFill>
                      <a:prstDash val="solid"/>
                      <a:bevel/>
                      <a:headEnd type="none" w="med" len="med"/>
                      <a:tailEnd type="none" w="med" len="med"/>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rowSpan="3">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业务管理</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1" i="0"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rPr>
                        <a:t>充值缴费</a:t>
                      </a:r>
                      <a:endParaRPr kumimoji="0" lang="zh-CN" altLang="zh-CN" sz="1100" b="1" i="1"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　</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　</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　</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rowSpan="3">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l"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rPr>
                        <a:t>所管理用户涉及的相关业务管理功能</a:t>
                      </a:r>
                      <a:endParaRPr kumimoji="0" lang="zh-CN" altLang="zh-CN" sz="1100" b="1" i="1"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endParaRPr>
                    </a:p>
                  </a:txBody>
                  <a:tcPr marL="72000" marR="72000" marT="9525" marB="0" anchor="ctr" horzOverflow="overflow">
                    <a:lnL>
                      <a:noFill/>
                    </a:lnL>
                    <a:lnR w="12700" cap="flat" cmpd="sng" algn="ctr">
                      <a:solidFill>
                        <a:srgbClr val="4BACC6"/>
                      </a:solidFill>
                      <a:prstDash val="solid"/>
                      <a:bevel/>
                      <a:headEnd type="none" w="med" len="med"/>
                      <a:tailEnd type="none" w="med" len="med"/>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r>
              <a:tr h="186021">
                <a:tc vMerge="1">
                  <a:txBody>
                    <a:bodyPr/>
                    <a:lstStyle/>
                    <a:p>
                      <a:endParaRPr lang="zh-CN" altLang="en-US"/>
                    </a:p>
                  </a:txBody>
                  <a:tcPr/>
                </a:tc>
                <a:tc vMerge="1">
                  <a:txBody>
                    <a:bodyPr/>
                    <a:lstStyle/>
                    <a:p>
                      <a:endParaRPr lang="zh-CN" altLang="en-US"/>
                    </a:p>
                  </a:txBody>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1" i="0"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rPr>
                        <a:t>预警监控</a:t>
                      </a:r>
                      <a:endParaRPr kumimoji="0" lang="zh-CN" altLang="zh-CN" sz="1100" b="1" i="1"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rPr>
                        <a:t>余额提醒</a:t>
                      </a:r>
                      <a:endParaRPr kumimoji="0" lang="zh-CN" altLang="zh-CN" sz="1100" b="1" i="1"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流量提醒</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　</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vMerge="1">
                  <a:txBody>
                    <a:bodyPr/>
                    <a:lstStyle/>
                    <a:p>
                      <a:endParaRPr lang="zh-CN" altLang="en-US"/>
                    </a:p>
                  </a:txBody>
                  <a:tcPr/>
                </a:tc>
              </a:tr>
              <a:tr h="186021">
                <a:tc vMerge="1">
                  <a:txBody>
                    <a:bodyPr/>
                    <a:lstStyle/>
                    <a:p>
                      <a:endParaRPr lang="zh-CN" altLang="en-US"/>
                    </a:p>
                  </a:txBody>
                  <a:tcPr/>
                </a:tc>
                <a:tc vMerge="1">
                  <a:txBody>
                    <a:bodyPr/>
                    <a:lstStyle/>
                    <a:p>
                      <a:endParaRPr lang="zh-CN" altLang="en-US"/>
                    </a:p>
                  </a:txBody>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1" i="0"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rPr>
                        <a:t>号卡管理</a:t>
                      </a:r>
                      <a:endParaRPr kumimoji="0" lang="zh-CN" altLang="zh-CN" sz="1100" b="1" i="1"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活卡激活</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用户停机</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用户复机</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vMerge="1">
                  <a:txBody>
                    <a:bodyPr/>
                    <a:lstStyle/>
                    <a:p>
                      <a:endParaRPr lang="zh-CN" altLang="en-US"/>
                    </a:p>
                  </a:txBody>
                  <a:tcPr/>
                </a:tc>
              </a:tr>
              <a:tr h="186021">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en-US" altLang="zh-CN" sz="1100" b="1"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3</a:t>
                      </a:r>
                      <a:endParaRPr kumimoji="0" lang="en-US"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w="12700" cap="flat" cmpd="sng" algn="ctr">
                      <a:solidFill>
                        <a:srgbClr val="4BACC6"/>
                      </a:solidFill>
                      <a:prstDash val="solid"/>
                      <a:bevel/>
                      <a:headEnd type="none" w="med" len="med"/>
                      <a:tailEnd type="none" w="med" len="med"/>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en-US"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M2M</a:t>
                      </a:r>
                      <a:r>
                        <a:rPr kumimoji="0" lang="zh-CN" altLang="en-US"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管理</a:t>
                      </a:r>
                      <a:endParaRPr kumimoji="0" lang="zh-CN" altLang="en-US"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rPr>
                        <a:t>终端管理</a:t>
                      </a:r>
                      <a:endParaRPr kumimoji="0" lang="zh-CN" altLang="zh-CN" sz="1100" b="1" i="1"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状态检测</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参数配置</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远程控制</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l"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rPr>
                        <a:t>　</a:t>
                      </a:r>
                      <a:endParaRPr kumimoji="0" lang="zh-CN" altLang="zh-CN" sz="1100" b="1" i="1"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endParaRPr>
                    </a:p>
                  </a:txBody>
                  <a:tcPr marL="72000" marR="72000" marT="9525" marB="0" anchor="ctr" horzOverflow="overflow">
                    <a:lnL>
                      <a:noFill/>
                    </a:lnL>
                    <a:lnR w="12700" cap="flat" cmpd="sng" algn="ctr">
                      <a:solidFill>
                        <a:srgbClr val="4BACC6"/>
                      </a:solidFill>
                      <a:prstDash val="solid"/>
                      <a:bevel/>
                      <a:headEnd type="none" w="med" len="med"/>
                      <a:tailEnd type="none" w="med" len="med"/>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r>
              <a:tr h="186021">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en-US" altLang="zh-CN" sz="1100" b="1"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4</a:t>
                      </a:r>
                      <a:endParaRPr kumimoji="0" lang="en-US"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w="12700" cap="flat" cmpd="sng" algn="ctr">
                      <a:solidFill>
                        <a:srgbClr val="4BACC6"/>
                      </a:solidFill>
                      <a:prstDash val="solid"/>
                      <a:bevel/>
                      <a:headEnd type="none" w="med" len="med"/>
                      <a:tailEnd type="none" w="med" len="med"/>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地图定位</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　</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　</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　</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　</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l"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rPr>
                        <a:t>地图、定位相关</a:t>
                      </a:r>
                      <a:endParaRPr kumimoji="0" lang="zh-CN" altLang="zh-CN" sz="1100" b="1" i="1"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endParaRPr>
                    </a:p>
                  </a:txBody>
                  <a:tcPr marL="72000" marR="72000" marT="9525" marB="0" anchor="ctr" horzOverflow="overflow">
                    <a:lnL>
                      <a:noFill/>
                    </a:lnL>
                    <a:lnR w="12700" cap="flat" cmpd="sng" algn="ctr">
                      <a:solidFill>
                        <a:srgbClr val="4BACC6"/>
                      </a:solidFill>
                      <a:prstDash val="solid"/>
                      <a:bevel/>
                      <a:headEnd type="none" w="med" len="med"/>
                      <a:tailEnd type="none" w="med" len="med"/>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r>
              <a:tr h="186021">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en-US" altLang="zh-CN" sz="1100" b="1"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5</a:t>
                      </a:r>
                      <a:endParaRPr kumimoji="0" lang="en-US"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w="12700" cap="flat" cmpd="sng" algn="ctr">
                      <a:solidFill>
                        <a:srgbClr val="4BACC6"/>
                      </a:solidFill>
                      <a:prstDash val="solid"/>
                      <a:bevel/>
                      <a:headEnd type="none" w="med" len="med"/>
                      <a:tailEnd type="none" w="med" len="med"/>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业务统计</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　</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rPr>
                        <a:t>　</a:t>
                      </a:r>
                      <a:endParaRPr kumimoji="0" lang="zh-CN" altLang="zh-CN" sz="1100" b="1" i="1"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rPr>
                        <a:t>　</a:t>
                      </a:r>
                      <a:endParaRPr kumimoji="0" lang="zh-CN" altLang="zh-CN" sz="1100" b="1" i="1"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ctr"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rPr>
                        <a:t>　</a:t>
                      </a:r>
                      <a:endParaRPr kumimoji="0" lang="zh-CN" altLang="zh-CN" sz="1100" b="1" i="1" u="none" strike="noStrike" cap="none" normalizeH="0" baseline="0" smtClean="0">
                        <a:ln>
                          <a:noFill/>
                        </a:ln>
                        <a:solidFill>
                          <a:srgbClr val="000000"/>
                        </a:solidFill>
                        <a:effectLst/>
                        <a:latin typeface="微软雅黑" pitchFamily="34" charset="-122"/>
                        <a:ea typeface="微软雅黑" pitchFamily="34" charset="-122"/>
                        <a:sym typeface="微软雅黑" pitchFamily="34" charset="-122"/>
                      </a:endParaRPr>
                    </a:p>
                  </a:txBody>
                  <a:tcPr marL="9525" marR="9525" marT="9525" marB="0" anchor="ctr" horzOverflow="overflow">
                    <a:lnL>
                      <a:noFill/>
                    </a:lnL>
                    <a:lnR>
                      <a:noFill/>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c>
                  <a:txBody>
                    <a:bodyPr/>
                    <a:lstStyle>
                      <a:lvl1pPr marL="0" algn="l" defTabSz="457200" rtl="0" eaLnBrk="1" latinLnBrk="0" hangingPunct="1">
                        <a:spcBef>
                          <a:spcPct val="20000"/>
                        </a:spcBef>
                        <a:defRPr sz="2800" kern="1200">
                          <a:solidFill>
                            <a:schemeClr val="tx1"/>
                          </a:solidFill>
                          <a:latin typeface="Calibri" pitchFamily="34" charset="0"/>
                          <a:ea typeface="宋体" pitchFamily="2" charset="-122"/>
                          <a:sym typeface="Calibri" pitchFamily="34" charset="0"/>
                        </a:defRPr>
                      </a:lvl1pPr>
                      <a:lvl2pPr marL="457200" algn="l" defTabSz="457200" rtl="0" eaLnBrk="1" latinLnBrk="0" hangingPunct="1">
                        <a:spcBef>
                          <a:spcPct val="20000"/>
                        </a:spcBef>
                        <a:defRPr sz="2400" kern="1200">
                          <a:solidFill>
                            <a:schemeClr val="tx1"/>
                          </a:solidFill>
                          <a:latin typeface="Calibri" pitchFamily="34" charset="0"/>
                          <a:ea typeface="宋体" pitchFamily="2" charset="-122"/>
                          <a:sym typeface="Calibri" pitchFamily="34" charset="0"/>
                        </a:defRPr>
                      </a:lvl2pPr>
                      <a:lvl3pPr marL="914400" algn="l" defTabSz="457200" rtl="0" eaLnBrk="1" latinLnBrk="0" hangingPunct="1">
                        <a:spcBef>
                          <a:spcPct val="20000"/>
                        </a:spcBef>
                        <a:defRPr sz="2000" kern="1200">
                          <a:solidFill>
                            <a:schemeClr val="tx1"/>
                          </a:solidFill>
                          <a:latin typeface="Calibri" pitchFamily="34" charset="0"/>
                          <a:ea typeface="宋体" pitchFamily="2" charset="-122"/>
                          <a:sym typeface="Calibri" pitchFamily="34" charset="0"/>
                        </a:defRPr>
                      </a:lvl3pPr>
                      <a:lvl4pPr marL="13716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4pPr>
                      <a:lvl5pPr marL="1828800" algn="l" defTabSz="457200" rtl="0" eaLnBrk="1" latinLnBrk="0" hangingPunct="1">
                        <a:spcBef>
                          <a:spcPct val="20000"/>
                        </a:spcBef>
                        <a:defRPr sz="1800" kern="1200">
                          <a:solidFill>
                            <a:schemeClr val="tx1"/>
                          </a:solidFill>
                          <a:latin typeface="Calibri" pitchFamily="34" charset="0"/>
                          <a:ea typeface="宋体" pitchFamily="2" charset="-122"/>
                          <a:sym typeface="Calibri" pitchFamily="34" charset="0"/>
                        </a:defRPr>
                      </a:lvl5pPr>
                      <a:lvl6pPr marL="22860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6pPr>
                      <a:lvl7pPr marL="27432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7pPr>
                      <a:lvl8pPr marL="32004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8pPr>
                      <a:lvl9pPr marL="3657600" algn="l" defTabSz="457200" rtl="0" eaLnBrk="1" fontAlgn="base" latinLnBrk="0" hangingPunct="1">
                        <a:spcBef>
                          <a:spcPct val="20000"/>
                        </a:spcBef>
                        <a:spcAft>
                          <a:spcPct val="0"/>
                        </a:spcAft>
                        <a:buFont typeface="Arial" pitchFamily="34" charset="0"/>
                        <a:defRPr sz="1800" kern="1200">
                          <a:solidFill>
                            <a:schemeClr val="tx1"/>
                          </a:solidFill>
                          <a:latin typeface="Calibri" pitchFamily="34" charset="0"/>
                          <a:ea typeface="宋体" pitchFamily="2" charset="-122"/>
                          <a:sym typeface="Calibri" pitchFamily="34" charset="0"/>
                        </a:defRPr>
                      </a:lvl9pPr>
                    </a:lstStyle>
                    <a:p>
                      <a:pPr marL="0" marR="0" lvl="0" indent="0" algn="l" defTabSz="457200" rtl="0" eaLnBrk="0" fontAlgn="ctr" latinLnBrk="0" hangingPunct="0">
                        <a:lnSpc>
                          <a:spcPct val="100000"/>
                        </a:lnSpc>
                        <a:spcBef>
                          <a:spcPct val="0"/>
                        </a:spcBef>
                        <a:spcAft>
                          <a:spcPct val="0"/>
                        </a:spcAft>
                        <a:buClrTx/>
                        <a:buSzTx/>
                        <a:buFont typeface="Arial" pitchFamily="34" charset="0"/>
                        <a:buNone/>
                        <a:tabLst/>
                      </a:pPr>
                      <a:r>
                        <a:rPr kumimoji="0" lang="zh-CN" altLang="zh-CN" sz="1100" b="0" i="0"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rPr>
                        <a:t>按客户需求定制开发</a:t>
                      </a:r>
                      <a:endParaRPr kumimoji="0" lang="zh-CN" altLang="zh-CN" sz="1100" b="1" i="1" u="none" strike="noStrike" cap="none" normalizeH="0" baseline="0" dirty="0" smtClean="0">
                        <a:ln>
                          <a:noFill/>
                        </a:ln>
                        <a:solidFill>
                          <a:srgbClr val="000000"/>
                        </a:solidFill>
                        <a:effectLst/>
                        <a:latin typeface="微软雅黑" pitchFamily="34" charset="-122"/>
                        <a:ea typeface="微软雅黑" pitchFamily="34" charset="-122"/>
                        <a:sym typeface="微软雅黑" pitchFamily="34" charset="-122"/>
                      </a:endParaRPr>
                    </a:p>
                  </a:txBody>
                  <a:tcPr marL="72000" marR="72000" marT="9525" marB="0" anchor="ctr" horzOverflow="overflow">
                    <a:lnL>
                      <a:noFill/>
                    </a:lnL>
                    <a:lnR w="12700" cap="flat" cmpd="sng" algn="ctr">
                      <a:solidFill>
                        <a:srgbClr val="4BACC6"/>
                      </a:solidFill>
                      <a:prstDash val="solid"/>
                      <a:bevel/>
                      <a:headEnd type="none" w="med" len="med"/>
                      <a:tailEnd type="none" w="med" len="med"/>
                    </a:lnR>
                    <a:lnT w="12700" cap="flat" cmpd="sng" algn="ctr">
                      <a:solidFill>
                        <a:srgbClr val="4BACC6"/>
                      </a:solidFill>
                      <a:prstDash val="solid"/>
                      <a:bevel/>
                      <a:headEnd type="none" w="med" len="med"/>
                      <a:tailEnd type="none" w="med" len="med"/>
                    </a:lnT>
                    <a:lnB w="12700" cap="flat" cmpd="sng" algn="ctr">
                      <a:solidFill>
                        <a:srgbClr val="4BACC6"/>
                      </a:solidFill>
                      <a:prstDash val="solid"/>
                      <a:bevel/>
                      <a:headEnd type="none" w="med" len="med"/>
                      <a:tailEnd type="none" w="med" len="med"/>
                    </a:lnB>
                    <a:lnTlToBr>
                      <a:noFill/>
                    </a:lnTlToBr>
                    <a:lnBlToTr>
                      <a:noFill/>
                    </a:lnBlToTr>
                    <a:solidFill>
                      <a:srgbClr val="FFFFFF"/>
                    </a:solidFill>
                  </a:tcPr>
                </a:tc>
              </a:tr>
            </a:tbl>
          </a:graphicData>
        </a:graphic>
      </p:graphicFrame>
      <p:sp>
        <p:nvSpPr>
          <p:cNvPr id="6" name="TextBox 9"/>
          <p:cNvSpPr txBox="1"/>
          <p:nvPr/>
        </p:nvSpPr>
        <p:spPr>
          <a:xfrm>
            <a:off x="0" y="526585"/>
            <a:ext cx="5778500" cy="2045165"/>
          </a:xfrm>
          <a:prstGeom prst="rect">
            <a:avLst/>
          </a:prstGeom>
          <a:noFill/>
        </p:spPr>
        <p:txBody>
          <a:bodyPr wrap="square" rtlCol="0">
            <a:noAutofit/>
          </a:bodyPr>
          <a:lstStyle/>
          <a:p>
            <a:pPr marL="285750" indent="-285750" eaLnBrk="0" hangingPunct="0">
              <a:lnSpc>
                <a:spcPct val="150000"/>
              </a:lnSpc>
              <a:spcBef>
                <a:spcPts val="0"/>
              </a:spcBef>
              <a:spcAft>
                <a:spcPts val="600"/>
              </a:spcAft>
              <a:buClr>
                <a:srgbClr val="F97E39"/>
              </a:buClr>
              <a:buFont typeface="Wingdings" pitchFamily="2" charset="2"/>
              <a:buChar char="Ø"/>
              <a:defRPr/>
            </a:pPr>
            <a:r>
              <a:rPr kumimoji="1" lang="zh-CN" altLang="en-US" sz="1600" b="1" dirty="0">
                <a:solidFill>
                  <a:schemeClr val="bg1"/>
                </a:solidFill>
                <a:latin typeface="微软雅黑" pitchFamily="34" charset="-122"/>
                <a:ea typeface="微软雅黑" pitchFamily="34" charset="-122"/>
              </a:rPr>
              <a:t>主要功能</a:t>
            </a:r>
            <a:endParaRPr kumimoji="1" lang="en-US" altLang="zh-CN" sz="1600" b="1" dirty="0">
              <a:solidFill>
                <a:schemeClr val="bg1"/>
              </a:solidFill>
              <a:latin typeface="微软雅黑" pitchFamily="34" charset="-122"/>
              <a:ea typeface="微软雅黑" pitchFamily="34" charset="-122"/>
            </a:endParaRPr>
          </a:p>
          <a:p>
            <a:pPr marL="342900" indent="-342900" eaLnBrk="0" hangingPunct="0">
              <a:lnSpc>
                <a:spcPct val="150000"/>
              </a:lnSpc>
              <a:spcBef>
                <a:spcPts val="0"/>
              </a:spcBef>
              <a:spcAft>
                <a:spcPts val="600"/>
              </a:spcAft>
              <a:buClr>
                <a:srgbClr val="F97E39"/>
              </a:buClr>
              <a:buFont typeface="Arial" pitchFamily="34" charset="0"/>
              <a:buChar char="•"/>
              <a:defRPr/>
            </a:pPr>
            <a:r>
              <a:rPr kumimoji="1" lang="zh-CN" altLang="en-US" sz="1400" dirty="0">
                <a:solidFill>
                  <a:schemeClr val="bg1"/>
                </a:solidFill>
                <a:latin typeface="微软雅黑" pitchFamily="34" charset="-122"/>
                <a:ea typeface="微软雅黑" pitchFamily="34" charset="-122"/>
              </a:rPr>
              <a:t>实现业务查询、业务管理、终端管理、地图定位和业务统计等</a:t>
            </a:r>
            <a:r>
              <a:rPr kumimoji="1" lang="en-US" altLang="zh-CN" sz="1400" dirty="0">
                <a:solidFill>
                  <a:schemeClr val="bg1"/>
                </a:solidFill>
                <a:latin typeface="微软雅黑" pitchFamily="34" charset="-122"/>
                <a:ea typeface="微软雅黑" pitchFamily="34" charset="-122"/>
              </a:rPr>
              <a:t>5</a:t>
            </a:r>
            <a:r>
              <a:rPr kumimoji="1" lang="zh-CN" altLang="en-US" sz="1400" dirty="0">
                <a:solidFill>
                  <a:schemeClr val="bg1"/>
                </a:solidFill>
                <a:latin typeface="微软雅黑" pitchFamily="34" charset="-122"/>
                <a:ea typeface="微软雅黑" pitchFamily="34" charset="-122"/>
              </a:rPr>
              <a:t>大功能，</a:t>
            </a:r>
            <a:r>
              <a:rPr kumimoji="1" lang="zh-CN" altLang="en-US" sz="1400" dirty="0" smtClean="0">
                <a:solidFill>
                  <a:schemeClr val="bg1"/>
                </a:solidFill>
                <a:latin typeface="微软雅黑" pitchFamily="34" charset="-122"/>
                <a:ea typeface="微软雅黑" pitchFamily="34" charset="-122"/>
              </a:rPr>
              <a:t>满足客户</a:t>
            </a:r>
            <a:r>
              <a:rPr kumimoji="1" lang="zh-CN" altLang="en-US" sz="1400" dirty="0">
                <a:solidFill>
                  <a:schemeClr val="bg1"/>
                </a:solidFill>
                <a:latin typeface="微软雅黑" pitchFamily="34" charset="-122"/>
                <a:ea typeface="微软雅黑" pitchFamily="34" charset="-122"/>
              </a:rPr>
              <a:t>的自管理</a:t>
            </a:r>
            <a:r>
              <a:rPr kumimoji="1" lang="zh-CN" altLang="en-US" sz="1400" dirty="0" smtClean="0">
                <a:solidFill>
                  <a:schemeClr val="bg1"/>
                </a:solidFill>
                <a:latin typeface="微软雅黑" pitchFamily="34" charset="-122"/>
                <a:ea typeface="微软雅黑" pitchFamily="34" charset="-122"/>
              </a:rPr>
              <a:t>需求</a:t>
            </a:r>
            <a:r>
              <a:rPr kumimoji="1" lang="zh-CN" altLang="en-US" sz="1400" dirty="0">
                <a:solidFill>
                  <a:schemeClr val="bg1"/>
                </a:solidFill>
                <a:latin typeface="微软雅黑" pitchFamily="34" charset="-122"/>
                <a:ea typeface="微软雅黑" pitchFamily="34" charset="-122"/>
              </a:rPr>
              <a:t>。</a:t>
            </a:r>
            <a:endParaRPr kumimoji="1" lang="en-US" altLang="zh-CN" sz="1400" b="1" dirty="0">
              <a:solidFill>
                <a:schemeClr val="bg1"/>
              </a:solidFill>
              <a:latin typeface="微软雅黑" pitchFamily="34" charset="-122"/>
              <a:ea typeface="微软雅黑" pitchFamily="34" charset="-122"/>
            </a:endParaRPr>
          </a:p>
          <a:p>
            <a:pPr marL="285750" indent="-285750" eaLnBrk="0" hangingPunct="0">
              <a:lnSpc>
                <a:spcPct val="150000"/>
              </a:lnSpc>
              <a:spcBef>
                <a:spcPts val="0"/>
              </a:spcBef>
              <a:spcAft>
                <a:spcPts val="600"/>
              </a:spcAft>
              <a:buClr>
                <a:srgbClr val="F97E39"/>
              </a:buClr>
              <a:buFont typeface="Wingdings" pitchFamily="2" charset="2"/>
              <a:buChar char="Ø"/>
              <a:defRPr/>
            </a:pPr>
            <a:r>
              <a:rPr kumimoji="1" lang="zh-CN" altLang="en-US" sz="1600" b="1" dirty="0">
                <a:solidFill>
                  <a:schemeClr val="bg1"/>
                </a:solidFill>
                <a:latin typeface="微软雅黑" pitchFamily="34" charset="-122"/>
                <a:ea typeface="微软雅黑" pitchFamily="34" charset="-122"/>
              </a:rPr>
              <a:t>实现方式</a:t>
            </a:r>
            <a:endParaRPr kumimoji="1" lang="en-US" altLang="zh-CN" sz="1600" b="1" dirty="0">
              <a:solidFill>
                <a:schemeClr val="bg1"/>
              </a:solidFill>
              <a:latin typeface="微软雅黑" pitchFamily="34" charset="-122"/>
              <a:ea typeface="微软雅黑" pitchFamily="34" charset="-122"/>
            </a:endParaRPr>
          </a:p>
          <a:p>
            <a:pPr marL="342900" indent="-342900" eaLnBrk="0" hangingPunct="0">
              <a:lnSpc>
                <a:spcPct val="150000"/>
              </a:lnSpc>
              <a:spcBef>
                <a:spcPts val="0"/>
              </a:spcBef>
              <a:spcAft>
                <a:spcPts val="600"/>
              </a:spcAft>
              <a:buClr>
                <a:srgbClr val="F97E39"/>
              </a:buClr>
              <a:buFont typeface="Arial" pitchFamily="34" charset="0"/>
              <a:buChar char="•"/>
              <a:defRPr/>
            </a:pPr>
            <a:r>
              <a:rPr kumimoji="1" lang="zh-CN" altLang="en-US" sz="1400" dirty="0">
                <a:solidFill>
                  <a:schemeClr val="bg1"/>
                </a:solidFill>
                <a:latin typeface="微软雅黑" pitchFamily="34" charset="-122"/>
                <a:ea typeface="微软雅黑" pitchFamily="34" charset="-122"/>
                <a:sym typeface="微软雅黑" pitchFamily="34" charset="-122"/>
              </a:rPr>
              <a:t>直接给客户开通管理平台账号；或提供标准化</a:t>
            </a:r>
            <a:r>
              <a:rPr kumimoji="1" lang="en-US" altLang="zh-CN" sz="1400" dirty="0">
                <a:solidFill>
                  <a:schemeClr val="bg1"/>
                </a:solidFill>
                <a:latin typeface="微软雅黑" pitchFamily="34" charset="-122"/>
                <a:ea typeface="微软雅黑" pitchFamily="34" charset="-122"/>
                <a:sym typeface="微软雅黑" pitchFamily="34" charset="-122"/>
              </a:rPr>
              <a:t>API</a:t>
            </a:r>
            <a:r>
              <a:rPr kumimoji="1" lang="zh-CN" altLang="en-US" sz="1400" dirty="0">
                <a:solidFill>
                  <a:schemeClr val="bg1"/>
                </a:solidFill>
                <a:latin typeface="微软雅黑" pitchFamily="34" charset="-122"/>
                <a:ea typeface="微软雅黑" pitchFamily="34" charset="-122"/>
                <a:sym typeface="微软雅黑" pitchFamily="34" charset="-122"/>
              </a:rPr>
              <a:t>，嵌入客户</a:t>
            </a:r>
            <a:r>
              <a:rPr kumimoji="1" lang="zh-CN" altLang="en-US" sz="1400" dirty="0" smtClean="0">
                <a:solidFill>
                  <a:schemeClr val="bg1"/>
                </a:solidFill>
                <a:latin typeface="微软雅黑" pitchFamily="34" charset="-122"/>
                <a:ea typeface="微软雅黑" pitchFamily="34" charset="-122"/>
                <a:sym typeface="微软雅黑" pitchFamily="34" charset="-122"/>
              </a:rPr>
              <a:t>业务系统中。</a:t>
            </a:r>
            <a:endParaRPr kumimoji="1" lang="zh-CN" altLang="en-US" sz="1400" dirty="0">
              <a:solidFill>
                <a:schemeClr val="bg1"/>
              </a:solidFill>
              <a:latin typeface="微软雅黑" pitchFamily="34" charset="-122"/>
              <a:ea typeface="微软雅黑" pitchFamily="34" charset="-122"/>
              <a:sym typeface="Calibri" pitchFamily="34" charset="0"/>
            </a:endParaRPr>
          </a:p>
        </p:txBody>
      </p:sp>
      <p:pic>
        <p:nvPicPr>
          <p:cNvPr id="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8500" y="789606"/>
            <a:ext cx="3153180" cy="1782144"/>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矩形 7"/>
          <p:cNvSpPr/>
          <p:nvPr/>
        </p:nvSpPr>
        <p:spPr>
          <a:xfrm>
            <a:off x="616833" y="126475"/>
            <a:ext cx="4544834" cy="400110"/>
          </a:xfrm>
          <a:prstGeom prst="rect">
            <a:avLst/>
          </a:prstGeom>
        </p:spPr>
        <p:txBody>
          <a:bodyPr wrap="none">
            <a:spAutoFit/>
          </a:bodyPr>
          <a:lstStyle/>
          <a:p>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rPr>
              <a:t>自管理门户：向客户开放智能通道信息</a:t>
            </a:r>
          </a:p>
        </p:txBody>
      </p:sp>
      <p:pic>
        <p:nvPicPr>
          <p:cNvPr id="9" name="Picture 2" descr="E:\工作\SODA比赛\IMG20170109_1523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2987" y="56364"/>
            <a:ext cx="543846" cy="54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2766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355062" y="974062"/>
            <a:ext cx="8447563" cy="3650516"/>
            <a:chOff x="224230" y="1774244"/>
            <a:chExt cx="10734483" cy="4607903"/>
          </a:xfrm>
        </p:grpSpPr>
        <p:grpSp>
          <p:nvGrpSpPr>
            <p:cNvPr id="4" name="组 26"/>
            <p:cNvGrpSpPr>
              <a:grpSpLocks/>
            </p:cNvGrpSpPr>
            <p:nvPr/>
          </p:nvGrpSpPr>
          <p:grpSpPr bwMode="auto">
            <a:xfrm>
              <a:off x="5330378" y="2960553"/>
              <a:ext cx="5628335" cy="1485900"/>
              <a:chOff x="0" y="10321"/>
              <a:chExt cx="5785353" cy="1487639"/>
            </a:xfrm>
          </p:grpSpPr>
          <p:sp>
            <p:nvSpPr>
              <p:cNvPr id="5" name="矩形 9"/>
              <p:cNvSpPr>
                <a:spLocks noChangeArrowheads="1"/>
              </p:cNvSpPr>
              <p:nvPr/>
            </p:nvSpPr>
            <p:spPr bwMode="auto">
              <a:xfrm>
                <a:off x="392379" y="10321"/>
                <a:ext cx="5392974" cy="1487639"/>
              </a:xfrm>
              <a:prstGeom prst="rect">
                <a:avLst/>
              </a:prstGeom>
              <a:solidFill>
                <a:srgbClr val="FFFFFF"/>
              </a:solidFill>
              <a:ln w="6350" cap="flat" cmpd="sng">
                <a:solidFill>
                  <a:srgbClr val="FFA00A"/>
                </a:solidFill>
                <a:bevel/>
                <a:headEnd/>
                <a:tailEnd/>
              </a:ln>
            </p:spPr>
            <p:txBody>
              <a:bodyPr anchor="ctr"/>
              <a:lstStyle/>
              <a:p>
                <a:pPr algn="ctr" fontAlgn="auto">
                  <a:spcBef>
                    <a:spcPts val="0"/>
                  </a:spcBef>
                  <a:spcAft>
                    <a:spcPts val="0"/>
                  </a:spcAft>
                  <a:defRPr/>
                </a:pPr>
                <a:endParaRPr lang="zh-CN" altLang="zh-CN" kern="0">
                  <a:solidFill>
                    <a:srgbClr val="000000"/>
                  </a:solidFill>
                  <a:latin typeface="宋体" pitchFamily="2" charset="-122"/>
                  <a:ea typeface="宋体" pitchFamily="2" charset="-122"/>
                  <a:sym typeface="宋体" pitchFamily="2" charset="-122"/>
                </a:endParaRPr>
              </a:p>
            </p:txBody>
          </p:sp>
          <p:sp>
            <p:nvSpPr>
              <p:cNvPr id="6" name="矩形 10"/>
              <p:cNvSpPr>
                <a:spLocks noChangeArrowheads="1"/>
              </p:cNvSpPr>
              <p:nvPr/>
            </p:nvSpPr>
            <p:spPr bwMode="auto">
              <a:xfrm>
                <a:off x="0" y="84146"/>
                <a:ext cx="4021374" cy="66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1600">
                    <a:solidFill>
                      <a:schemeClr val="tx1"/>
                    </a:solidFill>
                    <a:latin typeface="宋体" pitchFamily="2" charset="-122"/>
                    <a:ea typeface="宋体" pitchFamily="2" charset="-122"/>
                  </a:defRPr>
                </a:lvl1pPr>
                <a:lvl2pPr>
                  <a:defRPr sz="1600">
                    <a:solidFill>
                      <a:schemeClr val="tx1"/>
                    </a:solidFill>
                    <a:latin typeface="宋体" pitchFamily="2" charset="-122"/>
                    <a:ea typeface="宋体" pitchFamily="2" charset="-122"/>
                  </a:defRPr>
                </a:lvl2pPr>
                <a:lvl3pPr>
                  <a:defRPr sz="1600">
                    <a:solidFill>
                      <a:schemeClr val="tx1"/>
                    </a:solidFill>
                    <a:latin typeface="宋体" pitchFamily="2" charset="-122"/>
                    <a:ea typeface="宋体" pitchFamily="2" charset="-122"/>
                  </a:defRPr>
                </a:lvl3pPr>
                <a:lvl4pPr>
                  <a:defRPr sz="1600">
                    <a:solidFill>
                      <a:schemeClr val="tx1"/>
                    </a:solidFill>
                    <a:latin typeface="宋体" pitchFamily="2" charset="-122"/>
                    <a:ea typeface="宋体" pitchFamily="2" charset="-122"/>
                  </a:defRPr>
                </a:lvl4pPr>
                <a:lvl5pPr>
                  <a:defRPr sz="1600">
                    <a:solidFill>
                      <a:schemeClr val="tx1"/>
                    </a:solidFill>
                    <a:latin typeface="宋体" pitchFamily="2" charset="-122"/>
                    <a:ea typeface="宋体" pitchFamily="2" charset="-122"/>
                  </a:defRPr>
                </a:lvl5pPr>
                <a:lvl6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6pPr>
                <a:lvl7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7pPr>
                <a:lvl8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8pPr>
                <a:lvl9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9pPr>
              </a:lstStyle>
              <a:p>
                <a:pPr fontAlgn="auto">
                  <a:spcBef>
                    <a:spcPts val="0"/>
                  </a:spcBef>
                  <a:spcAft>
                    <a:spcPts val="0"/>
                  </a:spcAft>
                  <a:buClr>
                    <a:srgbClr val="FFA00A"/>
                  </a:buClr>
                  <a:buFont typeface="Wingdings" pitchFamily="2" charset="2"/>
                  <a:buChar char="l"/>
                  <a:defRPr/>
                </a:pPr>
                <a:r>
                  <a:rPr lang="zh-CN" altLang="en-US" sz="1400" kern="0" dirty="0">
                    <a:solidFill>
                      <a:srgbClr val="3F3F3F"/>
                    </a:solidFill>
                    <a:latin typeface="微软雅黑" pitchFamily="34" charset="-122"/>
                    <a:ea typeface="微软雅黑" pitchFamily="34" charset="-122"/>
                    <a:sym typeface="微软雅黑" pitchFamily="34" charset="-122"/>
                  </a:rPr>
                  <a:t>体积小：腕表等可穿戴设备</a:t>
                </a:r>
                <a:endParaRPr lang="en-US" altLang="zh-CN" sz="1400" kern="0" dirty="0">
                  <a:solidFill>
                    <a:srgbClr val="3F3F3F"/>
                  </a:solidFill>
                  <a:latin typeface="微软雅黑" pitchFamily="34" charset="-122"/>
                  <a:ea typeface="微软雅黑" pitchFamily="34" charset="-122"/>
                  <a:sym typeface="微软雅黑" pitchFamily="34" charset="-122"/>
                </a:endParaRPr>
              </a:p>
              <a:p>
                <a:pPr fontAlgn="auto">
                  <a:spcBef>
                    <a:spcPts val="0"/>
                  </a:spcBef>
                  <a:spcAft>
                    <a:spcPts val="0"/>
                  </a:spcAft>
                  <a:buClr>
                    <a:srgbClr val="FFA00A"/>
                  </a:buClr>
                  <a:buFont typeface="Wingdings" pitchFamily="2" charset="2"/>
                  <a:buChar char="l"/>
                  <a:defRPr/>
                </a:pPr>
                <a:r>
                  <a:rPr lang="zh-CN" altLang="en-US" sz="1400" kern="0" dirty="0">
                    <a:solidFill>
                      <a:srgbClr val="3F3F3F"/>
                    </a:solidFill>
                    <a:latin typeface="微软雅黑" pitchFamily="34" charset="-122"/>
                    <a:ea typeface="微软雅黑" pitchFamily="34" charset="-122"/>
                    <a:sym typeface="微软雅黑" pitchFamily="34" charset="-122"/>
                  </a:rPr>
                  <a:t>防振：车载终端</a:t>
                </a:r>
                <a:endParaRPr lang="zh-CN" altLang="en-US" sz="1200" kern="0" dirty="0">
                  <a:solidFill>
                    <a:srgbClr val="000000"/>
                  </a:solidFill>
                </a:endParaRPr>
              </a:p>
            </p:txBody>
          </p:sp>
          <p:sp>
            <p:nvSpPr>
              <p:cNvPr id="7" name="矩形 11"/>
              <p:cNvSpPr>
                <a:spLocks noChangeArrowheads="1"/>
              </p:cNvSpPr>
              <p:nvPr/>
            </p:nvSpPr>
            <p:spPr bwMode="auto">
              <a:xfrm>
                <a:off x="0" y="754140"/>
                <a:ext cx="4219108" cy="66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1600">
                    <a:solidFill>
                      <a:schemeClr val="tx1"/>
                    </a:solidFill>
                    <a:latin typeface="宋体" pitchFamily="2" charset="-122"/>
                    <a:ea typeface="宋体" pitchFamily="2" charset="-122"/>
                  </a:defRPr>
                </a:lvl1pPr>
                <a:lvl2pPr>
                  <a:defRPr sz="1600">
                    <a:solidFill>
                      <a:schemeClr val="tx1"/>
                    </a:solidFill>
                    <a:latin typeface="宋体" pitchFamily="2" charset="-122"/>
                    <a:ea typeface="宋体" pitchFamily="2" charset="-122"/>
                  </a:defRPr>
                </a:lvl2pPr>
                <a:lvl3pPr>
                  <a:defRPr sz="1600">
                    <a:solidFill>
                      <a:schemeClr val="tx1"/>
                    </a:solidFill>
                    <a:latin typeface="宋体" pitchFamily="2" charset="-122"/>
                    <a:ea typeface="宋体" pitchFamily="2" charset="-122"/>
                  </a:defRPr>
                </a:lvl3pPr>
                <a:lvl4pPr>
                  <a:defRPr sz="1600">
                    <a:solidFill>
                      <a:schemeClr val="tx1"/>
                    </a:solidFill>
                    <a:latin typeface="宋体" pitchFamily="2" charset="-122"/>
                    <a:ea typeface="宋体" pitchFamily="2" charset="-122"/>
                  </a:defRPr>
                </a:lvl4pPr>
                <a:lvl5pPr>
                  <a:defRPr sz="1600">
                    <a:solidFill>
                      <a:schemeClr val="tx1"/>
                    </a:solidFill>
                    <a:latin typeface="宋体" pitchFamily="2" charset="-122"/>
                    <a:ea typeface="宋体" pitchFamily="2" charset="-122"/>
                  </a:defRPr>
                </a:lvl5pPr>
                <a:lvl6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6pPr>
                <a:lvl7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7pPr>
                <a:lvl8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8pPr>
                <a:lvl9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9pPr>
              </a:lstStyle>
              <a:p>
                <a:pPr fontAlgn="auto">
                  <a:spcBef>
                    <a:spcPts val="0"/>
                  </a:spcBef>
                  <a:spcAft>
                    <a:spcPts val="0"/>
                  </a:spcAft>
                  <a:buClr>
                    <a:srgbClr val="FFA00A"/>
                  </a:buClr>
                  <a:buFont typeface="Wingdings" pitchFamily="2" charset="2"/>
                  <a:buChar char="l"/>
                  <a:defRPr/>
                </a:pPr>
                <a:r>
                  <a:rPr lang="zh-CN" altLang="en-US" sz="1400" kern="0" dirty="0">
                    <a:solidFill>
                      <a:srgbClr val="3F3F3F"/>
                    </a:solidFill>
                    <a:latin typeface="微软雅黑" pitchFamily="34" charset="-122"/>
                    <a:ea typeface="微软雅黑" pitchFamily="34" charset="-122"/>
                    <a:sym typeface="微软雅黑" pitchFamily="34" charset="-122"/>
                  </a:rPr>
                  <a:t>抗干扰：电力抄表</a:t>
                </a:r>
                <a:endParaRPr lang="en-US" altLang="zh-CN" sz="1400" kern="0" dirty="0">
                  <a:solidFill>
                    <a:srgbClr val="3F3F3F"/>
                  </a:solidFill>
                  <a:latin typeface="微软雅黑" pitchFamily="34" charset="-122"/>
                  <a:ea typeface="微软雅黑" pitchFamily="34" charset="-122"/>
                  <a:sym typeface="微软雅黑" pitchFamily="34" charset="-122"/>
                </a:endParaRPr>
              </a:p>
              <a:p>
                <a:pPr fontAlgn="auto">
                  <a:spcBef>
                    <a:spcPts val="0"/>
                  </a:spcBef>
                  <a:spcAft>
                    <a:spcPts val="0"/>
                  </a:spcAft>
                  <a:buClr>
                    <a:srgbClr val="FFA00A"/>
                  </a:buClr>
                  <a:buFont typeface="Wingdings" pitchFamily="2" charset="2"/>
                  <a:buChar char="l"/>
                  <a:defRPr/>
                </a:pPr>
                <a:r>
                  <a:rPr lang="zh-CN" altLang="en-US" sz="1400" kern="0" dirty="0">
                    <a:solidFill>
                      <a:srgbClr val="3F3F3F"/>
                    </a:solidFill>
                    <a:latin typeface="微软雅黑" pitchFamily="34" charset="-122"/>
                    <a:ea typeface="微软雅黑" pitchFamily="34" charset="-122"/>
                    <a:sym typeface="微软雅黑" pitchFamily="34" charset="-122"/>
                  </a:rPr>
                  <a:t>耐高温：交通行业</a:t>
                </a:r>
                <a:endParaRPr lang="zh-CN" altLang="en-US" sz="1200" kern="0" dirty="0">
                  <a:solidFill>
                    <a:srgbClr val="000000"/>
                  </a:solidFill>
                </a:endParaRPr>
              </a:p>
            </p:txBody>
          </p:sp>
          <p:grpSp>
            <p:nvGrpSpPr>
              <p:cNvPr id="8" name="组 18"/>
              <p:cNvGrpSpPr>
                <a:grpSpLocks/>
              </p:cNvGrpSpPr>
              <p:nvPr/>
            </p:nvGrpSpPr>
            <p:grpSpPr bwMode="auto">
              <a:xfrm>
                <a:off x="4776242" y="292130"/>
                <a:ext cx="881167" cy="876390"/>
                <a:chOff x="-4936" y="0"/>
                <a:chExt cx="881167" cy="876390"/>
              </a:xfrm>
            </p:grpSpPr>
            <p:sp>
              <p:nvSpPr>
                <p:cNvPr id="9" name="椭圆 13"/>
                <p:cNvSpPr>
                  <a:spLocks noChangeArrowheads="1"/>
                </p:cNvSpPr>
                <p:nvPr/>
              </p:nvSpPr>
              <p:spPr bwMode="auto">
                <a:xfrm>
                  <a:off x="0" y="0"/>
                  <a:ext cx="876231" cy="876390"/>
                </a:xfrm>
                <a:prstGeom prst="ellipse">
                  <a:avLst/>
                </a:prstGeom>
                <a:solidFill>
                  <a:srgbClr val="F97E39"/>
                </a:solidFill>
                <a:ln>
                  <a:noFill/>
                </a:ln>
                <a:extLst>
                  <a:ext uri="{91240B29-F687-4F45-9708-019B960494DF}">
                    <a14:hiddenLine xmlns:a14="http://schemas.microsoft.com/office/drawing/2010/main" w="38100" cap="flat" cmpd="sng">
                      <a:solidFill>
                        <a:srgbClr val="4BACC6"/>
                      </a:solidFill>
                      <a:bevel/>
                      <a:headEnd/>
                      <a:tailEnd/>
                    </a14:hiddenLine>
                  </a:ext>
                </a:extLst>
              </p:spPr>
              <p:txBody>
                <a:bodyPr anchor="ctr"/>
                <a:lstStyle/>
                <a:p>
                  <a:pPr algn="ctr" fontAlgn="auto">
                    <a:spcBef>
                      <a:spcPts val="0"/>
                    </a:spcBef>
                    <a:spcAft>
                      <a:spcPts val="0"/>
                    </a:spcAft>
                    <a:defRPr/>
                  </a:pPr>
                  <a:endParaRPr lang="zh-CN" altLang="zh-CN" kern="0">
                    <a:solidFill>
                      <a:srgbClr val="000000"/>
                    </a:solidFill>
                    <a:latin typeface="宋体" pitchFamily="2" charset="-122"/>
                    <a:ea typeface="宋体" pitchFamily="2" charset="-122"/>
                    <a:sym typeface="宋体" pitchFamily="2" charset="-122"/>
                  </a:endParaRPr>
                </a:p>
              </p:txBody>
            </p:sp>
            <p:sp>
              <p:nvSpPr>
                <p:cNvPr id="10" name="矩形 14"/>
                <p:cNvSpPr>
                  <a:spLocks noChangeArrowheads="1"/>
                </p:cNvSpPr>
                <p:nvPr/>
              </p:nvSpPr>
              <p:spPr bwMode="auto">
                <a:xfrm>
                  <a:off x="-4936" y="68693"/>
                  <a:ext cx="856781" cy="73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a:spAutoFit/>
                </a:bodyPr>
                <a:lstStyle/>
                <a:p>
                  <a:pPr fontAlgn="auto">
                    <a:spcBef>
                      <a:spcPts val="0"/>
                    </a:spcBef>
                    <a:spcAft>
                      <a:spcPts val="0"/>
                    </a:spcAft>
                    <a:defRPr/>
                  </a:pPr>
                  <a:r>
                    <a:rPr lang="zh-CN" altLang="en-US" sz="1600" b="1" kern="0" dirty="0">
                      <a:solidFill>
                        <a:srgbClr val="FFFFFF"/>
                      </a:solidFill>
                      <a:latin typeface="微软雅黑" pitchFamily="34" charset="-122"/>
                      <a:ea typeface="微软雅黑" pitchFamily="34" charset="-122"/>
                      <a:sym typeface="微软雅黑" pitchFamily="34" charset="-122"/>
                    </a:rPr>
                    <a:t>适 用</a:t>
                  </a:r>
                  <a:endParaRPr lang="en-US" altLang="zh-CN" sz="1600" b="1" kern="0" dirty="0">
                    <a:solidFill>
                      <a:srgbClr val="FFFFFF"/>
                    </a:solidFill>
                    <a:latin typeface="微软雅黑" pitchFamily="34" charset="-122"/>
                    <a:ea typeface="微软雅黑" pitchFamily="34" charset="-122"/>
                    <a:sym typeface="微软雅黑" pitchFamily="34" charset="-122"/>
                  </a:endParaRPr>
                </a:p>
                <a:p>
                  <a:pPr fontAlgn="auto">
                    <a:spcBef>
                      <a:spcPts val="0"/>
                    </a:spcBef>
                    <a:spcAft>
                      <a:spcPts val="0"/>
                    </a:spcAft>
                    <a:defRPr/>
                  </a:pPr>
                  <a:r>
                    <a:rPr lang="zh-CN" altLang="en-US" sz="1600" b="1" kern="0" dirty="0">
                      <a:solidFill>
                        <a:srgbClr val="FFFFFF"/>
                      </a:solidFill>
                      <a:latin typeface="微软雅黑" pitchFamily="34" charset="-122"/>
                      <a:ea typeface="微软雅黑" pitchFamily="34" charset="-122"/>
                      <a:sym typeface="微软雅黑" pitchFamily="34" charset="-122"/>
                    </a:rPr>
                    <a:t>范 围</a:t>
                  </a:r>
                  <a:endParaRPr lang="zh-CN" altLang="en-US" sz="1200" kern="0" dirty="0">
                    <a:solidFill>
                      <a:srgbClr val="000000"/>
                    </a:solidFill>
                    <a:latin typeface="宋体" pitchFamily="2" charset="-122"/>
                    <a:ea typeface="宋体" pitchFamily="2" charset="-122"/>
                  </a:endParaRPr>
                </a:p>
              </p:txBody>
            </p:sp>
          </p:grpSp>
        </p:grpSp>
        <p:sp>
          <p:nvSpPr>
            <p:cNvPr id="11" name="矩形 16"/>
            <p:cNvSpPr>
              <a:spLocks noChangeArrowheads="1"/>
            </p:cNvSpPr>
            <p:nvPr/>
          </p:nvSpPr>
          <p:spPr bwMode="auto">
            <a:xfrm>
              <a:off x="5712107" y="4618133"/>
              <a:ext cx="5246604" cy="1764013"/>
            </a:xfrm>
            <a:prstGeom prst="rect">
              <a:avLst/>
            </a:prstGeom>
            <a:solidFill>
              <a:srgbClr val="FFFFFF"/>
            </a:solidFill>
            <a:ln w="6350" cap="flat" cmpd="sng">
              <a:solidFill>
                <a:srgbClr val="FFA00A"/>
              </a:solidFill>
              <a:bevel/>
              <a:headEnd/>
              <a:tailEnd/>
            </a:ln>
          </p:spPr>
          <p:txBody>
            <a:bodyPr anchor="ctr"/>
            <a:lstStyle/>
            <a:p>
              <a:pPr algn="ctr" fontAlgn="auto">
                <a:spcBef>
                  <a:spcPts val="0"/>
                </a:spcBef>
                <a:spcAft>
                  <a:spcPts val="0"/>
                </a:spcAft>
                <a:defRPr/>
              </a:pPr>
              <a:endParaRPr lang="zh-CN" altLang="zh-CN" kern="0">
                <a:solidFill>
                  <a:srgbClr val="000000"/>
                </a:solidFill>
                <a:latin typeface="宋体" pitchFamily="2" charset="-122"/>
                <a:ea typeface="宋体" pitchFamily="2" charset="-122"/>
                <a:sym typeface="宋体" pitchFamily="2" charset="-122"/>
              </a:endParaRPr>
            </a:p>
          </p:txBody>
        </p:sp>
        <p:sp>
          <p:nvSpPr>
            <p:cNvPr id="12" name="矩形 17"/>
            <p:cNvSpPr>
              <a:spLocks noChangeArrowheads="1"/>
            </p:cNvSpPr>
            <p:nvPr/>
          </p:nvSpPr>
          <p:spPr bwMode="auto">
            <a:xfrm>
              <a:off x="5338252" y="4665367"/>
              <a:ext cx="4956349" cy="38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1600">
                  <a:solidFill>
                    <a:schemeClr val="tx1"/>
                  </a:solidFill>
                  <a:latin typeface="宋体" pitchFamily="2" charset="-122"/>
                  <a:ea typeface="宋体" pitchFamily="2" charset="-122"/>
                </a:defRPr>
              </a:lvl1pPr>
              <a:lvl2pPr>
                <a:defRPr sz="1600">
                  <a:solidFill>
                    <a:schemeClr val="tx1"/>
                  </a:solidFill>
                  <a:latin typeface="宋体" pitchFamily="2" charset="-122"/>
                  <a:ea typeface="宋体" pitchFamily="2" charset="-122"/>
                </a:defRPr>
              </a:lvl2pPr>
              <a:lvl3pPr>
                <a:defRPr sz="1600">
                  <a:solidFill>
                    <a:schemeClr val="tx1"/>
                  </a:solidFill>
                  <a:latin typeface="宋体" pitchFamily="2" charset="-122"/>
                  <a:ea typeface="宋体" pitchFamily="2" charset="-122"/>
                </a:defRPr>
              </a:lvl3pPr>
              <a:lvl4pPr>
                <a:defRPr sz="1600">
                  <a:solidFill>
                    <a:schemeClr val="tx1"/>
                  </a:solidFill>
                  <a:latin typeface="宋体" pitchFamily="2" charset="-122"/>
                  <a:ea typeface="宋体" pitchFamily="2" charset="-122"/>
                </a:defRPr>
              </a:lvl4pPr>
              <a:lvl5pPr>
                <a:defRPr sz="1600">
                  <a:solidFill>
                    <a:schemeClr val="tx1"/>
                  </a:solidFill>
                  <a:latin typeface="宋体" pitchFamily="2" charset="-122"/>
                  <a:ea typeface="宋体" pitchFamily="2" charset="-122"/>
                </a:defRPr>
              </a:lvl5pPr>
              <a:lvl6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6pPr>
              <a:lvl7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7pPr>
              <a:lvl8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8pPr>
              <a:lvl9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9pPr>
            </a:lstStyle>
            <a:p>
              <a:pPr fontAlgn="auto">
                <a:spcBef>
                  <a:spcPts val="0"/>
                </a:spcBef>
                <a:spcAft>
                  <a:spcPts val="0"/>
                </a:spcAft>
                <a:buClr>
                  <a:srgbClr val="FFA00A"/>
                </a:buClr>
                <a:buFont typeface="Wingdings" pitchFamily="2" charset="2"/>
                <a:buChar char="l"/>
                <a:defRPr/>
              </a:pPr>
              <a:r>
                <a:rPr lang="en-US" altLang="zh-CN" sz="1400" kern="0" dirty="0">
                  <a:solidFill>
                    <a:srgbClr val="3F3F3F"/>
                  </a:solidFill>
                  <a:latin typeface="微软雅黑" pitchFamily="34" charset="-122"/>
                  <a:ea typeface="微软雅黑" pitchFamily="34" charset="-122"/>
                  <a:sym typeface="微软雅黑" pitchFamily="34" charset="-122"/>
                </a:rPr>
                <a:t>OTA</a:t>
              </a:r>
              <a:r>
                <a:rPr lang="zh-CN" altLang="en-US" sz="1400" kern="0" dirty="0">
                  <a:solidFill>
                    <a:srgbClr val="3F3F3F"/>
                  </a:solidFill>
                  <a:latin typeface="微软雅黑" pitchFamily="34" charset="-122"/>
                  <a:ea typeface="微软雅黑" pitchFamily="34" charset="-122"/>
                  <a:sym typeface="微软雅黑" pitchFamily="34" charset="-122"/>
                </a:rPr>
                <a:t>写号、机卡一体、码号资源可实时配置</a:t>
              </a:r>
              <a:endParaRPr lang="zh-CN" altLang="en-US" sz="1200" kern="0" dirty="0">
                <a:solidFill>
                  <a:srgbClr val="000000"/>
                </a:solidFill>
              </a:endParaRPr>
            </a:p>
          </p:txBody>
        </p:sp>
        <p:sp>
          <p:nvSpPr>
            <p:cNvPr id="13" name="矩形 18"/>
            <p:cNvSpPr>
              <a:spLocks noChangeArrowheads="1"/>
            </p:cNvSpPr>
            <p:nvPr/>
          </p:nvSpPr>
          <p:spPr bwMode="auto">
            <a:xfrm>
              <a:off x="5338252" y="5025396"/>
              <a:ext cx="4577874" cy="93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1600">
                  <a:solidFill>
                    <a:schemeClr val="tx1"/>
                  </a:solidFill>
                  <a:latin typeface="宋体" pitchFamily="2" charset="-122"/>
                  <a:ea typeface="宋体" pitchFamily="2" charset="-122"/>
                </a:defRPr>
              </a:lvl1pPr>
              <a:lvl2pPr>
                <a:defRPr sz="1600">
                  <a:solidFill>
                    <a:schemeClr val="tx1"/>
                  </a:solidFill>
                  <a:latin typeface="宋体" pitchFamily="2" charset="-122"/>
                  <a:ea typeface="宋体" pitchFamily="2" charset="-122"/>
                </a:defRPr>
              </a:lvl2pPr>
              <a:lvl3pPr>
                <a:defRPr sz="1600">
                  <a:solidFill>
                    <a:schemeClr val="tx1"/>
                  </a:solidFill>
                  <a:latin typeface="宋体" pitchFamily="2" charset="-122"/>
                  <a:ea typeface="宋体" pitchFamily="2" charset="-122"/>
                </a:defRPr>
              </a:lvl3pPr>
              <a:lvl4pPr>
                <a:defRPr sz="1600">
                  <a:solidFill>
                    <a:schemeClr val="tx1"/>
                  </a:solidFill>
                  <a:latin typeface="宋体" pitchFamily="2" charset="-122"/>
                  <a:ea typeface="宋体" pitchFamily="2" charset="-122"/>
                </a:defRPr>
              </a:lvl4pPr>
              <a:lvl5pPr>
                <a:defRPr sz="1600">
                  <a:solidFill>
                    <a:schemeClr val="tx1"/>
                  </a:solidFill>
                  <a:latin typeface="宋体" pitchFamily="2" charset="-122"/>
                  <a:ea typeface="宋体" pitchFamily="2" charset="-122"/>
                </a:defRPr>
              </a:lvl5pPr>
              <a:lvl6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6pPr>
              <a:lvl7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7pPr>
              <a:lvl8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8pPr>
              <a:lvl9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9pPr>
            </a:lstStyle>
            <a:p>
              <a:pPr fontAlgn="auto">
                <a:spcBef>
                  <a:spcPts val="0"/>
                </a:spcBef>
                <a:spcAft>
                  <a:spcPts val="0"/>
                </a:spcAft>
                <a:buClr>
                  <a:srgbClr val="FFA00A"/>
                </a:buClr>
                <a:buFont typeface="Wingdings" pitchFamily="2" charset="2"/>
                <a:buChar char="l"/>
                <a:defRPr/>
              </a:pPr>
              <a:r>
                <a:rPr lang="zh-CN" altLang="en-US" sz="1400" kern="0" dirty="0">
                  <a:solidFill>
                    <a:srgbClr val="3F3F3F"/>
                  </a:solidFill>
                  <a:latin typeface="微软雅黑" pitchFamily="34" charset="-122"/>
                  <a:ea typeface="微软雅黑" pitchFamily="34" charset="-122"/>
                  <a:sym typeface="微软雅黑" pitchFamily="34" charset="-122"/>
                </a:rPr>
                <a:t>耐高温、抗氧化、抗干扰，可在环境条件恶劣情况下使用</a:t>
              </a:r>
              <a:endParaRPr lang="en-US" altLang="zh-CN" sz="1400" kern="0" dirty="0">
                <a:solidFill>
                  <a:srgbClr val="3F3F3F"/>
                </a:solidFill>
                <a:latin typeface="微软雅黑" pitchFamily="34" charset="-122"/>
                <a:ea typeface="微软雅黑" pitchFamily="34" charset="-122"/>
                <a:sym typeface="微软雅黑" pitchFamily="34" charset="-122"/>
              </a:endParaRPr>
            </a:p>
            <a:p>
              <a:pPr fontAlgn="auto">
                <a:spcBef>
                  <a:spcPts val="0"/>
                </a:spcBef>
                <a:spcAft>
                  <a:spcPts val="0"/>
                </a:spcAft>
                <a:buClr>
                  <a:srgbClr val="FFA00A"/>
                </a:buClr>
                <a:buFont typeface="Wingdings" pitchFamily="2" charset="2"/>
                <a:buChar char="l"/>
                <a:defRPr/>
              </a:pPr>
              <a:r>
                <a:rPr lang="zh-CN" altLang="en-US" sz="1400" kern="0" dirty="0">
                  <a:solidFill>
                    <a:srgbClr val="3F3F3F"/>
                  </a:solidFill>
                  <a:latin typeface="微软雅黑" pitchFamily="34" charset="-122"/>
                  <a:ea typeface="微软雅黑" pitchFamily="34" charset="-122"/>
                  <a:sym typeface="微软雅黑" pitchFamily="34" charset="-122"/>
                </a:rPr>
                <a:t>功率小</a:t>
              </a:r>
            </a:p>
          </p:txBody>
        </p:sp>
        <p:grpSp>
          <p:nvGrpSpPr>
            <p:cNvPr id="14" name="组 16"/>
            <p:cNvGrpSpPr>
              <a:grpSpLocks/>
            </p:cNvGrpSpPr>
            <p:nvPr/>
          </p:nvGrpSpPr>
          <p:grpSpPr bwMode="auto">
            <a:xfrm>
              <a:off x="9985986" y="4950729"/>
              <a:ext cx="862543" cy="876271"/>
              <a:chOff x="-13850" y="0"/>
              <a:chExt cx="890081" cy="876484"/>
            </a:xfrm>
          </p:grpSpPr>
          <p:sp>
            <p:nvSpPr>
              <p:cNvPr id="15" name="椭圆 20"/>
              <p:cNvSpPr>
                <a:spLocks noChangeArrowheads="1"/>
              </p:cNvSpPr>
              <p:nvPr/>
            </p:nvSpPr>
            <p:spPr bwMode="auto">
              <a:xfrm>
                <a:off x="0" y="0"/>
                <a:ext cx="876231" cy="876484"/>
              </a:xfrm>
              <a:prstGeom prst="ellipse">
                <a:avLst/>
              </a:prstGeom>
              <a:solidFill>
                <a:srgbClr val="F97E39"/>
              </a:solidFill>
              <a:ln>
                <a:noFill/>
              </a:ln>
              <a:extLst>
                <a:ext uri="{91240B29-F687-4F45-9708-019B960494DF}">
                  <a14:hiddenLine xmlns:a14="http://schemas.microsoft.com/office/drawing/2010/main" w="38100" cap="flat" cmpd="sng">
                    <a:solidFill>
                      <a:srgbClr val="4BACC6"/>
                    </a:solidFill>
                    <a:bevel/>
                    <a:headEnd/>
                    <a:tailEnd/>
                  </a14:hiddenLine>
                </a:ext>
              </a:extLst>
            </p:spPr>
            <p:txBody>
              <a:bodyPr anchor="ctr"/>
              <a:lstStyle/>
              <a:p>
                <a:pPr algn="ctr" fontAlgn="auto">
                  <a:spcBef>
                    <a:spcPts val="0"/>
                  </a:spcBef>
                  <a:spcAft>
                    <a:spcPts val="0"/>
                  </a:spcAft>
                  <a:defRPr/>
                </a:pPr>
                <a:endParaRPr lang="zh-CN" altLang="zh-CN" kern="0">
                  <a:solidFill>
                    <a:schemeClr val="bg1"/>
                  </a:solidFill>
                  <a:latin typeface="宋体" pitchFamily="2" charset="-122"/>
                  <a:ea typeface="宋体" pitchFamily="2" charset="-122"/>
                  <a:sym typeface="宋体" pitchFamily="2" charset="-122"/>
                </a:endParaRPr>
              </a:p>
            </p:txBody>
          </p:sp>
          <p:sp>
            <p:nvSpPr>
              <p:cNvPr id="16" name="矩形 1"/>
              <p:cNvSpPr>
                <a:spLocks noChangeArrowheads="1"/>
              </p:cNvSpPr>
              <p:nvPr/>
            </p:nvSpPr>
            <p:spPr bwMode="auto">
              <a:xfrm>
                <a:off x="-13850" y="237996"/>
                <a:ext cx="860139" cy="427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a:spAutoFit/>
              </a:bodyPr>
              <a:lstStyle/>
              <a:p>
                <a:pPr fontAlgn="auto">
                  <a:spcBef>
                    <a:spcPts val="0"/>
                  </a:spcBef>
                  <a:spcAft>
                    <a:spcPts val="0"/>
                  </a:spcAft>
                  <a:defRPr/>
                </a:pPr>
                <a:r>
                  <a:rPr lang="zh-CN" altLang="en-US" sz="1600" b="1" kern="0" dirty="0">
                    <a:solidFill>
                      <a:srgbClr val="FFFFFF"/>
                    </a:solidFill>
                    <a:latin typeface="微软雅黑" pitchFamily="34" charset="-122"/>
                    <a:ea typeface="微软雅黑" pitchFamily="34" charset="-122"/>
                    <a:sym typeface="微软雅黑" pitchFamily="34" charset="-122"/>
                  </a:rPr>
                  <a:t>优 势</a:t>
                </a:r>
                <a:endParaRPr lang="zh-CN" altLang="en-US" sz="1200" kern="0" dirty="0">
                  <a:solidFill>
                    <a:srgbClr val="000000"/>
                  </a:solidFill>
                  <a:latin typeface="宋体" pitchFamily="2" charset="-122"/>
                  <a:ea typeface="宋体" pitchFamily="2" charset="-122"/>
                </a:endParaRPr>
              </a:p>
            </p:txBody>
          </p:sp>
        </p:grpSp>
        <p:sp>
          <p:nvSpPr>
            <p:cNvPr id="17" name="矩形 6"/>
            <p:cNvSpPr>
              <a:spLocks noChangeArrowheads="1"/>
            </p:cNvSpPr>
            <p:nvPr/>
          </p:nvSpPr>
          <p:spPr bwMode="auto">
            <a:xfrm>
              <a:off x="5712107" y="1807184"/>
              <a:ext cx="5246604" cy="885767"/>
            </a:xfrm>
            <a:prstGeom prst="rect">
              <a:avLst/>
            </a:prstGeom>
            <a:solidFill>
              <a:srgbClr val="F97E39"/>
            </a:solidFill>
            <a:ln>
              <a:solidFill>
                <a:srgbClr val="FFA00A"/>
              </a:solidFill>
            </a:ln>
          </p:spPr>
          <p:txBody>
            <a:bodyPr wrap="square">
              <a:spAutoFit/>
            </a:bodyPr>
            <a:lstStyle>
              <a:lvl1pPr indent="292100">
                <a:defRPr sz="1600">
                  <a:solidFill>
                    <a:schemeClr val="tx1"/>
                  </a:solidFill>
                  <a:latin typeface="宋体" pitchFamily="2" charset="-122"/>
                  <a:ea typeface="宋体" pitchFamily="2" charset="-122"/>
                </a:defRPr>
              </a:lvl1pPr>
              <a:lvl2pPr>
                <a:defRPr sz="1600">
                  <a:solidFill>
                    <a:schemeClr val="tx1"/>
                  </a:solidFill>
                  <a:latin typeface="宋体" pitchFamily="2" charset="-122"/>
                  <a:ea typeface="宋体" pitchFamily="2" charset="-122"/>
                </a:defRPr>
              </a:lvl2pPr>
              <a:lvl3pPr>
                <a:defRPr sz="1600">
                  <a:solidFill>
                    <a:schemeClr val="tx1"/>
                  </a:solidFill>
                  <a:latin typeface="宋体" pitchFamily="2" charset="-122"/>
                  <a:ea typeface="宋体" pitchFamily="2" charset="-122"/>
                </a:defRPr>
              </a:lvl3pPr>
              <a:lvl4pPr>
                <a:defRPr sz="1600">
                  <a:solidFill>
                    <a:schemeClr val="tx1"/>
                  </a:solidFill>
                  <a:latin typeface="宋体" pitchFamily="2" charset="-122"/>
                  <a:ea typeface="宋体" pitchFamily="2" charset="-122"/>
                </a:defRPr>
              </a:lvl4pPr>
              <a:lvl5pPr>
                <a:defRPr sz="1600">
                  <a:solidFill>
                    <a:schemeClr val="tx1"/>
                  </a:solidFill>
                  <a:latin typeface="宋体" pitchFamily="2" charset="-122"/>
                  <a:ea typeface="宋体" pitchFamily="2" charset="-122"/>
                </a:defRPr>
              </a:lvl5pPr>
              <a:lvl6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6pPr>
              <a:lvl7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7pPr>
              <a:lvl8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8pPr>
              <a:lvl9pPr eaLnBrk="0" fontAlgn="base" hangingPunct="0">
                <a:spcBef>
                  <a:spcPct val="0"/>
                </a:spcBef>
                <a:spcAft>
                  <a:spcPct val="0"/>
                </a:spcAft>
                <a:buFont typeface="Arial" pitchFamily="34" charset="0"/>
                <a:defRPr sz="1600">
                  <a:solidFill>
                    <a:schemeClr val="tx1"/>
                  </a:solidFill>
                  <a:latin typeface="宋体" pitchFamily="2" charset="-122"/>
                  <a:ea typeface="宋体" pitchFamily="2" charset="-122"/>
                </a:defRPr>
              </a:lvl9pPr>
            </a:lstStyle>
            <a:p>
              <a:pPr>
                <a:lnSpc>
                  <a:spcPct val="110000"/>
                </a:lnSpc>
                <a:buFont typeface="Arial" pitchFamily="34" charset="0"/>
                <a:buNone/>
              </a:pPr>
              <a:r>
                <a:rPr lang="zh-CN" altLang="en-US" sz="1200" dirty="0">
                  <a:solidFill>
                    <a:srgbClr val="FFFFFF"/>
                  </a:solidFill>
                  <a:latin typeface="微软雅黑" pitchFamily="34" charset="-122"/>
                  <a:ea typeface="微软雅黑" pitchFamily="34" charset="-122"/>
                  <a:sym typeface="微软雅黑" pitchFamily="34" charset="-122"/>
                </a:rPr>
                <a:t>通过</a:t>
              </a:r>
              <a:r>
                <a:rPr lang="en-US" altLang="zh-CN" sz="1200" dirty="0">
                  <a:solidFill>
                    <a:srgbClr val="FFFFFF"/>
                  </a:solidFill>
                  <a:latin typeface="微软雅黑" pitchFamily="34" charset="-122"/>
                  <a:ea typeface="微软雅黑" pitchFamily="34" charset="-122"/>
                  <a:sym typeface="微软雅黑" pitchFamily="34" charset="-122"/>
                </a:rPr>
                <a:t>OTA</a:t>
              </a:r>
              <a:r>
                <a:rPr lang="zh-CN" altLang="en-US" sz="1200" dirty="0">
                  <a:solidFill>
                    <a:srgbClr val="FFFFFF"/>
                  </a:solidFill>
                  <a:latin typeface="微软雅黑" pitchFamily="34" charset="-122"/>
                  <a:ea typeface="微软雅黑" pitchFamily="34" charset="-122"/>
                  <a:sym typeface="微软雅黑" pitchFamily="34" charset="-122"/>
                </a:rPr>
                <a:t>空中写号平台，可提高物联网业务灵活性、缩短放号时间、提升用户安全，解决终端对于终端的防尘、防震、防水等性能需求。</a:t>
              </a:r>
            </a:p>
          </p:txBody>
        </p:sp>
        <p:sp>
          <p:nvSpPr>
            <p:cNvPr id="18" name="TextBox 9"/>
            <p:cNvSpPr txBox="1"/>
            <p:nvPr/>
          </p:nvSpPr>
          <p:spPr>
            <a:xfrm>
              <a:off x="224230" y="1774244"/>
              <a:ext cx="5271689" cy="4607903"/>
            </a:xfrm>
            <a:prstGeom prst="rect">
              <a:avLst/>
            </a:prstGeom>
            <a:noFill/>
          </p:spPr>
          <p:txBody>
            <a:bodyPr wrap="square" rtlCol="0">
              <a:noAutofit/>
            </a:bodyPr>
            <a:lstStyle/>
            <a:p>
              <a:pPr marL="285750" indent="-285750" eaLnBrk="0" hangingPunct="0">
                <a:lnSpc>
                  <a:spcPct val="150000"/>
                </a:lnSpc>
                <a:spcBef>
                  <a:spcPts val="0"/>
                </a:spcBef>
                <a:spcAft>
                  <a:spcPts val="600"/>
                </a:spcAft>
                <a:buClr>
                  <a:srgbClr val="F97E39"/>
                </a:buClr>
                <a:buFont typeface="Wingdings" pitchFamily="2" charset="2"/>
                <a:buChar char="Ø"/>
                <a:defRPr/>
              </a:pPr>
              <a:r>
                <a:rPr kumimoji="1" lang="zh-CN" altLang="en-US" sz="1100" b="1" dirty="0">
                  <a:solidFill>
                    <a:schemeClr val="bg1"/>
                  </a:solidFill>
                  <a:latin typeface="微软雅黑" pitchFamily="34" charset="-122"/>
                  <a:ea typeface="微软雅黑" pitchFamily="34" charset="-122"/>
                </a:rPr>
                <a:t>本地写号</a:t>
              </a:r>
              <a:endParaRPr kumimoji="1" lang="en-US" altLang="zh-CN" sz="1100" b="1" dirty="0">
                <a:solidFill>
                  <a:schemeClr val="bg1"/>
                </a:solidFill>
                <a:latin typeface="微软雅黑" pitchFamily="34" charset="-122"/>
                <a:ea typeface="微软雅黑" pitchFamily="34" charset="-122"/>
              </a:endParaRPr>
            </a:p>
            <a:p>
              <a:pPr marL="342900" indent="-342900" eaLnBrk="0" hangingPunct="0">
                <a:lnSpc>
                  <a:spcPct val="150000"/>
                </a:lnSpc>
                <a:spcBef>
                  <a:spcPts val="0"/>
                </a:spcBef>
                <a:spcAft>
                  <a:spcPts val="600"/>
                </a:spcAft>
                <a:buClr>
                  <a:srgbClr val="F97E39"/>
                </a:buClr>
                <a:buFont typeface="Arial" pitchFamily="34" charset="0"/>
                <a:buChar char="•"/>
                <a:defRPr/>
              </a:pPr>
              <a:r>
                <a:rPr kumimoji="1" lang="zh-CN" altLang="en-US" sz="1200" dirty="0">
                  <a:solidFill>
                    <a:schemeClr val="bg1"/>
                  </a:solidFill>
                  <a:latin typeface="微软雅黑" pitchFamily="34" charset="-122"/>
                  <a:ea typeface="微软雅黑" pitchFamily="34" charset="-122"/>
                </a:rPr>
                <a:t>当客户的物联网应用需求场景比较特殊</a:t>
              </a:r>
              <a:r>
                <a:rPr kumimoji="1" lang="en-US" altLang="zh-CN" sz="1200" dirty="0">
                  <a:solidFill>
                    <a:schemeClr val="bg1"/>
                  </a:solidFill>
                  <a:latin typeface="微软雅黑" pitchFamily="34" charset="-122"/>
                  <a:ea typeface="微软雅黑" pitchFamily="34" charset="-122"/>
                </a:rPr>
                <a:t>(</a:t>
              </a:r>
              <a:r>
                <a:rPr kumimoji="1" lang="zh-CN" altLang="en-US" sz="1200" dirty="0">
                  <a:solidFill>
                    <a:schemeClr val="bg1"/>
                  </a:solidFill>
                  <a:latin typeface="微软雅黑" pitchFamily="34" charset="-122"/>
                  <a:ea typeface="微软雅黑" pitchFamily="34" charset="-122"/>
                </a:rPr>
                <a:t>终端设备在潮湿、震动等恶劣环境中工作，或者需要考虑</a:t>
              </a:r>
              <a:r>
                <a:rPr kumimoji="1" lang="en-US" altLang="zh-CN" sz="1200" dirty="0">
                  <a:solidFill>
                    <a:schemeClr val="bg1"/>
                  </a:solidFill>
                  <a:latin typeface="微软雅黑" pitchFamily="34" charset="-122"/>
                  <a:ea typeface="微软雅黑" pitchFamily="34" charset="-122"/>
                </a:rPr>
                <a:t>UIM</a:t>
              </a:r>
              <a:r>
                <a:rPr kumimoji="1" lang="zh-CN" altLang="en-US" sz="1200" dirty="0">
                  <a:solidFill>
                    <a:schemeClr val="bg1"/>
                  </a:solidFill>
                  <a:latin typeface="微软雅黑" pitchFamily="34" charset="-122"/>
                  <a:ea typeface="微软雅黑" pitchFamily="34" charset="-122"/>
                </a:rPr>
                <a:t>卡防丢失时</a:t>
              </a:r>
              <a:r>
                <a:rPr kumimoji="1" lang="en-US" altLang="zh-CN" sz="1200" dirty="0">
                  <a:solidFill>
                    <a:schemeClr val="bg1"/>
                  </a:solidFill>
                  <a:latin typeface="微软雅黑" pitchFamily="34" charset="-122"/>
                  <a:ea typeface="微软雅黑" pitchFamily="34" charset="-122"/>
                </a:rPr>
                <a:t>)</a:t>
              </a:r>
              <a:r>
                <a:rPr kumimoji="1" lang="zh-CN" altLang="en-US" sz="1200" dirty="0">
                  <a:solidFill>
                    <a:schemeClr val="bg1"/>
                  </a:solidFill>
                  <a:latin typeface="微软雅黑" pitchFamily="34" charset="-122"/>
                  <a:ea typeface="微软雅黑" pitchFamily="34" charset="-122"/>
                </a:rPr>
                <a:t>，用于解决插卡式终端的</a:t>
              </a:r>
              <a:r>
                <a:rPr kumimoji="1" lang="zh-CN" altLang="en-US" sz="1200" dirty="0" smtClean="0">
                  <a:solidFill>
                    <a:schemeClr val="bg1"/>
                  </a:solidFill>
                  <a:latin typeface="微软雅黑" pitchFamily="34" charset="-122"/>
                  <a:ea typeface="微软雅黑" pitchFamily="34" charset="-122"/>
                </a:rPr>
                <a:t>诸多不便。</a:t>
              </a:r>
              <a:endParaRPr kumimoji="1" lang="en-US" altLang="zh-CN" sz="1200" b="1" dirty="0">
                <a:solidFill>
                  <a:schemeClr val="bg1"/>
                </a:solidFill>
                <a:latin typeface="微软雅黑" pitchFamily="34" charset="-122"/>
                <a:ea typeface="微软雅黑" pitchFamily="34" charset="-122"/>
              </a:endParaRPr>
            </a:p>
            <a:p>
              <a:pPr marL="285750" indent="-285750" eaLnBrk="0" hangingPunct="0">
                <a:lnSpc>
                  <a:spcPct val="150000"/>
                </a:lnSpc>
                <a:spcBef>
                  <a:spcPts val="0"/>
                </a:spcBef>
                <a:spcAft>
                  <a:spcPts val="600"/>
                </a:spcAft>
                <a:buClr>
                  <a:srgbClr val="F97E39"/>
                </a:buClr>
                <a:buFont typeface="Wingdings" pitchFamily="2" charset="2"/>
                <a:buChar char="Ø"/>
                <a:defRPr/>
              </a:pPr>
              <a:r>
                <a:rPr kumimoji="1" lang="en-US" altLang="zh-CN" sz="1100" b="1" dirty="0">
                  <a:solidFill>
                    <a:schemeClr val="bg1"/>
                  </a:solidFill>
                  <a:latin typeface="微软雅黑" pitchFamily="34" charset="-122"/>
                  <a:ea typeface="微软雅黑" pitchFamily="34" charset="-122"/>
                </a:rPr>
                <a:t>OTA</a:t>
              </a:r>
              <a:r>
                <a:rPr kumimoji="1" lang="zh-CN" altLang="en-US" sz="1100" b="1" dirty="0">
                  <a:solidFill>
                    <a:schemeClr val="bg1"/>
                  </a:solidFill>
                  <a:latin typeface="微软雅黑" pitchFamily="34" charset="-122"/>
                  <a:ea typeface="微软雅黑" pitchFamily="34" charset="-122"/>
                </a:rPr>
                <a:t>写号</a:t>
              </a:r>
              <a:endParaRPr kumimoji="1" lang="en-US" altLang="zh-CN" sz="1100" b="1" dirty="0">
                <a:solidFill>
                  <a:schemeClr val="bg1"/>
                </a:solidFill>
                <a:latin typeface="微软雅黑" pitchFamily="34" charset="-122"/>
                <a:ea typeface="微软雅黑" pitchFamily="34" charset="-122"/>
              </a:endParaRPr>
            </a:p>
            <a:p>
              <a:pPr marL="342900" indent="-342900" eaLnBrk="0" hangingPunct="0">
                <a:lnSpc>
                  <a:spcPct val="150000"/>
                </a:lnSpc>
                <a:spcBef>
                  <a:spcPts val="0"/>
                </a:spcBef>
                <a:spcAft>
                  <a:spcPts val="600"/>
                </a:spcAft>
                <a:buClr>
                  <a:srgbClr val="F97E39"/>
                </a:buClr>
                <a:buFont typeface="Arial" pitchFamily="34" charset="0"/>
                <a:buChar char="•"/>
                <a:defRPr/>
              </a:pPr>
              <a:r>
                <a:rPr kumimoji="1" lang="zh-CN" altLang="en-US" sz="1200" dirty="0">
                  <a:solidFill>
                    <a:schemeClr val="bg1"/>
                  </a:solidFill>
                  <a:latin typeface="微软雅黑" pitchFamily="34" charset="-122"/>
                  <a:ea typeface="微软雅黑" pitchFamily="34" charset="-122"/>
                  <a:sym typeface="微软雅黑" pitchFamily="34" charset="-122"/>
                </a:rPr>
                <a:t>如果需要对各终端的码号作调整配置时选用。不仅满足终端的防尘、防震、防水等需要，而且可对码号动态配置、方便业务</a:t>
              </a:r>
              <a:r>
                <a:rPr kumimoji="1" lang="zh-CN" altLang="en-US" sz="1200" dirty="0" smtClean="0">
                  <a:solidFill>
                    <a:schemeClr val="bg1"/>
                  </a:solidFill>
                  <a:latin typeface="微软雅黑" pitchFamily="34" charset="-122"/>
                  <a:ea typeface="微软雅黑" pitchFamily="34" charset="-122"/>
                  <a:sym typeface="微软雅黑" pitchFamily="34" charset="-122"/>
                </a:rPr>
                <a:t>管理。</a:t>
              </a:r>
              <a:endParaRPr kumimoji="1" lang="zh-CN" altLang="en-US" sz="1200" dirty="0">
                <a:solidFill>
                  <a:schemeClr val="bg1"/>
                </a:solidFill>
                <a:latin typeface="微软雅黑" pitchFamily="34" charset="-122"/>
                <a:ea typeface="微软雅黑" pitchFamily="34" charset="-122"/>
                <a:sym typeface="Calibri" pitchFamily="34" charset="0"/>
              </a:endParaRPr>
            </a:p>
          </p:txBody>
        </p:sp>
      </p:grpSp>
      <p:sp>
        <p:nvSpPr>
          <p:cNvPr id="20" name="矩形 19"/>
          <p:cNvSpPr/>
          <p:nvPr/>
        </p:nvSpPr>
        <p:spPr>
          <a:xfrm>
            <a:off x="688269" y="173374"/>
            <a:ext cx="6144631" cy="400110"/>
          </a:xfrm>
          <a:prstGeom prst="rect">
            <a:avLst/>
          </a:prstGeom>
        </p:spPr>
        <p:txBody>
          <a:bodyPr wrap="none">
            <a:spAutoFit/>
          </a:bodyPr>
          <a:lstStyle/>
          <a:p>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rPr>
              <a:t>空中写号：独具</a:t>
            </a:r>
            <a:r>
              <a:rPr lang="en-US" altLang="zh-CN" sz="2000" b="1" dirty="0">
                <a:solidFill>
                  <a:schemeClr val="accent4">
                    <a:lumMod val="60000"/>
                    <a:lumOff val="40000"/>
                  </a:schemeClr>
                </a:solidFill>
                <a:latin typeface="微软雅黑" panose="020B0503020204020204" pitchFamily="34" charset="-122"/>
                <a:ea typeface="微软雅黑" panose="020B0503020204020204" pitchFamily="34" charset="-122"/>
              </a:rPr>
              <a:t>2G/3G</a:t>
            </a:r>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rPr>
              <a:t>写号能力，适应特殊应用场景</a:t>
            </a:r>
          </a:p>
        </p:txBody>
      </p:sp>
      <p:pic>
        <p:nvPicPr>
          <p:cNvPr id="21" name="Picture 2" descr="E:\工作\SODA比赛\IMG20170109_1523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9285" y="103263"/>
            <a:ext cx="543846" cy="54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562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132348" y="947002"/>
            <a:ext cx="8361794" cy="4196498"/>
            <a:chOff x="494320" y="907980"/>
            <a:chExt cx="11176158" cy="5646707"/>
          </a:xfrm>
        </p:grpSpPr>
        <p:sp>
          <p:nvSpPr>
            <p:cNvPr id="4" name="矩形 3"/>
            <p:cNvSpPr/>
            <p:nvPr/>
          </p:nvSpPr>
          <p:spPr bwMode="auto">
            <a:xfrm>
              <a:off x="5849578" y="907980"/>
              <a:ext cx="4482498" cy="2170484"/>
            </a:xfrm>
            <a:prstGeom prst="rect">
              <a:avLst/>
            </a:prstGeom>
            <a:noFill/>
            <a:ln w="9525" cap="flat" cmpd="sng" algn="ctr">
              <a:noFill/>
              <a:prstDash val="solid"/>
              <a:round/>
              <a:headEnd type="none" w="med" len="med"/>
              <a:tailEnd type="none" w="med" len="med"/>
            </a:ln>
            <a:effectLst/>
          </p:spPr>
          <p:txBody>
            <a:bodyPr>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fontAlgn="base">
                <a:spcBef>
                  <a:spcPct val="0"/>
                </a:spcBef>
                <a:spcAft>
                  <a:spcPct val="0"/>
                </a:spcAft>
                <a:buFont typeface="Arial" pitchFamily="34" charset="0"/>
                <a:buNone/>
                <a:defRPr/>
              </a:pPr>
              <a:endParaRPr lang="zh-CN" altLang="en-US" sz="1600" b="1" dirty="0">
                <a:solidFill>
                  <a:schemeClr val="bg1"/>
                </a:solidFill>
                <a:latin typeface="微软雅黑" pitchFamily="34" charset="-122"/>
                <a:ea typeface="微软雅黑" pitchFamily="34" charset="-122"/>
              </a:endParaRPr>
            </a:p>
          </p:txBody>
        </p:sp>
        <p:grpSp>
          <p:nvGrpSpPr>
            <p:cNvPr id="5" name="组合 4"/>
            <p:cNvGrpSpPr/>
            <p:nvPr/>
          </p:nvGrpSpPr>
          <p:grpSpPr>
            <a:xfrm>
              <a:off x="934691" y="2873163"/>
              <a:ext cx="2736304" cy="1078957"/>
              <a:chOff x="4860033" y="1125909"/>
              <a:chExt cx="2736304" cy="1078957"/>
            </a:xfrm>
          </p:grpSpPr>
          <p:sp>
            <p:nvSpPr>
              <p:cNvPr id="6" name="矩形 5"/>
              <p:cNvSpPr/>
              <p:nvPr/>
            </p:nvSpPr>
            <p:spPr>
              <a:xfrm>
                <a:off x="4860033" y="1125909"/>
                <a:ext cx="2736304" cy="1078957"/>
              </a:xfrm>
              <a:prstGeom prst="rect">
                <a:avLst/>
              </a:prstGeom>
              <a:noFill/>
              <a:ln w="25400" cap="flat" cmpd="sng" algn="ctr">
                <a:solidFill>
                  <a:srgbClr val="1F497D">
                    <a:lumMod val="40000"/>
                    <a:lumOff val="60000"/>
                  </a:srgbClr>
                </a:solidFill>
                <a:prstDash val="solid"/>
              </a:ln>
              <a:effectLst/>
            </p:spPr>
            <p:txBody>
              <a:bodyPr rtlCol="0" anchor="ctr"/>
              <a:lstStyle/>
              <a:p>
                <a:pPr algn="ctr">
                  <a:defRPr/>
                </a:pPr>
                <a:endParaRPr lang="zh-CN" altLang="en-US" sz="1100" b="1" kern="0" dirty="0">
                  <a:solidFill>
                    <a:schemeClr val="bg1"/>
                  </a:solidFill>
                  <a:latin typeface="微软雅黑" pitchFamily="34" charset="-122"/>
                  <a:ea typeface="微软雅黑" pitchFamily="34" charset="-122"/>
                </a:endParaRPr>
              </a:p>
            </p:txBody>
          </p:sp>
          <p:pic>
            <p:nvPicPr>
              <p:cNvPr id="7" name="图片 10" descr="屏幕快照 2013-03-19 下午8.32.30.png"/>
              <p:cNvPicPr>
                <a:picLocks noChangeAspect="1"/>
              </p:cNvPicPr>
              <p:nvPr/>
            </p:nvPicPr>
            <p:blipFill>
              <a:blip r:embed="rId2" cstate="print"/>
              <a:srcRect/>
              <a:stretch>
                <a:fillRect/>
              </a:stretch>
            </p:blipFill>
            <p:spPr bwMode="auto">
              <a:xfrm>
                <a:off x="5148063" y="1219666"/>
                <a:ext cx="938392" cy="805085"/>
              </a:xfrm>
              <a:prstGeom prst="rect">
                <a:avLst/>
              </a:prstGeom>
              <a:noFill/>
              <a:ln w="9525">
                <a:noFill/>
                <a:miter lim="800000"/>
                <a:headEnd/>
                <a:tailEnd/>
              </a:ln>
            </p:spPr>
          </p:pic>
          <p:pic>
            <p:nvPicPr>
              <p:cNvPr id="8" name="Picture 4"/>
              <p:cNvPicPr>
                <a:picLocks noChangeAspect="1" noChangeArrowheads="1"/>
              </p:cNvPicPr>
              <p:nvPr/>
            </p:nvPicPr>
            <p:blipFill>
              <a:blip r:embed="rId3" cstate="print"/>
              <a:srcRect/>
              <a:stretch>
                <a:fillRect/>
              </a:stretch>
            </p:blipFill>
            <p:spPr bwMode="auto">
              <a:xfrm>
                <a:off x="6145759" y="1219664"/>
                <a:ext cx="1118880" cy="808834"/>
              </a:xfrm>
              <a:prstGeom prst="rect">
                <a:avLst/>
              </a:prstGeom>
              <a:noFill/>
              <a:ln w="9525">
                <a:noFill/>
                <a:miter lim="800000"/>
                <a:headEnd/>
                <a:tailEnd/>
              </a:ln>
            </p:spPr>
          </p:pic>
        </p:grpSp>
        <p:sp>
          <p:nvSpPr>
            <p:cNvPr id="9" name="Text12"/>
            <p:cNvSpPr>
              <a:spLocks noChangeArrowheads="1"/>
            </p:cNvSpPr>
            <p:nvPr/>
          </p:nvSpPr>
          <p:spPr bwMode="auto">
            <a:xfrm>
              <a:off x="523499" y="1442871"/>
              <a:ext cx="3484268" cy="111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lIns="0" tIns="0" rIns="0" bIns="0">
              <a:spAutoFit/>
            </a:bodyPr>
            <a:lstStyle/>
            <a:p>
              <a:pPr marL="285750" lvl="1" indent="-285750" defTabSz="457200">
                <a:lnSpc>
                  <a:spcPct val="150000"/>
                </a:lnSpc>
                <a:buClr>
                  <a:srgbClr val="C00000"/>
                </a:buClr>
                <a:buSzPct val="100000"/>
                <a:buFont typeface="Wingdings" pitchFamily="2" charset="2"/>
                <a:buChar char="Ø"/>
              </a:pPr>
              <a:r>
                <a:rPr lang="zh-CN" altLang="en-US" sz="1200" dirty="0">
                  <a:solidFill>
                    <a:schemeClr val="bg1"/>
                  </a:solidFill>
                  <a:latin typeface="微软雅黑" pitchFamily="34" charset="-122"/>
                  <a:ea typeface="微软雅黑" pitchFamily="34" charset="-122"/>
                  <a:sym typeface="微软雅黑" pitchFamily="34" charset="-122"/>
                </a:rPr>
                <a:t>车厂需要实时掌握新车位置数据，能及时知道车辆是否被销售，以便车厂能尽快向</a:t>
              </a:r>
              <a:r>
                <a:rPr lang="en-US" altLang="zh-CN" sz="1200" dirty="0">
                  <a:solidFill>
                    <a:schemeClr val="bg1"/>
                  </a:solidFill>
                  <a:latin typeface="微软雅黑" pitchFamily="34" charset="-122"/>
                  <a:ea typeface="微软雅黑" pitchFamily="34" charset="-122"/>
                  <a:sym typeface="微软雅黑" pitchFamily="34" charset="-122"/>
                </a:rPr>
                <a:t>4S</a:t>
              </a:r>
              <a:r>
                <a:rPr lang="zh-CN" altLang="en-US" sz="1200" dirty="0">
                  <a:solidFill>
                    <a:schemeClr val="bg1"/>
                  </a:solidFill>
                  <a:latin typeface="微软雅黑" pitchFamily="34" charset="-122"/>
                  <a:ea typeface="微软雅黑" pitchFamily="34" charset="-122"/>
                  <a:sym typeface="微软雅黑" pitchFamily="34" charset="-122"/>
                </a:rPr>
                <a:t>店回收资金。</a:t>
              </a:r>
              <a:endParaRPr lang="en-US" altLang="zh-CN" sz="1200" dirty="0">
                <a:solidFill>
                  <a:schemeClr val="bg1"/>
                </a:solidFill>
                <a:latin typeface="微软雅黑" pitchFamily="34" charset="-122"/>
                <a:ea typeface="微软雅黑" pitchFamily="34" charset="-122"/>
                <a:sym typeface="微软雅黑" pitchFamily="34" charset="-122"/>
              </a:endParaRPr>
            </a:p>
          </p:txBody>
        </p:sp>
        <p:sp>
          <p:nvSpPr>
            <p:cNvPr id="10" name="Text Box 14"/>
            <p:cNvSpPr txBox="1">
              <a:spLocks noChangeArrowheads="1"/>
            </p:cNvSpPr>
            <p:nvPr/>
          </p:nvSpPr>
          <p:spPr bwMode="auto">
            <a:xfrm>
              <a:off x="1007003" y="1011215"/>
              <a:ext cx="1068387" cy="24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lIns="0" tIns="0" rIns="0" bIns="0" anchor="ctr">
              <a:spAutoFit/>
            </a:bodyPr>
            <a:lstStyle>
              <a:lvl1pPr defTabSz="457200" eaLnBrk="0" hangingPunct="0">
                <a:defRPr>
                  <a:solidFill>
                    <a:schemeClr val="tx1"/>
                  </a:solidFill>
                  <a:latin typeface="Arial" charset="0"/>
                  <a:ea typeface="宋体" charset="-122"/>
                </a:defRPr>
              </a:lvl1pPr>
              <a:lvl2pPr marL="742950" indent="-285750" defTabSz="457200" eaLnBrk="0" hangingPunct="0">
                <a:defRPr>
                  <a:solidFill>
                    <a:schemeClr val="tx1"/>
                  </a:solidFill>
                  <a:latin typeface="Arial" charset="0"/>
                  <a:ea typeface="宋体" charset="-122"/>
                </a:defRPr>
              </a:lvl2pPr>
              <a:lvl3pPr marL="1143000" indent="-228600" defTabSz="457200" eaLnBrk="0" hangingPunct="0">
                <a:defRPr>
                  <a:solidFill>
                    <a:schemeClr val="tx1"/>
                  </a:solidFill>
                  <a:latin typeface="Arial" charset="0"/>
                  <a:ea typeface="宋体" charset="-122"/>
                </a:defRPr>
              </a:lvl3pPr>
              <a:lvl4pPr marL="1600200" indent="-228600" defTabSz="457200" eaLnBrk="0" hangingPunct="0">
                <a:defRPr>
                  <a:solidFill>
                    <a:schemeClr val="tx1"/>
                  </a:solidFill>
                  <a:latin typeface="Arial" charset="0"/>
                  <a:ea typeface="宋体" charset="-122"/>
                </a:defRPr>
              </a:lvl4pPr>
              <a:lvl5pPr marL="2057400" indent="-228600" defTabSz="457200" eaLnBrk="0" hangingPunct="0">
                <a:defRPr>
                  <a:solidFill>
                    <a:schemeClr val="tx1"/>
                  </a:solidFill>
                  <a:latin typeface="Arial" charset="0"/>
                  <a:ea typeface="宋体" charset="-122"/>
                </a:defRPr>
              </a:lvl5pPr>
              <a:lvl6pPr marL="2514600" indent="-228600" defTabSz="457200" eaLnBrk="0" fontAlgn="base" hangingPunct="0">
                <a:spcBef>
                  <a:spcPct val="0"/>
                </a:spcBef>
                <a:spcAft>
                  <a:spcPct val="0"/>
                </a:spcAft>
                <a:defRPr>
                  <a:solidFill>
                    <a:schemeClr val="tx1"/>
                  </a:solidFill>
                  <a:latin typeface="Arial" charset="0"/>
                  <a:ea typeface="宋体" charset="-122"/>
                </a:defRPr>
              </a:lvl6pPr>
              <a:lvl7pPr marL="2971800" indent="-228600" defTabSz="457200" eaLnBrk="0" fontAlgn="base" hangingPunct="0">
                <a:spcBef>
                  <a:spcPct val="0"/>
                </a:spcBef>
                <a:spcAft>
                  <a:spcPct val="0"/>
                </a:spcAft>
                <a:defRPr>
                  <a:solidFill>
                    <a:schemeClr val="tx1"/>
                  </a:solidFill>
                  <a:latin typeface="Arial" charset="0"/>
                  <a:ea typeface="宋体" charset="-122"/>
                </a:defRPr>
              </a:lvl7pPr>
              <a:lvl8pPr marL="3429000" indent="-228600" defTabSz="457200" eaLnBrk="0" fontAlgn="base" hangingPunct="0">
                <a:spcBef>
                  <a:spcPct val="0"/>
                </a:spcBef>
                <a:spcAft>
                  <a:spcPct val="0"/>
                </a:spcAft>
                <a:defRPr>
                  <a:solidFill>
                    <a:schemeClr val="tx1"/>
                  </a:solidFill>
                  <a:latin typeface="Arial" charset="0"/>
                  <a:ea typeface="宋体" charset="-122"/>
                </a:defRPr>
              </a:lvl8pPr>
              <a:lvl9pPr marL="3886200" indent="-228600" defTabSz="457200" eaLnBrk="0" fontAlgn="base" hangingPunct="0">
                <a:spcBef>
                  <a:spcPct val="0"/>
                </a:spcBef>
                <a:spcAft>
                  <a:spcPct val="0"/>
                </a:spcAft>
                <a:defRPr>
                  <a:solidFill>
                    <a:schemeClr val="tx1"/>
                  </a:solidFill>
                  <a:latin typeface="Arial" charset="0"/>
                  <a:ea typeface="宋体" charset="-122"/>
                </a:defRPr>
              </a:lvl9pPr>
            </a:lstStyle>
            <a:p>
              <a:pPr fontAlgn="base">
                <a:spcBef>
                  <a:spcPct val="0"/>
                </a:spcBef>
                <a:spcAft>
                  <a:spcPct val="0"/>
                </a:spcAft>
              </a:pPr>
              <a:r>
                <a:rPr lang="zh-CN" altLang="en-US" sz="1200" b="1" dirty="0">
                  <a:solidFill>
                    <a:schemeClr val="bg1"/>
                  </a:solidFill>
                  <a:latin typeface="微软雅黑" pitchFamily="34" charset="-122"/>
                  <a:ea typeface="微软雅黑" pitchFamily="34" charset="-122"/>
                </a:rPr>
                <a:t>客户需求</a:t>
              </a:r>
            </a:p>
          </p:txBody>
        </p:sp>
        <p:sp>
          <p:nvSpPr>
            <p:cNvPr id="11" name="Rectangle 15"/>
            <p:cNvSpPr>
              <a:spLocks noChangeArrowheads="1"/>
            </p:cNvSpPr>
            <p:nvPr/>
          </p:nvSpPr>
          <p:spPr bwMode="auto">
            <a:xfrm>
              <a:off x="663229" y="1000111"/>
              <a:ext cx="271463" cy="271463"/>
            </a:xfrm>
            <a:prstGeom prst="rect">
              <a:avLst/>
            </a:prstGeom>
            <a:solidFill>
              <a:srgbClr val="C00000"/>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0" tIns="0" rIns="0" bIns="0" anchor="ctr"/>
            <a:lstStyle/>
            <a:p>
              <a:pPr algn="ctr" defTabSz="457200" eaLnBrk="0" hangingPunct="0"/>
              <a:r>
                <a:rPr lang="en-US" altLang="zh-CN" sz="1200" b="1" dirty="0">
                  <a:solidFill>
                    <a:schemeClr val="bg1"/>
                  </a:solidFill>
                  <a:latin typeface="微软雅黑" pitchFamily="34" charset="-122"/>
                  <a:ea typeface="微软雅黑" pitchFamily="34" charset="-122"/>
                </a:rPr>
                <a:t>1</a:t>
              </a:r>
            </a:p>
          </p:txBody>
        </p:sp>
        <p:sp>
          <p:nvSpPr>
            <p:cNvPr id="12" name="Text Box 14"/>
            <p:cNvSpPr txBox="1">
              <a:spLocks noChangeArrowheads="1"/>
            </p:cNvSpPr>
            <p:nvPr/>
          </p:nvSpPr>
          <p:spPr bwMode="auto">
            <a:xfrm>
              <a:off x="7657934" y="1042223"/>
              <a:ext cx="1284287" cy="24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lIns="0" tIns="0" rIns="0" bIns="0" anchor="ctr">
              <a:spAutoFit/>
            </a:bodyPr>
            <a:lstStyle>
              <a:lvl1pPr defTabSz="457200" eaLnBrk="0" hangingPunct="0">
                <a:defRPr>
                  <a:solidFill>
                    <a:schemeClr val="tx1"/>
                  </a:solidFill>
                  <a:latin typeface="Arial" charset="0"/>
                  <a:ea typeface="宋体" charset="-122"/>
                </a:defRPr>
              </a:lvl1pPr>
              <a:lvl2pPr marL="742950" indent="-285750" defTabSz="457200" eaLnBrk="0" hangingPunct="0">
                <a:defRPr>
                  <a:solidFill>
                    <a:schemeClr val="tx1"/>
                  </a:solidFill>
                  <a:latin typeface="Arial" charset="0"/>
                  <a:ea typeface="宋体" charset="-122"/>
                </a:defRPr>
              </a:lvl2pPr>
              <a:lvl3pPr marL="1143000" indent="-228600" defTabSz="457200" eaLnBrk="0" hangingPunct="0">
                <a:defRPr>
                  <a:solidFill>
                    <a:schemeClr val="tx1"/>
                  </a:solidFill>
                  <a:latin typeface="Arial" charset="0"/>
                  <a:ea typeface="宋体" charset="-122"/>
                </a:defRPr>
              </a:lvl3pPr>
              <a:lvl4pPr marL="1600200" indent="-228600" defTabSz="457200" eaLnBrk="0" hangingPunct="0">
                <a:defRPr>
                  <a:solidFill>
                    <a:schemeClr val="tx1"/>
                  </a:solidFill>
                  <a:latin typeface="Arial" charset="0"/>
                  <a:ea typeface="宋体" charset="-122"/>
                </a:defRPr>
              </a:lvl4pPr>
              <a:lvl5pPr marL="2057400" indent="-228600" defTabSz="457200" eaLnBrk="0" hangingPunct="0">
                <a:defRPr>
                  <a:solidFill>
                    <a:schemeClr val="tx1"/>
                  </a:solidFill>
                  <a:latin typeface="Arial" charset="0"/>
                  <a:ea typeface="宋体" charset="-122"/>
                </a:defRPr>
              </a:lvl5pPr>
              <a:lvl6pPr marL="2514600" indent="-228600" defTabSz="457200" eaLnBrk="0" fontAlgn="base" hangingPunct="0">
                <a:spcBef>
                  <a:spcPct val="0"/>
                </a:spcBef>
                <a:spcAft>
                  <a:spcPct val="0"/>
                </a:spcAft>
                <a:defRPr>
                  <a:solidFill>
                    <a:schemeClr val="tx1"/>
                  </a:solidFill>
                  <a:latin typeface="Arial" charset="0"/>
                  <a:ea typeface="宋体" charset="-122"/>
                </a:defRPr>
              </a:lvl6pPr>
              <a:lvl7pPr marL="2971800" indent="-228600" defTabSz="457200" eaLnBrk="0" fontAlgn="base" hangingPunct="0">
                <a:spcBef>
                  <a:spcPct val="0"/>
                </a:spcBef>
                <a:spcAft>
                  <a:spcPct val="0"/>
                </a:spcAft>
                <a:defRPr>
                  <a:solidFill>
                    <a:schemeClr val="tx1"/>
                  </a:solidFill>
                  <a:latin typeface="Arial" charset="0"/>
                  <a:ea typeface="宋体" charset="-122"/>
                </a:defRPr>
              </a:lvl7pPr>
              <a:lvl8pPr marL="3429000" indent="-228600" defTabSz="457200" eaLnBrk="0" fontAlgn="base" hangingPunct="0">
                <a:spcBef>
                  <a:spcPct val="0"/>
                </a:spcBef>
                <a:spcAft>
                  <a:spcPct val="0"/>
                </a:spcAft>
                <a:defRPr>
                  <a:solidFill>
                    <a:schemeClr val="tx1"/>
                  </a:solidFill>
                  <a:latin typeface="Arial" charset="0"/>
                  <a:ea typeface="宋体" charset="-122"/>
                </a:defRPr>
              </a:lvl8pPr>
              <a:lvl9pPr marL="3886200" indent="-228600" defTabSz="457200" eaLnBrk="0" fontAlgn="base" hangingPunct="0">
                <a:spcBef>
                  <a:spcPct val="0"/>
                </a:spcBef>
                <a:spcAft>
                  <a:spcPct val="0"/>
                </a:spcAft>
                <a:defRPr>
                  <a:solidFill>
                    <a:schemeClr val="tx1"/>
                  </a:solidFill>
                  <a:latin typeface="Arial" charset="0"/>
                  <a:ea typeface="宋体" charset="-122"/>
                </a:defRPr>
              </a:lvl9pPr>
            </a:lstStyle>
            <a:p>
              <a:pPr fontAlgn="base">
                <a:spcBef>
                  <a:spcPct val="0"/>
                </a:spcBef>
                <a:spcAft>
                  <a:spcPct val="0"/>
                </a:spcAft>
              </a:pPr>
              <a:r>
                <a:rPr lang="zh-CN" altLang="en-US" sz="1200" b="1" dirty="0">
                  <a:solidFill>
                    <a:schemeClr val="bg1"/>
                  </a:solidFill>
                  <a:latin typeface="微软雅黑" pitchFamily="34" charset="-122"/>
                  <a:ea typeface="微软雅黑" pitchFamily="34" charset="-122"/>
                </a:rPr>
                <a:t>解决方案</a:t>
              </a:r>
            </a:p>
          </p:txBody>
        </p:sp>
        <p:sp>
          <p:nvSpPr>
            <p:cNvPr id="13" name="Text12"/>
            <p:cNvSpPr>
              <a:spLocks noChangeArrowheads="1"/>
            </p:cNvSpPr>
            <p:nvPr/>
          </p:nvSpPr>
          <p:spPr bwMode="auto">
            <a:xfrm>
              <a:off x="7081290" y="1442871"/>
              <a:ext cx="4472883" cy="260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lIns="0" tIns="0" rIns="0" bIns="0">
              <a:spAutoFit/>
            </a:bodyPr>
            <a:lstStyle/>
            <a:p>
              <a:pPr marL="285750" lvl="1" indent="-285750" defTabSz="457200">
                <a:lnSpc>
                  <a:spcPct val="150000"/>
                </a:lnSpc>
                <a:buClr>
                  <a:srgbClr val="C00000"/>
                </a:buClr>
                <a:buSzPct val="100000"/>
                <a:buFont typeface="Wingdings" pitchFamily="2" charset="2"/>
                <a:buChar char="Ø"/>
              </a:pPr>
              <a:r>
                <a:rPr lang="zh-CN" altLang="en-US" sz="1200" dirty="0">
                  <a:solidFill>
                    <a:schemeClr val="bg1"/>
                  </a:solidFill>
                  <a:latin typeface="微软雅黑" pitchFamily="34" charset="-122"/>
                  <a:ea typeface="微软雅黑" pitchFamily="34" charset="-122"/>
                  <a:sym typeface="微软雅黑" pitchFamily="34" charset="-122"/>
                </a:rPr>
                <a:t>打包提供</a:t>
              </a:r>
              <a:r>
                <a:rPr lang="en-US" altLang="zh-CN" sz="1200" dirty="0" err="1">
                  <a:solidFill>
                    <a:schemeClr val="bg1"/>
                  </a:solidFill>
                  <a:latin typeface="微软雅黑" pitchFamily="34" charset="-122"/>
                  <a:ea typeface="微软雅黑" pitchFamily="34" charset="-122"/>
                  <a:sym typeface="微软雅黑" pitchFamily="34" charset="-122"/>
                </a:rPr>
                <a:t>SimCom</a:t>
              </a:r>
              <a:r>
                <a:rPr lang="zh-CN" altLang="en-US" sz="1200" dirty="0">
                  <a:solidFill>
                    <a:schemeClr val="bg1"/>
                  </a:solidFill>
                  <a:latin typeface="微软雅黑" pitchFamily="34" charset="-122"/>
                  <a:ea typeface="微软雅黑" pitchFamily="34" charset="-122"/>
                  <a:sym typeface="微软雅黑" pitchFamily="34" charset="-122"/>
                </a:rPr>
                <a:t>通信模块</a:t>
              </a:r>
              <a:r>
                <a:rPr lang="en-US" altLang="zh-CN" sz="1200" dirty="0">
                  <a:solidFill>
                    <a:schemeClr val="bg1"/>
                  </a:solidFill>
                  <a:latin typeface="微软雅黑" pitchFamily="34" charset="-122"/>
                  <a:ea typeface="微软雅黑" pitchFamily="34" charset="-122"/>
                  <a:sym typeface="微软雅黑" pitchFamily="34" charset="-122"/>
                </a:rPr>
                <a:t>+</a:t>
              </a:r>
              <a:r>
                <a:rPr lang="zh-CN" altLang="en-US" sz="1200" dirty="0">
                  <a:solidFill>
                    <a:schemeClr val="bg1"/>
                  </a:solidFill>
                  <a:latin typeface="微软雅黑" pitchFamily="34" charset="-122"/>
                  <a:ea typeface="微软雅黑" pitchFamily="34" charset="-122"/>
                  <a:sym typeface="微软雅黑" pitchFamily="34" charset="-122"/>
                </a:rPr>
                <a:t>流量通道整体解决方案</a:t>
              </a:r>
              <a:endParaRPr lang="en-US" altLang="zh-CN" sz="1200" dirty="0">
                <a:solidFill>
                  <a:schemeClr val="bg1"/>
                </a:solidFill>
                <a:latin typeface="微软雅黑" pitchFamily="34" charset="-122"/>
                <a:ea typeface="微软雅黑" pitchFamily="34" charset="-122"/>
                <a:sym typeface="微软雅黑" pitchFamily="34" charset="-122"/>
              </a:endParaRPr>
            </a:p>
            <a:p>
              <a:pPr marL="285750" lvl="1" indent="-285750" defTabSz="457200">
                <a:lnSpc>
                  <a:spcPct val="150000"/>
                </a:lnSpc>
                <a:buClr>
                  <a:srgbClr val="C00000"/>
                </a:buClr>
                <a:buSzPct val="100000"/>
                <a:buFont typeface="Wingdings" pitchFamily="2" charset="2"/>
                <a:buChar char="Ø"/>
              </a:pPr>
              <a:r>
                <a:rPr lang="zh-CN" altLang="en-US" sz="1200" dirty="0">
                  <a:solidFill>
                    <a:schemeClr val="bg1"/>
                  </a:solidFill>
                  <a:latin typeface="微软雅黑" pitchFamily="34" charset="-122"/>
                  <a:ea typeface="微软雅黑" pitchFamily="34" charset="-122"/>
                  <a:sym typeface="微软雅黑" pitchFamily="34" charset="-122"/>
                </a:rPr>
                <a:t>提出车厂安装“随车宝”监控器方案，可实时掌握新车位置信息和实时的状态信息，有效避免经销商利用大众区域性优惠政策进行窜货；通过拔出监控器来启动告警告知新车已被销售，可及时向经销商回收资金。</a:t>
              </a:r>
            </a:p>
          </p:txBody>
        </p:sp>
        <p:sp>
          <p:nvSpPr>
            <p:cNvPr id="14" name="Text Box 14"/>
            <p:cNvSpPr txBox="1">
              <a:spLocks noChangeArrowheads="1"/>
            </p:cNvSpPr>
            <p:nvPr/>
          </p:nvSpPr>
          <p:spPr bwMode="auto">
            <a:xfrm>
              <a:off x="962881" y="4346964"/>
              <a:ext cx="1404937" cy="24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lIns="0" tIns="0" rIns="0" bIns="0" anchor="ctr">
              <a:spAutoFit/>
            </a:bodyPr>
            <a:lstStyle>
              <a:lvl1pPr defTabSz="457200" eaLnBrk="0" hangingPunct="0">
                <a:defRPr>
                  <a:solidFill>
                    <a:schemeClr val="tx1"/>
                  </a:solidFill>
                  <a:latin typeface="Arial" charset="0"/>
                  <a:ea typeface="宋体" charset="-122"/>
                </a:defRPr>
              </a:lvl1pPr>
              <a:lvl2pPr marL="742950" indent="-285750" defTabSz="457200" eaLnBrk="0" hangingPunct="0">
                <a:defRPr>
                  <a:solidFill>
                    <a:schemeClr val="tx1"/>
                  </a:solidFill>
                  <a:latin typeface="Arial" charset="0"/>
                  <a:ea typeface="宋体" charset="-122"/>
                </a:defRPr>
              </a:lvl2pPr>
              <a:lvl3pPr marL="1143000" indent="-228600" defTabSz="457200" eaLnBrk="0" hangingPunct="0">
                <a:defRPr>
                  <a:solidFill>
                    <a:schemeClr val="tx1"/>
                  </a:solidFill>
                  <a:latin typeface="Arial" charset="0"/>
                  <a:ea typeface="宋体" charset="-122"/>
                </a:defRPr>
              </a:lvl3pPr>
              <a:lvl4pPr marL="1600200" indent="-228600" defTabSz="457200" eaLnBrk="0" hangingPunct="0">
                <a:defRPr>
                  <a:solidFill>
                    <a:schemeClr val="tx1"/>
                  </a:solidFill>
                  <a:latin typeface="Arial" charset="0"/>
                  <a:ea typeface="宋体" charset="-122"/>
                </a:defRPr>
              </a:lvl4pPr>
              <a:lvl5pPr marL="2057400" indent="-228600" defTabSz="457200" eaLnBrk="0" hangingPunct="0">
                <a:defRPr>
                  <a:solidFill>
                    <a:schemeClr val="tx1"/>
                  </a:solidFill>
                  <a:latin typeface="Arial" charset="0"/>
                  <a:ea typeface="宋体" charset="-122"/>
                </a:defRPr>
              </a:lvl5pPr>
              <a:lvl6pPr marL="2514600" indent="-228600" defTabSz="457200" eaLnBrk="0" fontAlgn="base" hangingPunct="0">
                <a:spcBef>
                  <a:spcPct val="0"/>
                </a:spcBef>
                <a:spcAft>
                  <a:spcPct val="0"/>
                </a:spcAft>
                <a:defRPr>
                  <a:solidFill>
                    <a:schemeClr val="tx1"/>
                  </a:solidFill>
                  <a:latin typeface="Arial" charset="0"/>
                  <a:ea typeface="宋体" charset="-122"/>
                </a:defRPr>
              </a:lvl6pPr>
              <a:lvl7pPr marL="2971800" indent="-228600" defTabSz="457200" eaLnBrk="0" fontAlgn="base" hangingPunct="0">
                <a:spcBef>
                  <a:spcPct val="0"/>
                </a:spcBef>
                <a:spcAft>
                  <a:spcPct val="0"/>
                </a:spcAft>
                <a:defRPr>
                  <a:solidFill>
                    <a:schemeClr val="tx1"/>
                  </a:solidFill>
                  <a:latin typeface="Arial" charset="0"/>
                  <a:ea typeface="宋体" charset="-122"/>
                </a:defRPr>
              </a:lvl7pPr>
              <a:lvl8pPr marL="3429000" indent="-228600" defTabSz="457200" eaLnBrk="0" fontAlgn="base" hangingPunct="0">
                <a:spcBef>
                  <a:spcPct val="0"/>
                </a:spcBef>
                <a:spcAft>
                  <a:spcPct val="0"/>
                </a:spcAft>
                <a:defRPr>
                  <a:solidFill>
                    <a:schemeClr val="tx1"/>
                  </a:solidFill>
                  <a:latin typeface="Arial" charset="0"/>
                  <a:ea typeface="宋体" charset="-122"/>
                </a:defRPr>
              </a:lvl8pPr>
              <a:lvl9pPr marL="3886200" indent="-228600" defTabSz="457200" eaLnBrk="0" fontAlgn="base" hangingPunct="0">
                <a:spcBef>
                  <a:spcPct val="0"/>
                </a:spcBef>
                <a:spcAft>
                  <a:spcPct val="0"/>
                </a:spcAft>
                <a:defRPr>
                  <a:solidFill>
                    <a:schemeClr val="tx1"/>
                  </a:solidFill>
                  <a:latin typeface="Arial" charset="0"/>
                  <a:ea typeface="宋体" charset="-122"/>
                </a:defRPr>
              </a:lvl9pPr>
            </a:lstStyle>
            <a:p>
              <a:pPr fontAlgn="base">
                <a:spcBef>
                  <a:spcPct val="0"/>
                </a:spcBef>
                <a:spcAft>
                  <a:spcPct val="0"/>
                </a:spcAft>
              </a:pPr>
              <a:r>
                <a:rPr lang="zh-CN" altLang="en-US" sz="1200" b="1" dirty="0">
                  <a:solidFill>
                    <a:schemeClr val="bg1"/>
                  </a:solidFill>
                  <a:latin typeface="微软雅黑" pitchFamily="34" charset="-122"/>
                  <a:ea typeface="微软雅黑" pitchFamily="34" charset="-122"/>
                </a:rPr>
                <a:t>营销成果</a:t>
              </a:r>
            </a:p>
          </p:txBody>
        </p:sp>
        <p:sp>
          <p:nvSpPr>
            <p:cNvPr id="15" name="Text12"/>
            <p:cNvSpPr>
              <a:spLocks noChangeArrowheads="1"/>
            </p:cNvSpPr>
            <p:nvPr/>
          </p:nvSpPr>
          <p:spPr bwMode="auto">
            <a:xfrm>
              <a:off x="7349998" y="4631069"/>
              <a:ext cx="4320480" cy="1490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lIns="0" tIns="0" rIns="0" bIns="0">
              <a:spAutoFit/>
            </a:bodyPr>
            <a:lstStyle/>
            <a:p>
              <a:pPr marL="285750" lvl="1" indent="-285750" defTabSz="457200">
                <a:lnSpc>
                  <a:spcPct val="150000"/>
                </a:lnSpc>
                <a:buClr>
                  <a:srgbClr val="C00000"/>
                </a:buClr>
                <a:buSzPct val="100000"/>
                <a:buFont typeface="Wingdings" pitchFamily="2" charset="2"/>
                <a:buChar char="Ø"/>
              </a:pPr>
              <a:r>
                <a:rPr lang="zh-CN" altLang="en-US" sz="1200" dirty="0">
                  <a:solidFill>
                    <a:schemeClr val="bg1"/>
                  </a:solidFill>
                  <a:latin typeface="微软雅黑" pitchFamily="34" charset="-122"/>
                  <a:ea typeface="微软雅黑" pitchFamily="34" charset="-122"/>
                  <a:sym typeface="微软雅黑" pitchFamily="34" charset="-122"/>
                </a:rPr>
                <a:t>物联网提供整体解决方案、差异化服务能力，该案例是物联网整合产业链能力的重要体现；</a:t>
              </a:r>
              <a:endParaRPr lang="en-US" altLang="zh-CN" sz="1200" dirty="0">
                <a:solidFill>
                  <a:schemeClr val="bg1"/>
                </a:solidFill>
                <a:latin typeface="微软雅黑" pitchFamily="34" charset="-122"/>
                <a:ea typeface="微软雅黑" pitchFamily="34" charset="-122"/>
                <a:sym typeface="微软雅黑" pitchFamily="34" charset="-122"/>
              </a:endParaRPr>
            </a:p>
            <a:p>
              <a:pPr marL="285750" lvl="1" indent="-285750" defTabSz="457200">
                <a:lnSpc>
                  <a:spcPct val="150000"/>
                </a:lnSpc>
                <a:buClr>
                  <a:srgbClr val="C00000"/>
                </a:buClr>
                <a:buSzPct val="100000"/>
                <a:buFont typeface="Wingdings" pitchFamily="2" charset="2"/>
                <a:buChar char="Ø"/>
              </a:pPr>
              <a:r>
                <a:rPr lang="zh-CN" altLang="en-US" sz="1200" dirty="0">
                  <a:solidFill>
                    <a:schemeClr val="bg1"/>
                  </a:solidFill>
                  <a:latin typeface="微软雅黑" pitchFamily="34" charset="-122"/>
                  <a:ea typeface="微软雅黑" pitchFamily="34" charset="-122"/>
                  <a:sym typeface="微软雅黑" pitchFamily="34" charset="-122"/>
                </a:rPr>
                <a:t>该方案切合大部分车厂的需求，可进行规模化推广。</a:t>
              </a:r>
              <a:endParaRPr lang="en-US" altLang="zh-CN" sz="1200" dirty="0">
                <a:solidFill>
                  <a:schemeClr val="bg1"/>
                </a:solidFill>
                <a:latin typeface="微软雅黑" pitchFamily="34" charset="-122"/>
                <a:ea typeface="微软雅黑" pitchFamily="34" charset="-122"/>
                <a:sym typeface="微软雅黑" pitchFamily="34" charset="-122"/>
              </a:endParaRPr>
            </a:p>
          </p:txBody>
        </p:sp>
        <p:sp>
          <p:nvSpPr>
            <p:cNvPr id="16" name="Text Box 14"/>
            <p:cNvSpPr txBox="1">
              <a:spLocks noChangeArrowheads="1"/>
            </p:cNvSpPr>
            <p:nvPr/>
          </p:nvSpPr>
          <p:spPr bwMode="auto">
            <a:xfrm>
              <a:off x="7792065" y="4250961"/>
              <a:ext cx="1443038" cy="24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lIns="0" tIns="0" rIns="0" bIns="0" anchor="ctr">
              <a:spAutoFit/>
            </a:bodyPr>
            <a:lstStyle>
              <a:lvl1pPr defTabSz="457200" eaLnBrk="0" hangingPunct="0">
                <a:defRPr>
                  <a:solidFill>
                    <a:schemeClr val="tx1"/>
                  </a:solidFill>
                  <a:latin typeface="Arial" charset="0"/>
                  <a:ea typeface="宋体" charset="-122"/>
                </a:defRPr>
              </a:lvl1pPr>
              <a:lvl2pPr marL="742950" indent="-285750" defTabSz="457200" eaLnBrk="0" hangingPunct="0">
                <a:defRPr>
                  <a:solidFill>
                    <a:schemeClr val="tx1"/>
                  </a:solidFill>
                  <a:latin typeface="Arial" charset="0"/>
                  <a:ea typeface="宋体" charset="-122"/>
                </a:defRPr>
              </a:lvl2pPr>
              <a:lvl3pPr marL="1143000" indent="-228600" defTabSz="457200" eaLnBrk="0" hangingPunct="0">
                <a:defRPr>
                  <a:solidFill>
                    <a:schemeClr val="tx1"/>
                  </a:solidFill>
                  <a:latin typeface="Arial" charset="0"/>
                  <a:ea typeface="宋体" charset="-122"/>
                </a:defRPr>
              </a:lvl3pPr>
              <a:lvl4pPr marL="1600200" indent="-228600" defTabSz="457200" eaLnBrk="0" hangingPunct="0">
                <a:defRPr>
                  <a:solidFill>
                    <a:schemeClr val="tx1"/>
                  </a:solidFill>
                  <a:latin typeface="Arial" charset="0"/>
                  <a:ea typeface="宋体" charset="-122"/>
                </a:defRPr>
              </a:lvl4pPr>
              <a:lvl5pPr marL="2057400" indent="-228600" defTabSz="457200" eaLnBrk="0" hangingPunct="0">
                <a:defRPr>
                  <a:solidFill>
                    <a:schemeClr val="tx1"/>
                  </a:solidFill>
                  <a:latin typeface="Arial" charset="0"/>
                  <a:ea typeface="宋体" charset="-122"/>
                </a:defRPr>
              </a:lvl5pPr>
              <a:lvl6pPr marL="2514600" indent="-228600" defTabSz="457200" eaLnBrk="0" fontAlgn="base" hangingPunct="0">
                <a:spcBef>
                  <a:spcPct val="0"/>
                </a:spcBef>
                <a:spcAft>
                  <a:spcPct val="0"/>
                </a:spcAft>
                <a:defRPr>
                  <a:solidFill>
                    <a:schemeClr val="tx1"/>
                  </a:solidFill>
                  <a:latin typeface="Arial" charset="0"/>
                  <a:ea typeface="宋体" charset="-122"/>
                </a:defRPr>
              </a:lvl6pPr>
              <a:lvl7pPr marL="2971800" indent="-228600" defTabSz="457200" eaLnBrk="0" fontAlgn="base" hangingPunct="0">
                <a:spcBef>
                  <a:spcPct val="0"/>
                </a:spcBef>
                <a:spcAft>
                  <a:spcPct val="0"/>
                </a:spcAft>
                <a:defRPr>
                  <a:solidFill>
                    <a:schemeClr val="tx1"/>
                  </a:solidFill>
                  <a:latin typeface="Arial" charset="0"/>
                  <a:ea typeface="宋体" charset="-122"/>
                </a:defRPr>
              </a:lvl7pPr>
              <a:lvl8pPr marL="3429000" indent="-228600" defTabSz="457200" eaLnBrk="0" fontAlgn="base" hangingPunct="0">
                <a:spcBef>
                  <a:spcPct val="0"/>
                </a:spcBef>
                <a:spcAft>
                  <a:spcPct val="0"/>
                </a:spcAft>
                <a:defRPr>
                  <a:solidFill>
                    <a:schemeClr val="tx1"/>
                  </a:solidFill>
                  <a:latin typeface="Arial" charset="0"/>
                  <a:ea typeface="宋体" charset="-122"/>
                </a:defRPr>
              </a:lvl8pPr>
              <a:lvl9pPr marL="3886200" indent="-228600" defTabSz="457200" eaLnBrk="0" fontAlgn="base" hangingPunct="0">
                <a:spcBef>
                  <a:spcPct val="0"/>
                </a:spcBef>
                <a:spcAft>
                  <a:spcPct val="0"/>
                </a:spcAft>
                <a:defRPr>
                  <a:solidFill>
                    <a:schemeClr val="tx1"/>
                  </a:solidFill>
                  <a:latin typeface="Arial" charset="0"/>
                  <a:ea typeface="宋体" charset="-122"/>
                </a:defRPr>
              </a:lvl9pPr>
            </a:lstStyle>
            <a:p>
              <a:pPr fontAlgn="base">
                <a:spcBef>
                  <a:spcPct val="0"/>
                </a:spcBef>
                <a:spcAft>
                  <a:spcPct val="0"/>
                </a:spcAft>
              </a:pPr>
              <a:r>
                <a:rPr lang="zh-CN" altLang="en-US" sz="1200" b="1" dirty="0">
                  <a:solidFill>
                    <a:schemeClr val="bg1"/>
                  </a:solidFill>
                  <a:latin typeface="微软雅黑" pitchFamily="34" charset="-122"/>
                  <a:ea typeface="微软雅黑" pitchFamily="34" charset="-122"/>
                </a:rPr>
                <a:t>案例意义</a:t>
              </a:r>
            </a:p>
          </p:txBody>
        </p:sp>
        <p:sp>
          <p:nvSpPr>
            <p:cNvPr id="17" name="Text12"/>
            <p:cNvSpPr>
              <a:spLocks noChangeArrowheads="1"/>
            </p:cNvSpPr>
            <p:nvPr/>
          </p:nvSpPr>
          <p:spPr bwMode="auto">
            <a:xfrm>
              <a:off x="494320" y="4818157"/>
              <a:ext cx="6447669" cy="111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lIns="0" tIns="0" rIns="0" bIns="0">
              <a:spAutoFit/>
            </a:bodyPr>
            <a:lstStyle/>
            <a:p>
              <a:pPr marL="285750" lvl="1" indent="-285750" defTabSz="457200">
                <a:lnSpc>
                  <a:spcPct val="150000"/>
                </a:lnSpc>
                <a:buClr>
                  <a:srgbClr val="C00000"/>
                </a:buClr>
                <a:buSzPct val="100000"/>
                <a:buFont typeface="Wingdings" pitchFamily="2" charset="2"/>
                <a:buChar char="Ø"/>
              </a:pPr>
              <a:r>
                <a:rPr lang="zh-CN" altLang="en-US" sz="1200" dirty="0">
                  <a:solidFill>
                    <a:schemeClr val="bg1"/>
                  </a:solidFill>
                  <a:latin typeface="微软雅黑" pitchFamily="34" charset="-122"/>
                  <a:ea typeface="微软雅黑" pitchFamily="34" charset="-122"/>
                  <a:sym typeface="微软雅黑" pitchFamily="34" charset="-122"/>
                </a:rPr>
                <a:t>解决客户痛点，与客户建立长期合作；</a:t>
              </a:r>
              <a:endParaRPr lang="en-US" altLang="zh-CN" sz="1200" dirty="0">
                <a:solidFill>
                  <a:schemeClr val="bg1"/>
                </a:solidFill>
                <a:latin typeface="微软雅黑" pitchFamily="34" charset="-122"/>
                <a:ea typeface="微软雅黑" pitchFamily="34" charset="-122"/>
                <a:sym typeface="微软雅黑" pitchFamily="34" charset="-122"/>
              </a:endParaRPr>
            </a:p>
            <a:p>
              <a:pPr marL="285750" lvl="1" indent="-285750" defTabSz="457200">
                <a:lnSpc>
                  <a:spcPct val="150000"/>
                </a:lnSpc>
                <a:buClr>
                  <a:srgbClr val="C00000"/>
                </a:buClr>
                <a:buSzPct val="100000"/>
                <a:buFont typeface="Wingdings" pitchFamily="2" charset="2"/>
                <a:buChar char="Ø"/>
              </a:pPr>
              <a:r>
                <a:rPr lang="zh-CN" altLang="en-US" sz="1200" dirty="0">
                  <a:solidFill>
                    <a:schemeClr val="bg1"/>
                  </a:solidFill>
                  <a:latin typeface="微软雅黑" pitchFamily="34" charset="-122"/>
                  <a:ea typeface="微软雅黑" pitchFamily="34" charset="-122"/>
                  <a:sym typeface="微软雅黑" pitchFamily="34" charset="-122"/>
                </a:rPr>
                <a:t>双方签定物联网专网流量卡</a:t>
              </a:r>
              <a:r>
                <a:rPr lang="en-US" altLang="en-US" sz="1200" dirty="0">
                  <a:solidFill>
                    <a:schemeClr val="bg1"/>
                  </a:solidFill>
                  <a:latin typeface="微软雅黑" pitchFamily="34" charset="-122"/>
                  <a:ea typeface="微软雅黑" pitchFamily="34" charset="-122"/>
                  <a:sym typeface="微软雅黑" pitchFamily="34" charset="-122"/>
                </a:rPr>
                <a:t>30</a:t>
              </a:r>
              <a:r>
                <a:rPr lang="zh-CN" altLang="en-US" sz="1200" dirty="0">
                  <a:solidFill>
                    <a:schemeClr val="bg1"/>
                  </a:solidFill>
                  <a:latin typeface="微软雅黑" pitchFamily="34" charset="-122"/>
                  <a:ea typeface="微软雅黑" pitchFamily="34" charset="-122"/>
                  <a:sym typeface="微软雅黑" pitchFamily="34" charset="-122"/>
                </a:rPr>
                <a:t>万张，预计每年能为电信带来</a:t>
              </a:r>
              <a:r>
                <a:rPr lang="en-US" altLang="zh-CN" sz="1200" dirty="0">
                  <a:solidFill>
                    <a:schemeClr val="bg1"/>
                  </a:solidFill>
                  <a:latin typeface="微软雅黑" pitchFamily="34" charset="-122"/>
                  <a:ea typeface="微软雅黑" pitchFamily="34" charset="-122"/>
                  <a:sym typeface="微软雅黑" pitchFamily="34" charset="-122"/>
                </a:rPr>
                <a:t>450</a:t>
              </a:r>
              <a:r>
                <a:rPr lang="zh-CN" altLang="en-US" sz="1200" dirty="0">
                  <a:solidFill>
                    <a:schemeClr val="bg1"/>
                  </a:solidFill>
                  <a:latin typeface="微软雅黑" pitchFamily="34" charset="-122"/>
                  <a:ea typeface="微软雅黑" pitchFamily="34" charset="-122"/>
                  <a:sym typeface="微软雅黑" pitchFamily="34" charset="-122"/>
                </a:rPr>
                <a:t>万收入。</a:t>
              </a:r>
              <a:endParaRPr lang="en-US" altLang="zh-CN" sz="1200" dirty="0">
                <a:solidFill>
                  <a:schemeClr val="bg1"/>
                </a:solidFill>
                <a:latin typeface="微软雅黑" pitchFamily="34" charset="-122"/>
                <a:ea typeface="微软雅黑" pitchFamily="34" charset="-122"/>
                <a:sym typeface="微软雅黑" pitchFamily="34" charset="-122"/>
              </a:endParaRPr>
            </a:p>
          </p:txBody>
        </p:sp>
        <p:sp>
          <p:nvSpPr>
            <p:cNvPr id="18" name="Rectangle 15"/>
            <p:cNvSpPr>
              <a:spLocks noChangeArrowheads="1"/>
            </p:cNvSpPr>
            <p:nvPr/>
          </p:nvSpPr>
          <p:spPr bwMode="auto">
            <a:xfrm>
              <a:off x="7349998" y="1000111"/>
              <a:ext cx="271463" cy="271463"/>
            </a:xfrm>
            <a:prstGeom prst="rect">
              <a:avLst/>
            </a:prstGeom>
            <a:solidFill>
              <a:srgbClr val="C00000"/>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0" tIns="0" rIns="0" bIns="0" anchor="ctr"/>
            <a:lstStyle/>
            <a:p>
              <a:pPr algn="ctr" defTabSz="457200" eaLnBrk="0" hangingPunct="0"/>
              <a:r>
                <a:rPr lang="en-US" altLang="zh-CN" sz="1200" b="1" dirty="0">
                  <a:solidFill>
                    <a:schemeClr val="bg1"/>
                  </a:solidFill>
                  <a:latin typeface="微软雅黑" pitchFamily="34" charset="-122"/>
                  <a:ea typeface="微软雅黑" pitchFamily="34" charset="-122"/>
                </a:rPr>
                <a:t>2</a:t>
              </a:r>
            </a:p>
          </p:txBody>
        </p:sp>
        <p:sp>
          <p:nvSpPr>
            <p:cNvPr id="19" name="Rectangle 15"/>
            <p:cNvSpPr>
              <a:spLocks noChangeArrowheads="1"/>
            </p:cNvSpPr>
            <p:nvPr/>
          </p:nvSpPr>
          <p:spPr bwMode="auto">
            <a:xfrm>
              <a:off x="619108" y="4328359"/>
              <a:ext cx="271463" cy="271463"/>
            </a:xfrm>
            <a:prstGeom prst="rect">
              <a:avLst/>
            </a:prstGeom>
            <a:solidFill>
              <a:srgbClr val="C00000"/>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0" tIns="0" rIns="0" bIns="0" anchor="ctr"/>
            <a:lstStyle/>
            <a:p>
              <a:pPr algn="ctr" defTabSz="457200" eaLnBrk="0" hangingPunct="0"/>
              <a:r>
                <a:rPr lang="en-US" altLang="zh-CN" sz="1200" b="1" dirty="0">
                  <a:solidFill>
                    <a:schemeClr val="bg1"/>
                  </a:solidFill>
                  <a:latin typeface="微软雅黑" pitchFamily="34" charset="-122"/>
                  <a:ea typeface="微软雅黑" pitchFamily="34" charset="-122"/>
                </a:rPr>
                <a:t>3</a:t>
              </a:r>
            </a:p>
          </p:txBody>
        </p:sp>
        <p:sp>
          <p:nvSpPr>
            <p:cNvPr id="20" name="Rectangle 15"/>
            <p:cNvSpPr>
              <a:spLocks noChangeArrowheads="1"/>
            </p:cNvSpPr>
            <p:nvPr/>
          </p:nvSpPr>
          <p:spPr bwMode="auto">
            <a:xfrm>
              <a:off x="7386471" y="4232526"/>
              <a:ext cx="271463" cy="271463"/>
            </a:xfrm>
            <a:prstGeom prst="rect">
              <a:avLst/>
            </a:prstGeom>
            <a:solidFill>
              <a:srgbClr val="C00000"/>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0" tIns="0" rIns="0" bIns="0" anchor="ctr"/>
            <a:lstStyle/>
            <a:p>
              <a:pPr algn="ctr" defTabSz="457200" eaLnBrk="0" hangingPunct="0"/>
              <a:r>
                <a:rPr lang="en-US" altLang="zh-CN" sz="1200" b="1" dirty="0">
                  <a:solidFill>
                    <a:schemeClr val="bg1"/>
                  </a:solidFill>
                  <a:latin typeface="微软雅黑" pitchFamily="34" charset="-122"/>
                  <a:ea typeface="微软雅黑" pitchFamily="34" charset="-122"/>
                </a:rPr>
                <a:t>4</a:t>
              </a:r>
            </a:p>
          </p:txBody>
        </p:sp>
        <p:cxnSp>
          <p:nvCxnSpPr>
            <p:cNvPr id="21" name="直线连接符 26"/>
            <p:cNvCxnSpPr>
              <a:cxnSpLocks noChangeShapeType="1"/>
            </p:cNvCxnSpPr>
            <p:nvPr/>
          </p:nvCxnSpPr>
          <p:spPr bwMode="auto">
            <a:xfrm flipH="1" flipV="1">
              <a:off x="7004167" y="1050170"/>
              <a:ext cx="1" cy="5504517"/>
            </a:xfrm>
            <a:prstGeom prst="line">
              <a:avLst/>
            </a:prstGeom>
            <a:noFill/>
            <a:ln w="3175" algn="ctr">
              <a:solidFill>
                <a:srgbClr val="92D050"/>
              </a:solidFill>
              <a:prstDash val="sysDash"/>
              <a:round/>
              <a:headEnd/>
              <a:tailEnd/>
            </a:ln>
            <a:extLst>
              <a:ext uri="{909E8E84-426E-40DD-AFC4-6F175D3DCCD1}">
                <a14:hiddenFill xmlns:a14="http://schemas.microsoft.com/office/drawing/2010/main">
                  <a:noFill/>
                </a14:hiddenFill>
              </a:ext>
            </a:extLst>
          </p:spPr>
        </p:cxnSp>
        <p:cxnSp>
          <p:nvCxnSpPr>
            <p:cNvPr id="22" name="直线连接符 26"/>
            <p:cNvCxnSpPr>
              <a:cxnSpLocks noChangeShapeType="1"/>
            </p:cNvCxnSpPr>
            <p:nvPr/>
          </p:nvCxnSpPr>
          <p:spPr bwMode="auto">
            <a:xfrm>
              <a:off x="1903645" y="4077072"/>
              <a:ext cx="8528650" cy="0"/>
            </a:xfrm>
            <a:prstGeom prst="line">
              <a:avLst/>
            </a:prstGeom>
            <a:noFill/>
            <a:ln w="3175" algn="ctr">
              <a:solidFill>
                <a:srgbClr val="92D050"/>
              </a:solidFill>
              <a:prstDash val="sysDash"/>
              <a:round/>
              <a:headEnd/>
              <a:tailEnd/>
            </a:ln>
            <a:extLst>
              <a:ext uri="{909E8E84-426E-40DD-AFC4-6F175D3DCCD1}">
                <a14:hiddenFill xmlns:a14="http://schemas.microsoft.com/office/drawing/2010/main">
                  <a:noFill/>
                </a14:hiddenFill>
              </a:ext>
            </a:extLst>
          </p:spPr>
        </p:cxnSp>
        <p:pic>
          <p:nvPicPr>
            <p:cNvPr id="23" name="图片 22"/>
            <p:cNvPicPr/>
            <p:nvPr/>
          </p:nvPicPr>
          <p:blipFill>
            <a:blip r:embed="rId4" cstate="print"/>
            <a:srcRect/>
            <a:stretch>
              <a:fillRect/>
            </a:stretch>
          </p:blipFill>
          <p:spPr bwMode="auto">
            <a:xfrm>
              <a:off x="4134319" y="944953"/>
              <a:ext cx="2792726" cy="1338761"/>
            </a:xfrm>
            <a:prstGeom prst="rect">
              <a:avLst/>
            </a:prstGeom>
            <a:noFill/>
            <a:ln w="9525">
              <a:noFill/>
              <a:miter lim="800000"/>
              <a:headEnd/>
              <a:tailEnd/>
            </a:ln>
          </p:spPr>
        </p:pic>
        <p:pic>
          <p:nvPicPr>
            <p:cNvPr id="24" name="图片 23" descr="webwxgetmsgimg.jpg"/>
            <p:cNvPicPr/>
            <p:nvPr/>
          </p:nvPicPr>
          <p:blipFill>
            <a:blip r:embed="rId5" cstate="print"/>
            <a:stretch>
              <a:fillRect/>
            </a:stretch>
          </p:blipFill>
          <p:spPr>
            <a:xfrm rot="16200000">
              <a:off x="4782042" y="1776616"/>
              <a:ext cx="1497279" cy="2792726"/>
            </a:xfrm>
            <a:prstGeom prst="rect">
              <a:avLst/>
            </a:prstGeom>
          </p:spPr>
        </p:pic>
      </p:grpSp>
      <p:sp>
        <p:nvSpPr>
          <p:cNvPr id="26" name="文本占位符 1"/>
          <p:cNvSpPr txBox="1">
            <a:spLocks/>
          </p:cNvSpPr>
          <p:nvPr/>
        </p:nvSpPr>
        <p:spPr>
          <a:xfrm>
            <a:off x="677324" y="71513"/>
            <a:ext cx="8302100" cy="576787"/>
          </a:xfrm>
          <a:prstGeom prst="rect">
            <a:avLst/>
          </a:prstGeom>
        </p:spPr>
        <p:txBody>
          <a:bodyPr anchor="ctr" anchorCtr="0"/>
          <a:lstStyle>
            <a:lvl1pPr marL="0" indent="0" algn="l" rtl="0" eaLnBrk="0" fontAlgn="base" hangingPunct="0">
              <a:spcBef>
                <a:spcPct val="20000"/>
              </a:spcBef>
              <a:spcAft>
                <a:spcPct val="0"/>
              </a:spcAft>
              <a:buFont typeface="Arial" pitchFamily="34" charset="0"/>
              <a:buNone/>
              <a:defRPr kumimoji="1" sz="2400" b="1" kern="1200">
                <a:solidFill>
                  <a:schemeClr val="tx1"/>
                </a:solidFill>
                <a:latin typeface="+mn-lt"/>
                <a:ea typeface="+mn-ea"/>
                <a:cs typeface="微软雅黑" charset="0"/>
                <a:sym typeface="Calibri" pitchFamily="34" charset="0"/>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微软雅黑" charset="0"/>
                <a:sym typeface="Calibri" pitchFamily="34" charset="0"/>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微软雅黑" charset="0"/>
                <a:sym typeface="Calibri" pitchFamily="34" charset="0"/>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微软雅黑" charset="0"/>
                <a:sym typeface="Calibri" pitchFamily="34" charset="0"/>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微软雅黑" charset="0"/>
                <a:sym typeface="Calibri" pitchFamily="34" charset="0"/>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r>
              <a:rPr lang="zh-CN" altLang="en-US" sz="2000" dirty="0">
                <a:solidFill>
                  <a:schemeClr val="accent4">
                    <a:lumMod val="60000"/>
                    <a:lumOff val="40000"/>
                  </a:schemeClr>
                </a:solidFill>
                <a:latin typeface="微软雅黑" panose="020B0503020204020204" pitchFamily="34" charset="-122"/>
                <a:ea typeface="微软雅黑" panose="020B0503020204020204" pitchFamily="34" charset="-122"/>
                <a:cs typeface="+mn-cs"/>
              </a:rPr>
              <a:t>成功案例</a:t>
            </a:r>
            <a:r>
              <a:rPr lang="en-US" altLang="zh-CN" sz="2000" dirty="0">
                <a:solidFill>
                  <a:schemeClr val="accent4">
                    <a:lumMod val="60000"/>
                    <a:lumOff val="40000"/>
                  </a:schemeClr>
                </a:solidFill>
                <a:latin typeface="微软雅黑" panose="020B0503020204020204" pitchFamily="34" charset="-122"/>
                <a:ea typeface="微软雅黑" panose="020B0503020204020204" pitchFamily="34" charset="-122"/>
                <a:cs typeface="+mn-cs"/>
              </a:rPr>
              <a:t>—</a:t>
            </a:r>
            <a:r>
              <a:rPr lang="zh-CN" altLang="en-US" sz="2000" dirty="0">
                <a:solidFill>
                  <a:schemeClr val="accent4">
                    <a:lumMod val="60000"/>
                    <a:lumOff val="40000"/>
                  </a:schemeClr>
                </a:solidFill>
                <a:latin typeface="微软雅黑" panose="020B0503020204020204" pitchFamily="34" charset="-122"/>
                <a:ea typeface="微软雅黑" panose="020B0503020204020204" pitchFamily="34" charset="-122"/>
                <a:cs typeface="+mn-cs"/>
              </a:rPr>
              <a:t>上海福云“天翼随车宝”项目</a:t>
            </a:r>
          </a:p>
        </p:txBody>
      </p:sp>
      <p:pic>
        <p:nvPicPr>
          <p:cNvPr id="27" name="Picture 2" descr="E:\工作\SODA比赛\IMG20170109_15230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69285" y="103263"/>
            <a:ext cx="543846" cy="54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5893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3809911022"/>
              </p:ext>
            </p:extLst>
          </p:nvPr>
        </p:nvGraphicFramePr>
        <p:xfrm>
          <a:off x="850724" y="787863"/>
          <a:ext cx="2762048" cy="1005840"/>
        </p:xfrm>
        <a:graphic>
          <a:graphicData uri="http://schemas.openxmlformats.org/drawingml/2006/table">
            <a:tbl>
              <a:tblPr firstCol="1">
                <a:tableStyleId>{3B4B98B0-60AC-42C2-AFA5-B58CD77FA1E5}</a:tableStyleId>
              </a:tblPr>
              <a:tblGrid>
                <a:gridCol w="2762048"/>
              </a:tblGrid>
              <a:tr h="31611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1400" dirty="0" smtClean="0">
                          <a:solidFill>
                            <a:schemeClr val="bg1"/>
                          </a:solidFill>
                          <a:latin typeface="微软雅黑" panose="020B0503020204020204" pitchFamily="34" charset="-122"/>
                          <a:ea typeface="微软雅黑" panose="020B0503020204020204" pitchFamily="34" charset="-122"/>
                        </a:rPr>
                        <a:t>应用</a:t>
                      </a:r>
                      <a:r>
                        <a:rPr lang="en-US" altLang="zh-CN" sz="1400" dirty="0" smtClean="0">
                          <a:solidFill>
                            <a:schemeClr val="bg1"/>
                          </a:solidFill>
                          <a:latin typeface="微软雅黑" panose="020B0503020204020204" pitchFamily="34" charset="-122"/>
                          <a:ea typeface="微软雅黑" panose="020B0503020204020204" pitchFamily="34" charset="-122"/>
                        </a:rPr>
                        <a:t>/</a:t>
                      </a:r>
                      <a:r>
                        <a:rPr lang="zh-CN" altLang="en-US" sz="1400" dirty="0" smtClean="0">
                          <a:solidFill>
                            <a:schemeClr val="bg1"/>
                          </a:solidFill>
                          <a:latin typeface="微软雅黑" panose="020B0503020204020204" pitchFamily="34" charset="-122"/>
                          <a:ea typeface="微软雅黑" panose="020B0503020204020204" pitchFamily="34" charset="-122"/>
                        </a:rPr>
                        <a:t>通信需求</a:t>
                      </a:r>
                      <a:r>
                        <a:rPr lang="en-US" altLang="zh-CN" sz="1400" dirty="0" smtClean="0">
                          <a:solidFill>
                            <a:schemeClr val="bg1"/>
                          </a:solidFill>
                          <a:latin typeface="微软雅黑" panose="020B0503020204020204" pitchFamily="34" charset="-122"/>
                          <a:ea typeface="微软雅黑" panose="020B0503020204020204" pitchFamily="34" charset="-122"/>
                        </a:rPr>
                        <a:t>—</a:t>
                      </a:r>
                      <a:r>
                        <a:rPr lang="zh-CN" altLang="en-US" sz="1400" dirty="0" smtClean="0">
                          <a:solidFill>
                            <a:schemeClr val="bg1"/>
                          </a:solidFill>
                          <a:latin typeface="微软雅黑" panose="020B0503020204020204" pitchFamily="34" charset="-122"/>
                          <a:ea typeface="微软雅黑" panose="020B0503020204020204" pitchFamily="34" charset="-122"/>
                        </a:rPr>
                        <a:t>用户侧</a:t>
                      </a:r>
                    </a:p>
                  </a:txBody>
                  <a:tcPr marL="121920" marR="121920" marT="60960" marB="60960" anchor="ctr">
                    <a:lnB w="12700" cap="flat" cmpd="sng" algn="ctr">
                      <a:solidFill>
                        <a:schemeClr val="bg1">
                          <a:lumMod val="85000"/>
                        </a:schemeClr>
                      </a:solidFill>
                      <a:prstDash val="solid"/>
                      <a:round/>
                      <a:headEnd type="none" w="med" len="med"/>
                      <a:tailEnd type="none" w="med" len="med"/>
                    </a:lnB>
                    <a:solidFill>
                      <a:schemeClr val="bg1">
                        <a:lumMod val="65000"/>
                      </a:schemeClr>
                    </a:solidFill>
                  </a:tcPr>
                </a:tc>
              </a:tr>
              <a:tr h="31611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1400" b="0" dirty="0" smtClean="0">
                          <a:solidFill>
                            <a:schemeClr val="bg1"/>
                          </a:solidFill>
                          <a:latin typeface="微软雅黑" panose="020B0503020204020204" pitchFamily="34" charset="-122"/>
                          <a:ea typeface="微软雅黑" panose="020B0503020204020204" pitchFamily="34" charset="-122"/>
                        </a:rPr>
                        <a:t>无线连接，移动便捷</a:t>
                      </a:r>
                    </a:p>
                  </a:txBody>
                  <a:tcPr marL="121920" marR="121920" marT="60960" marB="6096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r h="316113">
                <a:tc>
                  <a:txBody>
                    <a:bodyPr/>
                    <a:lstStyle/>
                    <a:p>
                      <a:pPr algn="ctr"/>
                      <a:r>
                        <a:rPr lang="zh-CN" altLang="en-US" sz="1400" b="0" dirty="0" smtClean="0">
                          <a:solidFill>
                            <a:schemeClr val="bg1"/>
                          </a:solidFill>
                          <a:latin typeface="微软雅黑" panose="020B0503020204020204" pitchFamily="34" charset="-122"/>
                          <a:ea typeface="微软雅黑" panose="020B0503020204020204" pitchFamily="34" charset="-122"/>
                        </a:rPr>
                        <a:t>网络连接快，掉线率低</a:t>
                      </a:r>
                      <a:endParaRPr lang="zh-CN" altLang="en-US" sz="1400" b="0" dirty="0">
                        <a:solidFill>
                          <a:schemeClr val="bg1"/>
                        </a:solidFill>
                        <a:latin typeface="微软雅黑" panose="020B0503020204020204" pitchFamily="34" charset="-122"/>
                        <a:ea typeface="微软雅黑" panose="020B0503020204020204" pitchFamily="34" charset="-122"/>
                      </a:endParaRPr>
                    </a:p>
                  </a:txBody>
                  <a:tcPr marL="121920" marR="121920" marT="60960" marB="6096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bl>
          </a:graphicData>
        </a:graphic>
      </p:graphicFrame>
      <p:sp>
        <p:nvSpPr>
          <p:cNvPr id="5" name="矩形 4"/>
          <p:cNvSpPr/>
          <p:nvPr/>
        </p:nvSpPr>
        <p:spPr bwMode="auto">
          <a:xfrm>
            <a:off x="4337722" y="3785216"/>
            <a:ext cx="4641456" cy="1015384"/>
          </a:xfrm>
          <a:prstGeom prst="rect">
            <a:avLst/>
          </a:prstGeom>
          <a:ln>
            <a:solidFill>
              <a:schemeClr val="bg1">
                <a:lumMod val="65000"/>
              </a:schemeClr>
            </a:solidFill>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endParaRPr lang="zh-CN" altLang="en-US" sz="1200" dirty="0">
              <a:solidFill>
                <a:schemeClr val="bg1"/>
              </a:solidFill>
              <a:latin typeface="+mn-ea"/>
            </a:endParaRPr>
          </a:p>
        </p:txBody>
      </p:sp>
      <p:sp>
        <p:nvSpPr>
          <p:cNvPr id="6" name="五边形 5"/>
          <p:cNvSpPr/>
          <p:nvPr/>
        </p:nvSpPr>
        <p:spPr bwMode="auto">
          <a:xfrm>
            <a:off x="4277562" y="3785216"/>
            <a:ext cx="632089" cy="1015384"/>
          </a:xfrm>
          <a:prstGeom prst="homePlate">
            <a:avLst>
              <a:gd name="adj" fmla="val 23137"/>
            </a:avLst>
          </a:prstGeom>
          <a:solidFill>
            <a:srgbClr val="FFA00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zh-CN" altLang="en-US" sz="1200" b="1" dirty="0">
                <a:solidFill>
                  <a:schemeClr val="bg1"/>
                </a:solidFill>
                <a:latin typeface="+mn-ea"/>
                <a:ea typeface="+mn-ea"/>
              </a:rPr>
              <a:t>物联网节点</a:t>
            </a:r>
          </a:p>
        </p:txBody>
      </p:sp>
      <p:sp>
        <p:nvSpPr>
          <p:cNvPr id="7" name="文本框 6"/>
          <p:cNvSpPr txBox="1"/>
          <p:nvPr/>
        </p:nvSpPr>
        <p:spPr>
          <a:xfrm>
            <a:off x="5206769" y="3918762"/>
            <a:ext cx="3754605" cy="775395"/>
          </a:xfrm>
          <a:prstGeom prst="rect">
            <a:avLst/>
          </a:prstGeom>
          <a:noFill/>
          <a:ln>
            <a:noFill/>
          </a:ln>
        </p:spPr>
        <p:txBody>
          <a:bodyPr wrap="square" rtlCol="0" anchor="ctr">
            <a:noAutofit/>
          </a:bodyPr>
          <a:lstStyle/>
          <a:p>
            <a:pPr marL="285750" indent="-285750" eaLnBrk="0" hangingPunct="0">
              <a:spcBef>
                <a:spcPct val="20000"/>
              </a:spcBef>
              <a:buFont typeface="Wingdings" panose="05000000000000000000" pitchFamily="2" charset="2"/>
              <a:buChar char="l"/>
            </a:pPr>
            <a:r>
              <a:rPr kumimoji="1" lang="zh-CN" altLang="en-US" sz="1100" dirty="0">
                <a:latin typeface="+mn-lt"/>
                <a:ea typeface="+mn-ea"/>
                <a:cs typeface="微软雅黑" charset="0"/>
                <a:sym typeface="Calibri" pitchFamily="34" charset="0"/>
              </a:rPr>
              <a:t>终端节点：金融消费、快递支付、乘车刷卡等多类支付环节</a:t>
            </a:r>
            <a:endParaRPr kumimoji="1" lang="en-US" altLang="zh-CN" sz="1100" dirty="0">
              <a:latin typeface="+mn-lt"/>
              <a:ea typeface="+mn-ea"/>
              <a:cs typeface="微软雅黑" charset="0"/>
              <a:sym typeface="Calibri" pitchFamily="34" charset="0"/>
            </a:endParaRPr>
          </a:p>
        </p:txBody>
      </p:sp>
      <p:sp>
        <p:nvSpPr>
          <p:cNvPr id="8" name="矩形 7"/>
          <p:cNvSpPr/>
          <p:nvPr/>
        </p:nvSpPr>
        <p:spPr>
          <a:xfrm>
            <a:off x="4535488" y="485840"/>
            <a:ext cx="4046452" cy="338554"/>
          </a:xfrm>
          <a:prstGeom prst="rect">
            <a:avLst/>
          </a:prstGeom>
          <a:solidFill>
            <a:srgbClr val="FFA00A"/>
          </a:solidFill>
        </p:spPr>
        <p:txBody>
          <a:bodyPr wrap="square">
            <a:spAutoFit/>
          </a:bodyPr>
          <a:lstStyle/>
          <a:p>
            <a:pPr algn="ctr" defTabSz="609395">
              <a:spcBef>
                <a:spcPts val="800"/>
              </a:spcBef>
              <a:defRPr/>
            </a:pPr>
            <a:r>
              <a:rPr lang="zh-CN" altLang="en-US" sz="1600" b="1" dirty="0">
                <a:solidFill>
                  <a:schemeClr val="bg1"/>
                </a:solidFill>
                <a:ea typeface="微软雅黑"/>
              </a:rPr>
              <a:t>无线</a:t>
            </a:r>
            <a:r>
              <a:rPr lang="en-US" altLang="zh-CN" sz="1600" b="1" dirty="0" err="1">
                <a:solidFill>
                  <a:schemeClr val="bg1"/>
                </a:solidFill>
                <a:ea typeface="微软雅黑"/>
              </a:rPr>
              <a:t>pos</a:t>
            </a:r>
            <a:r>
              <a:rPr lang="zh-CN" altLang="en-US" sz="1600" b="1" dirty="0">
                <a:solidFill>
                  <a:schemeClr val="bg1"/>
                </a:solidFill>
                <a:ea typeface="微软雅黑"/>
              </a:rPr>
              <a:t>多样化场景</a:t>
            </a:r>
            <a:endParaRPr lang="en-US" altLang="zh-CN" sz="1600" b="1" dirty="0">
              <a:solidFill>
                <a:schemeClr val="bg1"/>
              </a:solidFill>
              <a:ea typeface="微软雅黑"/>
            </a:endParaRPr>
          </a:p>
        </p:txBody>
      </p:sp>
      <p:grpSp>
        <p:nvGrpSpPr>
          <p:cNvPr id="9" name="组合 8"/>
          <p:cNvGrpSpPr/>
          <p:nvPr/>
        </p:nvGrpSpPr>
        <p:grpSpPr>
          <a:xfrm>
            <a:off x="4273599" y="989448"/>
            <a:ext cx="4570230" cy="2605999"/>
            <a:chOff x="500034" y="3871916"/>
            <a:chExt cx="8059425" cy="2700356"/>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266" y="4267090"/>
              <a:ext cx="2103094" cy="935815"/>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2046" y="4267090"/>
              <a:ext cx="2046849" cy="9879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1035" y="5679739"/>
              <a:ext cx="2003242" cy="892533"/>
            </a:xfrm>
            <a:prstGeom prst="rect">
              <a:avLst/>
            </a:prstGeom>
          </p:spPr>
        </p:pic>
        <p:pic>
          <p:nvPicPr>
            <p:cNvPr id="13" name="Picture 2"/>
            <p:cNvPicPr>
              <a:picLocks noChangeAspect="1" noChangeArrowheads="1"/>
            </p:cNvPicPr>
            <p:nvPr/>
          </p:nvPicPr>
          <p:blipFill>
            <a:blip r:embed="rId6"/>
            <a:srcRect/>
            <a:stretch>
              <a:fillRect/>
            </a:stretch>
          </p:blipFill>
          <p:spPr bwMode="auto">
            <a:xfrm>
              <a:off x="3969815" y="5698880"/>
              <a:ext cx="1964806" cy="807530"/>
            </a:xfrm>
            <a:prstGeom prst="rect">
              <a:avLst/>
            </a:prstGeom>
            <a:noFill/>
            <a:ln w="9525">
              <a:noFill/>
              <a:miter lim="800000"/>
              <a:headEnd/>
              <a:tailEnd/>
            </a:ln>
            <a:effectLst/>
          </p:spPr>
        </p:pic>
        <p:sp>
          <p:nvSpPr>
            <p:cNvPr id="14" name="矩形 13"/>
            <p:cNvSpPr/>
            <p:nvPr/>
          </p:nvSpPr>
          <p:spPr>
            <a:xfrm>
              <a:off x="1916661" y="3871916"/>
              <a:ext cx="1202438" cy="236155"/>
            </a:xfrm>
            <a:prstGeom prst="rect">
              <a:avLst/>
            </a:prstGeom>
          </p:spPr>
          <p:txBody>
            <a:bodyPr wrap="none">
              <a:spAutoFit/>
            </a:bodyPr>
            <a:lstStyle/>
            <a:p>
              <a:r>
                <a:rPr lang="zh-CN" altLang="en-US" sz="1050" b="1" dirty="0">
                  <a:solidFill>
                    <a:schemeClr val="bg1"/>
                  </a:solidFill>
                  <a:latin typeface="+mn-ea"/>
                  <a:ea typeface="+mn-ea"/>
                </a:rPr>
                <a:t>金融</a:t>
              </a:r>
              <a:r>
                <a:rPr lang="en-US" altLang="zh-CN" sz="1050" b="1" dirty="0">
                  <a:solidFill>
                    <a:schemeClr val="bg1"/>
                  </a:solidFill>
                  <a:latin typeface="+mn-ea"/>
                  <a:ea typeface="+mn-ea"/>
                </a:rPr>
                <a:t>POS</a:t>
              </a:r>
              <a:r>
                <a:rPr lang="zh-CN" altLang="en-US" sz="1050" b="1" dirty="0">
                  <a:solidFill>
                    <a:schemeClr val="bg1"/>
                  </a:solidFill>
                  <a:latin typeface="+mn-ea"/>
                  <a:ea typeface="+mn-ea"/>
                </a:rPr>
                <a:t>机</a:t>
              </a:r>
              <a:endParaRPr lang="zh-CN" altLang="en-US" sz="1050" dirty="0">
                <a:solidFill>
                  <a:schemeClr val="bg1"/>
                </a:solidFill>
                <a:latin typeface="+mn-ea"/>
                <a:ea typeface="+mn-ea"/>
              </a:endParaRPr>
            </a:p>
          </p:txBody>
        </p:sp>
        <p:sp>
          <p:nvSpPr>
            <p:cNvPr id="15" name="矩形 14"/>
            <p:cNvSpPr/>
            <p:nvPr/>
          </p:nvSpPr>
          <p:spPr>
            <a:xfrm>
              <a:off x="4263122" y="3871916"/>
              <a:ext cx="1202438" cy="236155"/>
            </a:xfrm>
            <a:prstGeom prst="rect">
              <a:avLst/>
            </a:prstGeom>
          </p:spPr>
          <p:txBody>
            <a:bodyPr wrap="none">
              <a:spAutoFit/>
            </a:bodyPr>
            <a:lstStyle/>
            <a:p>
              <a:r>
                <a:rPr lang="zh-CN" altLang="en-US" sz="1050" b="1" dirty="0">
                  <a:solidFill>
                    <a:schemeClr val="bg1"/>
                  </a:solidFill>
                  <a:latin typeface="+mn-ea"/>
                  <a:ea typeface="+mn-ea"/>
                </a:rPr>
                <a:t>多媒体</a:t>
              </a:r>
              <a:r>
                <a:rPr lang="en-US" altLang="zh-CN" sz="1050" b="1" dirty="0">
                  <a:solidFill>
                    <a:schemeClr val="bg1"/>
                  </a:solidFill>
                  <a:latin typeface="+mn-ea"/>
                  <a:ea typeface="+mn-ea"/>
                </a:rPr>
                <a:t>POS</a:t>
              </a:r>
              <a:endParaRPr lang="zh-CN" altLang="en-US" sz="1050" dirty="0">
                <a:solidFill>
                  <a:schemeClr val="bg1"/>
                </a:solidFill>
                <a:latin typeface="+mn-ea"/>
                <a:ea typeface="+mn-ea"/>
              </a:endParaRPr>
            </a:p>
          </p:txBody>
        </p:sp>
        <p:sp>
          <p:nvSpPr>
            <p:cNvPr id="16" name="矩形 15"/>
            <p:cNvSpPr/>
            <p:nvPr/>
          </p:nvSpPr>
          <p:spPr>
            <a:xfrm>
              <a:off x="2106510" y="5320888"/>
              <a:ext cx="995446" cy="236155"/>
            </a:xfrm>
            <a:prstGeom prst="rect">
              <a:avLst/>
            </a:prstGeom>
          </p:spPr>
          <p:txBody>
            <a:bodyPr wrap="none">
              <a:spAutoFit/>
            </a:bodyPr>
            <a:lstStyle/>
            <a:p>
              <a:r>
                <a:rPr lang="zh-CN" altLang="en-US" sz="1050" b="1" dirty="0">
                  <a:solidFill>
                    <a:schemeClr val="bg1"/>
                  </a:solidFill>
                  <a:latin typeface="+mn-ea"/>
                  <a:ea typeface="+mn-ea"/>
                </a:rPr>
                <a:t>物流</a:t>
              </a:r>
              <a:r>
                <a:rPr lang="en-US" altLang="zh-CN" sz="1050" b="1" dirty="0">
                  <a:solidFill>
                    <a:schemeClr val="bg1"/>
                  </a:solidFill>
                  <a:latin typeface="+mn-ea"/>
                  <a:ea typeface="+mn-ea"/>
                </a:rPr>
                <a:t>POS</a:t>
              </a:r>
              <a:endParaRPr lang="zh-CN" altLang="en-US" sz="1050" dirty="0">
                <a:solidFill>
                  <a:schemeClr val="bg1"/>
                </a:solidFill>
                <a:latin typeface="+mn-ea"/>
                <a:ea typeface="+mn-ea"/>
              </a:endParaRPr>
            </a:p>
          </p:txBody>
        </p:sp>
        <p:sp>
          <p:nvSpPr>
            <p:cNvPr id="17" name="矩形 16"/>
            <p:cNvSpPr/>
            <p:nvPr/>
          </p:nvSpPr>
          <p:spPr>
            <a:xfrm>
              <a:off x="3872046" y="5349262"/>
              <a:ext cx="1776371" cy="222263"/>
            </a:xfrm>
            <a:prstGeom prst="rect">
              <a:avLst/>
            </a:prstGeom>
          </p:spPr>
          <p:txBody>
            <a:bodyPr wrap="none">
              <a:spAutoFit/>
            </a:bodyPr>
            <a:lstStyle/>
            <a:p>
              <a:r>
                <a:rPr lang="zh-CN" altLang="en-US" sz="1000" b="1" dirty="0">
                  <a:solidFill>
                    <a:schemeClr val="bg1"/>
                  </a:solidFill>
                  <a:latin typeface="+mn-ea"/>
                  <a:ea typeface="+mn-ea"/>
                </a:rPr>
                <a:t>停车场无线收费机</a:t>
              </a:r>
              <a:endParaRPr lang="zh-CN" altLang="en-US" sz="1000" dirty="0">
                <a:solidFill>
                  <a:schemeClr val="bg1"/>
                </a:solidFill>
                <a:latin typeface="+mn-ea"/>
                <a:ea typeface="+mn-ea"/>
              </a:endParaRPr>
            </a:p>
          </p:txBody>
        </p:sp>
        <p:sp>
          <p:nvSpPr>
            <p:cNvPr id="18" name="矩形 17"/>
            <p:cNvSpPr/>
            <p:nvPr/>
          </p:nvSpPr>
          <p:spPr>
            <a:xfrm>
              <a:off x="6500826" y="5357826"/>
              <a:ext cx="2058633" cy="222263"/>
            </a:xfrm>
            <a:prstGeom prst="rect">
              <a:avLst/>
            </a:prstGeom>
          </p:spPr>
          <p:txBody>
            <a:bodyPr wrap="none">
              <a:spAutoFit/>
            </a:bodyPr>
            <a:lstStyle/>
            <a:p>
              <a:r>
                <a:rPr lang="zh-CN" altLang="en-US" sz="1000" b="1" dirty="0">
                  <a:solidFill>
                    <a:schemeClr val="bg1"/>
                  </a:solidFill>
                  <a:latin typeface="+mn-ea"/>
                  <a:ea typeface="+mn-ea"/>
                </a:rPr>
                <a:t>公交车</a:t>
              </a:r>
              <a:r>
                <a:rPr lang="en-US" altLang="zh-CN" sz="1000" b="1" dirty="0">
                  <a:solidFill>
                    <a:schemeClr val="bg1"/>
                  </a:solidFill>
                  <a:latin typeface="+mn-ea"/>
                  <a:ea typeface="+mn-ea"/>
                </a:rPr>
                <a:t>/</a:t>
              </a:r>
              <a:r>
                <a:rPr lang="zh-CN" altLang="en-US" sz="1000" b="1" dirty="0">
                  <a:solidFill>
                    <a:schemeClr val="bg1"/>
                  </a:solidFill>
                  <a:latin typeface="+mn-ea"/>
                  <a:ea typeface="+mn-ea"/>
                </a:rPr>
                <a:t>出租车刷卡机</a:t>
              </a:r>
            </a:p>
          </p:txBody>
        </p:sp>
        <p:pic>
          <p:nvPicPr>
            <p:cNvPr id="19" name="Picture 3"/>
            <p:cNvPicPr>
              <a:picLocks noChangeAspect="1" noChangeArrowheads="1"/>
            </p:cNvPicPr>
            <p:nvPr/>
          </p:nvPicPr>
          <p:blipFill>
            <a:blip r:embed="rId7"/>
            <a:srcRect/>
            <a:stretch>
              <a:fillRect/>
            </a:stretch>
          </p:blipFill>
          <p:spPr bwMode="auto">
            <a:xfrm>
              <a:off x="6414048" y="4201228"/>
              <a:ext cx="2131355" cy="1010920"/>
            </a:xfrm>
            <a:prstGeom prst="rect">
              <a:avLst/>
            </a:prstGeom>
            <a:noFill/>
            <a:ln w="9525">
              <a:noFill/>
              <a:miter lim="800000"/>
              <a:headEnd/>
              <a:tailEnd/>
            </a:ln>
            <a:effectLst/>
          </p:spPr>
        </p:pic>
        <p:sp>
          <p:nvSpPr>
            <p:cNvPr id="20" name="矩形 19"/>
            <p:cNvSpPr/>
            <p:nvPr/>
          </p:nvSpPr>
          <p:spPr>
            <a:xfrm>
              <a:off x="6139519" y="3871916"/>
              <a:ext cx="2361575" cy="222263"/>
            </a:xfrm>
            <a:prstGeom prst="rect">
              <a:avLst/>
            </a:prstGeom>
          </p:spPr>
          <p:txBody>
            <a:bodyPr wrap="square">
              <a:spAutoFit/>
            </a:bodyPr>
            <a:lstStyle/>
            <a:p>
              <a:pPr algn="ctr"/>
              <a:r>
                <a:rPr lang="zh-CN" altLang="en-US" sz="1000" b="1" dirty="0">
                  <a:solidFill>
                    <a:schemeClr val="bg1"/>
                  </a:solidFill>
                  <a:latin typeface="+mn-ea"/>
                  <a:ea typeface="+mn-ea"/>
                </a:rPr>
                <a:t>第三方支付线下</a:t>
              </a:r>
              <a:r>
                <a:rPr lang="en-US" altLang="zh-CN" sz="1000" b="1" dirty="0">
                  <a:solidFill>
                    <a:schemeClr val="bg1"/>
                  </a:solidFill>
                  <a:latin typeface="+mn-ea"/>
                  <a:ea typeface="+mn-ea"/>
                </a:rPr>
                <a:t>POS</a:t>
              </a:r>
              <a:endParaRPr lang="zh-CN" altLang="en-US" sz="1000" b="1" dirty="0">
                <a:solidFill>
                  <a:schemeClr val="bg1"/>
                </a:solidFill>
                <a:latin typeface="+mn-ea"/>
                <a:ea typeface="+mn-ea"/>
              </a:endParaRPr>
            </a:p>
          </p:txBody>
        </p:sp>
        <p:sp>
          <p:nvSpPr>
            <p:cNvPr id="21" name="矩形 53"/>
            <p:cNvSpPr/>
            <p:nvPr/>
          </p:nvSpPr>
          <p:spPr bwMode="auto">
            <a:xfrm>
              <a:off x="500034" y="4530539"/>
              <a:ext cx="977693" cy="353376"/>
            </a:xfrm>
            <a:prstGeom prst="rect">
              <a:avLst/>
            </a:prstGeom>
            <a:noFill/>
            <a:ln>
              <a:noFill/>
            </a:ln>
            <a:effectLst/>
            <a:extLst/>
          </p:spPr>
          <p:txBody>
            <a:bodyPr vert="horz" wrap="square" lIns="91440" tIns="45720" rIns="91440" bIns="45720" numCol="1" rtlCol="0" anchor="t" anchorCtr="0" compatLnSpc="1">
              <a:prstTxWarp prst="textNoShape">
                <a:avLst/>
              </a:prstTxWarp>
            </a:bodyPr>
            <a:lstStyle/>
            <a:p>
              <a:pPr algn="ctr">
                <a:buClr>
                  <a:srgbClr val="CC9900"/>
                </a:buClr>
              </a:pPr>
              <a:r>
                <a:rPr lang="zh-CN" altLang="en-US" sz="1100" b="1" dirty="0">
                  <a:solidFill>
                    <a:schemeClr val="bg1"/>
                  </a:solidFill>
                  <a:latin typeface="+mn-ea"/>
                  <a:ea typeface="+mn-ea"/>
                </a:rPr>
                <a:t>大众</a:t>
              </a:r>
              <a:endParaRPr lang="en-US" altLang="zh-CN" sz="1100" b="1" dirty="0">
                <a:solidFill>
                  <a:schemeClr val="bg1"/>
                </a:solidFill>
                <a:latin typeface="+mn-ea"/>
                <a:ea typeface="+mn-ea"/>
              </a:endParaRPr>
            </a:p>
            <a:p>
              <a:pPr algn="ctr">
                <a:buClr>
                  <a:srgbClr val="CC9900"/>
                </a:buClr>
              </a:pPr>
              <a:r>
                <a:rPr lang="zh-CN" altLang="en-US" sz="1100" b="1" dirty="0">
                  <a:solidFill>
                    <a:schemeClr val="bg1"/>
                  </a:solidFill>
                  <a:latin typeface="+mn-ea"/>
                  <a:ea typeface="+mn-ea"/>
                </a:rPr>
                <a:t>市场</a:t>
              </a:r>
            </a:p>
          </p:txBody>
        </p:sp>
        <p:sp>
          <p:nvSpPr>
            <p:cNvPr id="22" name="矩形 53"/>
            <p:cNvSpPr/>
            <p:nvPr/>
          </p:nvSpPr>
          <p:spPr bwMode="auto">
            <a:xfrm>
              <a:off x="500034" y="5913649"/>
              <a:ext cx="977693" cy="353376"/>
            </a:xfrm>
            <a:prstGeom prst="rect">
              <a:avLst/>
            </a:prstGeom>
            <a:noFill/>
            <a:ln>
              <a:noFill/>
            </a:ln>
            <a:effectLst/>
            <a:extLst/>
          </p:spPr>
          <p:txBody>
            <a:bodyPr vert="horz" wrap="square" lIns="91440" tIns="45720" rIns="91440" bIns="45720" numCol="1" rtlCol="0" anchor="t" anchorCtr="0" compatLnSpc="1">
              <a:prstTxWarp prst="textNoShape">
                <a:avLst/>
              </a:prstTxWarp>
            </a:bodyPr>
            <a:lstStyle/>
            <a:p>
              <a:pPr algn="ctr">
                <a:buClr>
                  <a:srgbClr val="CC9900"/>
                </a:buClr>
              </a:pPr>
              <a:r>
                <a:rPr lang="zh-CN" altLang="en-US" sz="1100" b="1" dirty="0">
                  <a:solidFill>
                    <a:schemeClr val="bg1"/>
                  </a:solidFill>
                  <a:latin typeface="+mn-ea"/>
                  <a:ea typeface="+mn-ea"/>
                </a:rPr>
                <a:t>专业</a:t>
              </a:r>
              <a:endParaRPr lang="en-US" altLang="zh-CN" sz="1100" b="1" dirty="0">
                <a:solidFill>
                  <a:schemeClr val="bg1"/>
                </a:solidFill>
                <a:latin typeface="+mn-ea"/>
                <a:ea typeface="+mn-ea"/>
              </a:endParaRPr>
            </a:p>
            <a:p>
              <a:pPr algn="ctr">
                <a:buClr>
                  <a:srgbClr val="CC9900"/>
                </a:buClr>
              </a:pPr>
              <a:r>
                <a:rPr lang="zh-CN" altLang="en-US" sz="1100" b="1" dirty="0">
                  <a:solidFill>
                    <a:schemeClr val="bg1"/>
                  </a:solidFill>
                  <a:latin typeface="+mn-ea"/>
                  <a:ea typeface="+mn-ea"/>
                </a:rPr>
                <a:t>市场</a:t>
              </a:r>
            </a:p>
          </p:txBody>
        </p:sp>
        <p:pic>
          <p:nvPicPr>
            <p:cNvPr id="23" name="Picture 4"/>
            <p:cNvPicPr>
              <a:picLocks noChangeAspect="1" noChangeArrowheads="1"/>
            </p:cNvPicPr>
            <p:nvPr/>
          </p:nvPicPr>
          <p:blipFill>
            <a:blip r:embed="rId8"/>
            <a:srcRect/>
            <a:stretch>
              <a:fillRect/>
            </a:stretch>
          </p:blipFill>
          <p:spPr bwMode="auto">
            <a:xfrm>
              <a:off x="6429388" y="5715016"/>
              <a:ext cx="2071702" cy="785818"/>
            </a:xfrm>
            <a:prstGeom prst="rect">
              <a:avLst/>
            </a:prstGeom>
            <a:noFill/>
            <a:ln w="9525">
              <a:noFill/>
              <a:miter lim="800000"/>
              <a:headEnd/>
              <a:tailEnd/>
            </a:ln>
            <a:effectLst/>
          </p:spPr>
        </p:pic>
      </p:grpSp>
      <p:graphicFrame>
        <p:nvGraphicFramePr>
          <p:cNvPr id="24" name="表格 23"/>
          <p:cNvGraphicFramePr>
            <a:graphicFrameLocks noGrp="1"/>
          </p:cNvGraphicFramePr>
          <p:nvPr>
            <p:extLst>
              <p:ext uri="{D42A27DB-BD31-4B8C-83A1-F6EECF244321}">
                <p14:modId xmlns:p14="http://schemas.microsoft.com/office/powerpoint/2010/main" val="4138599109"/>
              </p:ext>
            </p:extLst>
          </p:nvPr>
        </p:nvGraphicFramePr>
        <p:xfrm>
          <a:off x="847428" y="2218777"/>
          <a:ext cx="2762048" cy="1341120"/>
        </p:xfrm>
        <a:graphic>
          <a:graphicData uri="http://schemas.openxmlformats.org/drawingml/2006/table">
            <a:tbl>
              <a:tblPr firstCol="1">
                <a:tableStyleId>{3B4B98B0-60AC-42C2-AFA5-B58CD77FA1E5}</a:tableStyleId>
              </a:tblPr>
              <a:tblGrid>
                <a:gridCol w="2762048"/>
              </a:tblGrid>
              <a:tr h="31611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1400" dirty="0" smtClean="0">
                          <a:solidFill>
                            <a:schemeClr val="bg1"/>
                          </a:solidFill>
                          <a:latin typeface="微软雅黑" panose="020B0503020204020204" pitchFamily="34" charset="-122"/>
                          <a:ea typeface="微软雅黑" panose="020B0503020204020204" pitchFamily="34" charset="-122"/>
                        </a:rPr>
                        <a:t>应用</a:t>
                      </a:r>
                      <a:r>
                        <a:rPr lang="en-US" altLang="zh-CN" sz="1400" dirty="0" smtClean="0">
                          <a:solidFill>
                            <a:schemeClr val="bg1"/>
                          </a:solidFill>
                          <a:latin typeface="微软雅黑" panose="020B0503020204020204" pitchFamily="34" charset="-122"/>
                          <a:ea typeface="微软雅黑" panose="020B0503020204020204" pitchFamily="34" charset="-122"/>
                        </a:rPr>
                        <a:t>/</a:t>
                      </a:r>
                      <a:r>
                        <a:rPr lang="zh-CN" altLang="en-US" sz="1400" dirty="0" smtClean="0">
                          <a:solidFill>
                            <a:schemeClr val="bg1"/>
                          </a:solidFill>
                          <a:latin typeface="微软雅黑" panose="020B0503020204020204" pitchFamily="34" charset="-122"/>
                          <a:ea typeface="微软雅黑" panose="020B0503020204020204" pitchFamily="34" charset="-122"/>
                        </a:rPr>
                        <a:t>通信需求</a:t>
                      </a:r>
                      <a:r>
                        <a:rPr lang="en-US" altLang="zh-CN" sz="1400" dirty="0" smtClean="0">
                          <a:solidFill>
                            <a:schemeClr val="bg1"/>
                          </a:solidFill>
                          <a:latin typeface="微软雅黑" panose="020B0503020204020204" pitchFamily="34" charset="-122"/>
                          <a:ea typeface="微软雅黑" panose="020B0503020204020204" pitchFamily="34" charset="-122"/>
                        </a:rPr>
                        <a:t>—</a:t>
                      </a:r>
                      <a:r>
                        <a:rPr lang="zh-CN" altLang="en-US" sz="1400" dirty="0" smtClean="0">
                          <a:solidFill>
                            <a:schemeClr val="bg1"/>
                          </a:solidFill>
                          <a:latin typeface="微软雅黑" panose="020B0503020204020204" pitchFamily="34" charset="-122"/>
                          <a:ea typeface="微软雅黑" panose="020B0503020204020204" pitchFamily="34" charset="-122"/>
                        </a:rPr>
                        <a:t>收单机构侧</a:t>
                      </a:r>
                    </a:p>
                  </a:txBody>
                  <a:tcPr marL="121920" marR="121920" marT="60960" marB="60960" anchor="ctr">
                    <a:lnB w="12700" cap="flat" cmpd="sng" algn="ctr">
                      <a:solidFill>
                        <a:schemeClr val="bg1">
                          <a:lumMod val="85000"/>
                        </a:schemeClr>
                      </a:solidFill>
                      <a:prstDash val="solid"/>
                      <a:round/>
                      <a:headEnd type="none" w="med" len="med"/>
                      <a:tailEnd type="none" w="med" len="med"/>
                    </a:lnB>
                    <a:solidFill>
                      <a:schemeClr val="bg1">
                        <a:lumMod val="65000"/>
                      </a:schemeClr>
                    </a:solidFill>
                  </a:tcPr>
                </a:tc>
              </a:tr>
              <a:tr h="31611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1400" b="0" dirty="0" smtClean="0">
                          <a:solidFill>
                            <a:schemeClr val="bg1"/>
                          </a:solidFill>
                          <a:latin typeface="微软雅黑" panose="020B0503020204020204" pitchFamily="34" charset="-122"/>
                          <a:ea typeface="微软雅黑" panose="020B0503020204020204" pitchFamily="34" charset="-122"/>
                        </a:rPr>
                        <a:t>网络稳定，商户使用感知好</a:t>
                      </a:r>
                    </a:p>
                  </a:txBody>
                  <a:tcPr marL="121920" marR="121920" marT="60960" marB="6096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r h="167640">
                <a:tc>
                  <a:txBody>
                    <a:bodyPr/>
                    <a:lstStyle/>
                    <a:p>
                      <a:pPr algn="ctr"/>
                      <a:r>
                        <a:rPr lang="zh-CN" altLang="en-US" sz="1400" b="0" dirty="0" smtClean="0">
                          <a:solidFill>
                            <a:schemeClr val="bg1"/>
                          </a:solidFill>
                          <a:latin typeface="微软雅黑" panose="020B0503020204020204" pitchFamily="34" charset="-122"/>
                          <a:ea typeface="微软雅黑" panose="020B0503020204020204" pitchFamily="34" charset="-122"/>
                        </a:rPr>
                        <a:t>电子围栏，跨界告警</a:t>
                      </a:r>
                      <a:endParaRPr lang="zh-CN" altLang="en-US" sz="1400" b="0" dirty="0">
                        <a:solidFill>
                          <a:schemeClr val="bg1"/>
                        </a:solidFill>
                        <a:latin typeface="微软雅黑" panose="020B0503020204020204" pitchFamily="34" charset="-122"/>
                        <a:ea typeface="微软雅黑" panose="020B0503020204020204" pitchFamily="34" charset="-122"/>
                      </a:endParaRPr>
                    </a:p>
                  </a:txBody>
                  <a:tcPr marL="121920" marR="121920" marT="60960" marB="6096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r h="167640">
                <a:tc>
                  <a:txBody>
                    <a:bodyPr/>
                    <a:lstStyle/>
                    <a:p>
                      <a:pPr algn="ctr"/>
                      <a:r>
                        <a:rPr lang="zh-CN" altLang="en-US" sz="1400" b="0" dirty="0" smtClean="0">
                          <a:solidFill>
                            <a:schemeClr val="bg1"/>
                          </a:solidFill>
                          <a:latin typeface="微软雅黑" panose="020B0503020204020204" pitchFamily="34" charset="-122"/>
                          <a:ea typeface="微软雅黑" panose="020B0503020204020204" pitchFamily="34" charset="-122"/>
                        </a:rPr>
                        <a:t>码号管理便捷</a:t>
                      </a:r>
                      <a:endParaRPr lang="zh-CN" altLang="en-US" sz="1400" b="0" dirty="0">
                        <a:solidFill>
                          <a:schemeClr val="bg1"/>
                        </a:solidFill>
                        <a:latin typeface="微软雅黑" panose="020B0503020204020204" pitchFamily="34" charset="-122"/>
                        <a:ea typeface="微软雅黑" panose="020B0503020204020204" pitchFamily="34" charset="-122"/>
                      </a:endParaRPr>
                    </a:p>
                  </a:txBody>
                  <a:tcPr marL="121920" marR="121920" marT="60960" marB="6096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bl>
          </a:graphicData>
        </a:graphic>
      </p:graphicFrame>
      <p:sp>
        <p:nvSpPr>
          <p:cNvPr id="25" name="矩形 24"/>
          <p:cNvSpPr/>
          <p:nvPr/>
        </p:nvSpPr>
        <p:spPr>
          <a:xfrm>
            <a:off x="811711" y="3742923"/>
            <a:ext cx="2605668" cy="424401"/>
          </a:xfrm>
          <a:prstGeom prst="rect">
            <a:avLst/>
          </a:prstGeom>
          <a:solidFill>
            <a:schemeClr val="bg1">
              <a:lumMod val="65000"/>
            </a:schemeClr>
          </a:solidFill>
        </p:spPr>
        <p:txBody>
          <a:bodyPr vert="horz" wrap="square" lIns="0" tIns="0" rIns="0" bIns="0" rtlCol="0" anchor="ctr">
            <a:noAutofit/>
          </a:bodyPr>
          <a:lstStyle/>
          <a:p>
            <a:pPr algn="ctr"/>
            <a:r>
              <a:rPr kumimoji="1" lang="zh-CN" altLang="en-US" sz="1100" b="1" dirty="0">
                <a:solidFill>
                  <a:schemeClr val="bg1"/>
                </a:solidFill>
                <a:latin typeface="微软雅黑" panose="020B0503020204020204" pitchFamily="34" charset="-122"/>
                <a:ea typeface="微软雅黑" panose="020B0503020204020204" pitchFamily="34" charset="-122"/>
              </a:rPr>
              <a:t>主流</a:t>
            </a:r>
            <a:r>
              <a:rPr kumimoji="1" lang="en-US" altLang="zh-CN" sz="1100" b="1" dirty="0">
                <a:solidFill>
                  <a:schemeClr val="bg1"/>
                </a:solidFill>
                <a:latin typeface="微软雅黑" panose="020B0503020204020204" pitchFamily="34" charset="-122"/>
                <a:ea typeface="微软雅黑" panose="020B0503020204020204" pitchFamily="34" charset="-122"/>
              </a:rPr>
              <a:t>POS</a:t>
            </a:r>
            <a:r>
              <a:rPr kumimoji="1" lang="zh-CN" altLang="en-US" sz="1100" b="1" dirty="0">
                <a:solidFill>
                  <a:schemeClr val="bg1"/>
                </a:solidFill>
                <a:latin typeface="微软雅黑" panose="020B0503020204020204" pitchFamily="34" charset="-122"/>
                <a:ea typeface="微软雅黑" panose="020B0503020204020204" pitchFamily="34" charset="-122"/>
              </a:rPr>
              <a:t>终端厂家</a:t>
            </a:r>
          </a:p>
        </p:txBody>
      </p:sp>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6433" t="8417" r="5263" b="6953"/>
          <a:stretch/>
        </p:blipFill>
        <p:spPr>
          <a:xfrm>
            <a:off x="893743" y="4775839"/>
            <a:ext cx="874929" cy="254946"/>
          </a:xfrm>
          <a:prstGeom prst="rect">
            <a:avLst/>
          </a:prstGeom>
        </p:spPr>
      </p:pic>
      <p:pic>
        <p:nvPicPr>
          <p:cNvPr id="27" name="图片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67028" y="4311339"/>
            <a:ext cx="1113378" cy="369940"/>
          </a:xfrm>
          <a:prstGeom prst="rect">
            <a:avLst/>
          </a:prstGeom>
        </p:spPr>
      </p:pic>
      <p:pic>
        <p:nvPicPr>
          <p:cNvPr id="28" name="Picture 4"/>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844155" y="4764131"/>
            <a:ext cx="573224" cy="276449"/>
          </a:xfrm>
          <a:prstGeom prst="rect">
            <a:avLst/>
          </a:prstGeom>
          <a:noFill/>
          <a:ln>
            <a:noFill/>
          </a:ln>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1900" y="4323050"/>
            <a:ext cx="772564" cy="257522"/>
          </a:xfrm>
          <a:prstGeom prst="rect">
            <a:avLst/>
          </a:prstGeom>
        </p:spPr>
      </p:pic>
      <p:pic>
        <p:nvPicPr>
          <p:cNvPr id="30" name="图片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83760" y="4779950"/>
            <a:ext cx="814271" cy="241426"/>
          </a:xfrm>
          <a:prstGeom prst="rect">
            <a:avLst/>
          </a:prstGeom>
        </p:spPr>
      </p:pic>
      <p:pic>
        <p:nvPicPr>
          <p:cNvPr id="31" name="图片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94464" y="4365655"/>
            <a:ext cx="756490" cy="236219"/>
          </a:xfrm>
          <a:prstGeom prst="rect">
            <a:avLst/>
          </a:prstGeom>
        </p:spPr>
      </p:pic>
      <p:sp>
        <p:nvSpPr>
          <p:cNvPr id="32" name="文本占位符 1"/>
          <p:cNvSpPr txBox="1">
            <a:spLocks/>
          </p:cNvSpPr>
          <p:nvPr/>
        </p:nvSpPr>
        <p:spPr>
          <a:xfrm>
            <a:off x="803385" y="41741"/>
            <a:ext cx="8381911" cy="576787"/>
          </a:xfrm>
          <a:prstGeom prst="rect">
            <a:avLst/>
          </a:prstGeom>
        </p:spPr>
        <p:txBody>
          <a:bodyPr vert="horz" lIns="68580" tIns="34290" rIns="68580" bIns="34290" rtlCol="0" anchor="ctr"/>
          <a:lstStyle>
            <a:defPPr>
              <a:defRPr lang="zh-CN"/>
            </a:defPPr>
            <a:lvl1pPr marL="0" algn="l"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r>
              <a:rPr kumimoji="1"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sym typeface="Calibri" pitchFamily="34" charset="0"/>
              </a:rPr>
              <a:t>成功案例</a:t>
            </a:r>
            <a:r>
              <a:rPr kumimoji="1" lang="en-US" altLang="zh-CN" sz="2000" b="1" dirty="0">
                <a:solidFill>
                  <a:schemeClr val="accent4">
                    <a:lumMod val="60000"/>
                    <a:lumOff val="40000"/>
                  </a:schemeClr>
                </a:solidFill>
                <a:latin typeface="微软雅黑" panose="020B0503020204020204" pitchFamily="34" charset="-122"/>
                <a:ea typeface="微软雅黑" panose="020B0503020204020204" pitchFamily="34" charset="-122"/>
                <a:sym typeface="Calibri" pitchFamily="34" charset="0"/>
              </a:rPr>
              <a:t>---</a:t>
            </a:r>
            <a:r>
              <a:rPr kumimoji="1"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sym typeface="Calibri" pitchFamily="34" charset="0"/>
              </a:rPr>
              <a:t>无线</a:t>
            </a:r>
            <a:r>
              <a:rPr kumimoji="1" lang="en-US" altLang="zh-CN" sz="2000" b="1" dirty="0">
                <a:solidFill>
                  <a:schemeClr val="accent4">
                    <a:lumMod val="60000"/>
                    <a:lumOff val="40000"/>
                  </a:schemeClr>
                </a:solidFill>
                <a:latin typeface="微软雅黑" panose="020B0503020204020204" pitchFamily="34" charset="-122"/>
                <a:ea typeface="微软雅黑" panose="020B0503020204020204" pitchFamily="34" charset="-122"/>
                <a:sym typeface="Calibri" pitchFamily="34" charset="0"/>
              </a:rPr>
              <a:t>POS</a:t>
            </a:r>
            <a:endParaRPr kumimoji="1"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sym typeface="Calibri" pitchFamily="34" charset="0"/>
            </a:endParaRPr>
          </a:p>
        </p:txBody>
      </p:sp>
      <p:pic>
        <p:nvPicPr>
          <p:cNvPr id="33" name="Picture 2" descr="E:\工作\SODA比赛\IMG20170109_152306.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200029" y="78197"/>
            <a:ext cx="543846" cy="54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244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97443" y="2304405"/>
            <a:ext cx="3753852" cy="461665"/>
          </a:xfrm>
          <a:prstGeom prst="rect">
            <a:avLst/>
          </a:prstGeom>
          <a:noFill/>
        </p:spPr>
        <p:txBody>
          <a:bodyPr wrap="square" rtlCol="0">
            <a:spAutoFit/>
          </a:bodyPr>
          <a:lstStyle/>
          <a:p>
            <a:r>
              <a:rPr lang="zh-CN" altLang="en-US" sz="2400" b="1" dirty="0">
                <a:solidFill>
                  <a:schemeClr val="accent4">
                    <a:lumMod val="60000"/>
                    <a:lumOff val="40000"/>
                  </a:schemeClr>
                </a:solidFill>
                <a:latin typeface="微软雅黑" panose="020B0503020204020204" pitchFamily="34" charset="-122"/>
                <a:ea typeface="微软雅黑" panose="020B0503020204020204" pitchFamily="34" charset="-122"/>
              </a:rPr>
              <a:t>互联网专线</a:t>
            </a:r>
          </a:p>
        </p:txBody>
      </p:sp>
    </p:spTree>
    <p:extLst>
      <p:ext uri="{BB962C8B-B14F-4D97-AF65-F5344CB8AC3E}">
        <p14:creationId xmlns:p14="http://schemas.microsoft.com/office/powerpoint/2010/main" val="35685104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96305" y="1917347"/>
            <a:ext cx="8223337" cy="743986"/>
          </a:xfrm>
          <a:prstGeom prst="rect">
            <a:avLst/>
          </a:prstGeom>
          <a:noFill/>
        </p:spPr>
        <p:txBody>
          <a:bodyPr wrap="square" rtlCol="0">
            <a:spAutoFit/>
          </a:bodyPr>
          <a:lstStyle/>
          <a:p>
            <a:pPr algn="ctr">
              <a:lnSpc>
                <a:spcPct val="150000"/>
              </a:lnSpc>
            </a:pPr>
            <a:r>
              <a:rPr lang="zh-CN" altLang="en-US" sz="3200" b="1" dirty="0" smtClean="0">
                <a:solidFill>
                  <a:schemeClr val="accent4">
                    <a:lumMod val="60000"/>
                    <a:lumOff val="40000"/>
                  </a:schemeClr>
                </a:solidFill>
                <a:latin typeface="微软雅黑" pitchFamily="34" charset="-122"/>
                <a:ea typeface="微软雅黑" pitchFamily="34" charset="-122"/>
              </a:rPr>
              <a:t>工业</a:t>
            </a:r>
            <a:r>
              <a:rPr lang="en-US" altLang="zh-CN" sz="3200" b="1" dirty="0" smtClean="0">
                <a:solidFill>
                  <a:schemeClr val="accent4">
                    <a:lumMod val="60000"/>
                    <a:lumOff val="40000"/>
                  </a:schemeClr>
                </a:solidFill>
                <a:latin typeface="微软雅黑" pitchFamily="34" charset="-122"/>
                <a:ea typeface="微软雅黑" pitchFamily="34" charset="-122"/>
              </a:rPr>
              <a:t>PON</a:t>
            </a:r>
            <a:endParaRPr lang="en-US" altLang="zh-CN" sz="3200" b="1" dirty="0">
              <a:solidFill>
                <a:schemeClr val="accent4">
                  <a:lumMod val="60000"/>
                  <a:lumOff val="4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42365006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792578" y="74375"/>
            <a:ext cx="6924800" cy="653654"/>
          </a:xfrm>
          <a:prstGeom prst="rect">
            <a:avLst/>
          </a:prstGeom>
          <a:noFill/>
          <a:ln w="9525">
            <a:noFill/>
            <a:miter lim="800000"/>
            <a:headEnd/>
            <a:tailEnd/>
          </a:ln>
        </p:spPr>
        <p:txBody>
          <a:bodyPr vert="horz" wrap="square" lIns="0" tIns="34143" rIns="68286" bIns="34143" numCol="1" anchor="ctr" anchorCtr="0" compatLnSpc="1">
            <a:prstTxWarp prst="textNoShape">
              <a:avLst/>
            </a:prstTxWarp>
          </a:bodyPr>
          <a:lstStyle/>
          <a:p>
            <a:pPr defTabSz="1038646">
              <a:lnSpc>
                <a:spcPct val="90000"/>
              </a:lnSpc>
              <a:spcBef>
                <a:spcPct val="0"/>
              </a:spcBef>
              <a:defRPr/>
            </a:pPr>
            <a:r>
              <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工业</a:t>
            </a:r>
            <a:r>
              <a:rPr lang="en-US" altLang="zh-CN"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PON</a:t>
            </a:r>
            <a:r>
              <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网络结构</a:t>
            </a:r>
            <a:endPar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endParaRPr>
          </a:p>
        </p:txBody>
      </p:sp>
      <p:pic>
        <p:nvPicPr>
          <p:cNvPr id="12" name="Picture 2" descr="E:\工作\SODA比赛\IMG20170109_1523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61468" y="125544"/>
            <a:ext cx="531427" cy="5279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Object 1"/>
          <p:cNvGraphicFramePr>
            <a:graphicFrameLocks noChangeAspect="1"/>
          </p:cNvGraphicFramePr>
          <p:nvPr>
            <p:extLst>
              <p:ext uri="{D42A27DB-BD31-4B8C-83A1-F6EECF244321}">
                <p14:modId xmlns:p14="http://schemas.microsoft.com/office/powerpoint/2010/main" val="939565930"/>
              </p:ext>
            </p:extLst>
          </p:nvPr>
        </p:nvGraphicFramePr>
        <p:xfrm>
          <a:off x="1357290" y="834535"/>
          <a:ext cx="6429420" cy="1285884"/>
        </p:xfrm>
        <a:graphic>
          <a:graphicData uri="http://schemas.openxmlformats.org/presentationml/2006/ole">
            <mc:AlternateContent xmlns:mc="http://schemas.openxmlformats.org/markup-compatibility/2006">
              <mc:Choice xmlns:v="urn:schemas-microsoft-com:vml" Requires="v">
                <p:oleObj spid="_x0000_s24674" name="Visio" r:id="rId4" imgW="6319316" imgH="1270577" progId="Visio.Drawing.11">
                  <p:embed/>
                </p:oleObj>
              </mc:Choice>
              <mc:Fallback>
                <p:oleObj name="Visio" r:id="rId4" imgW="6319316" imgH="1270577" progId="Visio.Drawing.11">
                  <p:embed/>
                  <p:pic>
                    <p:nvPicPr>
                      <p:cNvPr id="0" name=""/>
                      <p:cNvPicPr>
                        <a:picLocks noChangeAspect="1" noChangeArrowheads="1"/>
                      </p:cNvPicPr>
                      <p:nvPr/>
                    </p:nvPicPr>
                    <p:blipFill>
                      <a:blip r:embed="rId5"/>
                      <a:srcRect/>
                      <a:stretch>
                        <a:fillRect/>
                      </a:stretch>
                    </p:blipFill>
                    <p:spPr bwMode="auto">
                      <a:xfrm>
                        <a:off x="1357290" y="834535"/>
                        <a:ext cx="6429420" cy="1285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5" name="Picture 2"/>
          <p:cNvPicPr>
            <a:picLocks noChangeAspect="1" noChangeArrowheads="1"/>
          </p:cNvPicPr>
          <p:nvPr/>
        </p:nvPicPr>
        <p:blipFill>
          <a:blip r:embed="rId6" cstate="print"/>
          <a:srcRect/>
          <a:stretch>
            <a:fillRect/>
          </a:stretch>
        </p:blipFill>
        <p:spPr bwMode="auto">
          <a:xfrm>
            <a:off x="990033" y="2120419"/>
            <a:ext cx="2076260" cy="2768346"/>
          </a:xfrm>
          <a:prstGeom prst="rect">
            <a:avLst/>
          </a:prstGeom>
          <a:noFill/>
          <a:ln w="9525">
            <a:noFill/>
            <a:miter lim="800000"/>
            <a:headEnd/>
            <a:tailEnd/>
          </a:ln>
          <a:effectLst/>
        </p:spPr>
      </p:pic>
      <p:sp>
        <p:nvSpPr>
          <p:cNvPr id="16" name="文本框 15"/>
          <p:cNvSpPr txBox="1"/>
          <p:nvPr/>
        </p:nvSpPr>
        <p:spPr>
          <a:xfrm>
            <a:off x="3411414" y="2571750"/>
            <a:ext cx="4689231" cy="1600438"/>
          </a:xfrm>
          <a:prstGeom prst="rect">
            <a:avLst/>
          </a:prstGeom>
          <a:noFill/>
        </p:spPr>
        <p:txBody>
          <a:bodyPr wrap="square" rtlCol="0">
            <a:spAutoFit/>
          </a:bodyPr>
          <a:lstStyle/>
          <a:p>
            <a:pPr marL="0" lvl="1">
              <a:lnSpc>
                <a:spcPct val="150000"/>
              </a:lnSpc>
            </a:pPr>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rPr>
              <a:t>车间智能改造，</a:t>
            </a:r>
            <a:r>
              <a:rPr lang="en-US" altLang="zh-CN" sz="1800" dirty="0">
                <a:solidFill>
                  <a:schemeClr val="bg1"/>
                </a:solidFill>
                <a:latin typeface="微软雅黑" pitchFamily="34" charset="-122"/>
                <a:ea typeface="微软雅黑" pitchFamily="34" charset="-122"/>
              </a:rPr>
              <a:t>ONU</a:t>
            </a:r>
            <a:r>
              <a:rPr lang="zh-CN" altLang="en-US" sz="1800" dirty="0">
                <a:solidFill>
                  <a:schemeClr val="bg1"/>
                </a:solidFill>
                <a:latin typeface="微软雅黑" pitchFamily="34" charset="-122"/>
                <a:ea typeface="微软雅黑" pitchFamily="34" charset="-122"/>
              </a:rPr>
              <a:t>直连</a:t>
            </a:r>
            <a:r>
              <a:rPr lang="en-US" altLang="zh-CN" sz="1800" dirty="0">
                <a:solidFill>
                  <a:schemeClr val="bg1"/>
                </a:solidFill>
                <a:latin typeface="微软雅黑" pitchFamily="34" charset="-122"/>
                <a:ea typeface="微软雅黑" pitchFamily="34" charset="-122"/>
              </a:rPr>
              <a:t>PLC</a:t>
            </a:r>
            <a:r>
              <a:rPr lang="zh-CN" altLang="en-US" sz="1800" dirty="0">
                <a:solidFill>
                  <a:schemeClr val="bg1"/>
                </a:solidFill>
                <a:latin typeface="微软雅黑" pitchFamily="34" charset="-122"/>
                <a:ea typeface="微软雅黑" pitchFamily="34" charset="-122"/>
              </a:rPr>
              <a:t>（控制层</a:t>
            </a:r>
            <a:r>
              <a:rPr lang="zh-CN" altLang="en-US" sz="1800" dirty="0" smtClean="0">
                <a:solidFill>
                  <a:schemeClr val="bg1"/>
                </a:solidFill>
                <a:latin typeface="微软雅黑" pitchFamily="34" charset="-122"/>
                <a:ea typeface="微软雅黑" pitchFamily="34" charset="-122"/>
              </a:rPr>
              <a:t>）通过专用软件，采集</a:t>
            </a:r>
            <a:r>
              <a:rPr lang="zh-CN" altLang="en-US" sz="1800" dirty="0">
                <a:solidFill>
                  <a:schemeClr val="bg1"/>
                </a:solidFill>
                <a:latin typeface="微软雅黑" pitchFamily="34" charset="-122"/>
                <a:ea typeface="微软雅黑" pitchFamily="34" charset="-122"/>
              </a:rPr>
              <a:t>数据、回控设备。时延、安全性等指标优于传统工业以太网环网。</a:t>
            </a:r>
            <a:endParaRPr lang="en-US" altLang="zh-CN" sz="1800" dirty="0">
              <a:solidFill>
                <a:schemeClr val="bg1"/>
              </a:solidFill>
              <a:latin typeface="微软雅黑" pitchFamily="34" charset="-122"/>
              <a:ea typeface="微软雅黑" pitchFamily="34" charset="-122"/>
            </a:endParaRPr>
          </a:p>
          <a:p>
            <a:endParaRPr lang="zh-CN" altLang="en-US" dirty="0" smtClean="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167474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792578" y="74375"/>
            <a:ext cx="6924800" cy="653654"/>
          </a:xfrm>
          <a:prstGeom prst="rect">
            <a:avLst/>
          </a:prstGeom>
          <a:noFill/>
          <a:ln w="9525">
            <a:noFill/>
            <a:miter lim="800000"/>
            <a:headEnd/>
            <a:tailEnd/>
          </a:ln>
        </p:spPr>
        <p:txBody>
          <a:bodyPr vert="horz" wrap="square" lIns="0" tIns="34143" rIns="68286" bIns="34143" numCol="1" anchor="ctr" anchorCtr="0" compatLnSpc="1">
            <a:prstTxWarp prst="textNoShape">
              <a:avLst/>
            </a:prstTxWarp>
          </a:bodyPr>
          <a:lstStyle/>
          <a:p>
            <a:pPr defTabSz="1038646">
              <a:lnSpc>
                <a:spcPct val="90000"/>
              </a:lnSpc>
              <a:spcBef>
                <a:spcPct val="0"/>
              </a:spcBef>
              <a:defRPr/>
            </a:pPr>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rPr>
              <a:t>工业园区</a:t>
            </a:r>
            <a:r>
              <a:rPr lang="en-US" altLang="zh-CN" sz="2000" b="1" dirty="0">
                <a:solidFill>
                  <a:schemeClr val="accent4">
                    <a:lumMod val="60000"/>
                    <a:lumOff val="40000"/>
                  </a:schemeClr>
                </a:solidFill>
                <a:latin typeface="微软雅黑" panose="020B0503020204020204" pitchFamily="34" charset="-122"/>
                <a:ea typeface="微软雅黑" panose="020B0503020204020204" pitchFamily="34" charset="-122"/>
              </a:rPr>
              <a:t>LTE</a:t>
            </a:r>
            <a:r>
              <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rPr>
              <a:t>解决解决方案</a:t>
            </a:r>
          </a:p>
        </p:txBody>
      </p:sp>
      <p:sp>
        <p:nvSpPr>
          <p:cNvPr id="6" name="TextBox 5"/>
          <p:cNvSpPr txBox="1"/>
          <p:nvPr/>
        </p:nvSpPr>
        <p:spPr>
          <a:xfrm>
            <a:off x="5414580" y="1753817"/>
            <a:ext cx="1512168" cy="307777"/>
          </a:xfrm>
          <a:prstGeom prst="rect">
            <a:avLst/>
          </a:prstGeom>
          <a:noFill/>
        </p:spPr>
        <p:txBody>
          <a:bodyPr wrap="square" rtlCol="0">
            <a:spAutoFit/>
          </a:bodyPr>
          <a:lstStyle/>
          <a:p>
            <a:r>
              <a:rPr lang="zh-CN" altLang="en-US" sz="1400" b="1" dirty="0" smtClean="0">
                <a:solidFill>
                  <a:schemeClr val="bg1"/>
                </a:solidFill>
                <a:latin typeface="微软雅黑" pitchFamily="34" charset="-122"/>
                <a:ea typeface="微软雅黑" pitchFamily="34" charset="-122"/>
              </a:rPr>
              <a:t>方案特点：</a:t>
            </a:r>
          </a:p>
        </p:txBody>
      </p:sp>
      <p:sp>
        <p:nvSpPr>
          <p:cNvPr id="7" name="TextBox 6"/>
          <p:cNvSpPr txBox="1"/>
          <p:nvPr/>
        </p:nvSpPr>
        <p:spPr>
          <a:xfrm>
            <a:off x="5580112" y="641445"/>
            <a:ext cx="2880320"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altLang="zh-CN" sz="1600" b="1" dirty="0" smtClean="0">
                <a:solidFill>
                  <a:schemeClr val="bg1"/>
                </a:solidFill>
                <a:latin typeface="微软雅黑" pitchFamily="34" charset="-122"/>
                <a:ea typeface="微软雅黑" pitchFamily="34" charset="-122"/>
              </a:rPr>
              <a:t>LTE</a:t>
            </a:r>
            <a:r>
              <a:rPr lang="zh-CN" altLang="en-US" sz="1600" b="1" dirty="0" smtClean="0">
                <a:solidFill>
                  <a:schemeClr val="bg1"/>
                </a:solidFill>
                <a:latin typeface="微软雅黑" pitchFamily="34" charset="-122"/>
                <a:ea typeface="微软雅黑" pitchFamily="34" charset="-122"/>
              </a:rPr>
              <a:t>工业园区专用网产品：</a:t>
            </a:r>
          </a:p>
        </p:txBody>
      </p:sp>
      <p:sp>
        <p:nvSpPr>
          <p:cNvPr id="8" name="TextBox 7"/>
          <p:cNvSpPr txBox="1"/>
          <p:nvPr/>
        </p:nvSpPr>
        <p:spPr>
          <a:xfrm>
            <a:off x="5391259" y="2061594"/>
            <a:ext cx="3852807" cy="1218795"/>
          </a:xfrm>
          <a:prstGeom prst="rect">
            <a:avLst/>
          </a:prstGeom>
          <a:noFill/>
        </p:spPr>
        <p:txBody>
          <a:bodyPr wrap="square" rtlCol="0">
            <a:spAutoFit/>
          </a:bodyPr>
          <a:lstStyle/>
          <a:p>
            <a:pPr>
              <a:lnSpc>
                <a:spcPct val="120000"/>
              </a:lnSpc>
              <a:buFont typeface="Wingdings" pitchFamily="2" charset="2"/>
              <a:buChar char="l"/>
            </a:pPr>
            <a:r>
              <a:rPr lang="zh-CN" altLang="en-US" sz="1300" dirty="0" smtClean="0">
                <a:solidFill>
                  <a:schemeClr val="bg1"/>
                </a:solidFill>
                <a:latin typeface="微软雅黑" pitchFamily="34" charset="-122"/>
                <a:ea typeface="微软雅黑" pitchFamily="34" charset="-122"/>
              </a:rPr>
              <a:t> </a:t>
            </a:r>
            <a:r>
              <a:rPr lang="zh-CN" altLang="en-US" sz="1200" dirty="0" smtClean="0">
                <a:solidFill>
                  <a:schemeClr val="bg1"/>
                </a:solidFill>
                <a:latin typeface="微软雅黑" pitchFamily="34" charset="-122"/>
                <a:ea typeface="微软雅黑" pitchFamily="34" charset="-122"/>
              </a:rPr>
              <a:t>利用电信已有</a:t>
            </a:r>
            <a:r>
              <a:rPr lang="en-US" altLang="zh-CN" sz="1200" dirty="0" smtClean="0">
                <a:solidFill>
                  <a:schemeClr val="bg1"/>
                </a:solidFill>
                <a:latin typeface="微软雅黑" pitchFamily="34" charset="-122"/>
                <a:ea typeface="微软雅黑" pitchFamily="34" charset="-122"/>
              </a:rPr>
              <a:t>FD-LTE/TD-LTE</a:t>
            </a:r>
            <a:r>
              <a:rPr lang="zh-CN" altLang="en-US" sz="1200" dirty="0" smtClean="0">
                <a:solidFill>
                  <a:schemeClr val="bg1"/>
                </a:solidFill>
                <a:latin typeface="微软雅黑" pitchFamily="34" charset="-122"/>
                <a:ea typeface="微软雅黑" pitchFamily="34" charset="-122"/>
              </a:rPr>
              <a:t>无线频谱资源；</a:t>
            </a:r>
            <a:endParaRPr lang="en-US" altLang="zh-CN" sz="1200" dirty="0" smtClean="0">
              <a:solidFill>
                <a:schemeClr val="bg1"/>
              </a:solidFill>
              <a:latin typeface="微软雅黑" pitchFamily="34" charset="-122"/>
              <a:ea typeface="微软雅黑" pitchFamily="34" charset="-122"/>
            </a:endParaRPr>
          </a:p>
          <a:p>
            <a:pPr>
              <a:lnSpc>
                <a:spcPct val="120000"/>
              </a:lnSpc>
              <a:buFont typeface="Wingdings" pitchFamily="2" charset="2"/>
              <a:buChar char="l"/>
            </a:pPr>
            <a:r>
              <a:rPr lang="en-US" altLang="zh-CN" sz="1200" dirty="0" smtClean="0">
                <a:solidFill>
                  <a:schemeClr val="bg1"/>
                </a:solidFill>
                <a:latin typeface="微软雅黑" pitchFamily="34" charset="-122"/>
                <a:ea typeface="微软雅黑" pitchFamily="34" charset="-122"/>
              </a:rPr>
              <a:t> </a:t>
            </a:r>
            <a:r>
              <a:rPr lang="zh-CN" altLang="en-US" sz="1200" dirty="0" smtClean="0">
                <a:solidFill>
                  <a:schemeClr val="bg1"/>
                </a:solidFill>
                <a:latin typeface="微软雅黑" pitchFamily="34" charset="-122"/>
                <a:ea typeface="微软雅黑" pitchFamily="34" charset="-122"/>
              </a:rPr>
              <a:t>厂区内无缝</a:t>
            </a:r>
            <a:r>
              <a:rPr lang="en-US" altLang="zh-CN" sz="1200" dirty="0" smtClean="0">
                <a:solidFill>
                  <a:schemeClr val="bg1"/>
                </a:solidFill>
                <a:latin typeface="微软雅黑" pitchFamily="34" charset="-122"/>
                <a:ea typeface="微软雅黑" pitchFamily="34" charset="-122"/>
              </a:rPr>
              <a:t>4G</a:t>
            </a:r>
            <a:r>
              <a:rPr lang="zh-CN" altLang="en-US" sz="1200" dirty="0" smtClean="0">
                <a:solidFill>
                  <a:schemeClr val="bg1"/>
                </a:solidFill>
                <a:latin typeface="微软雅黑" pitchFamily="34" charset="-122"/>
                <a:ea typeface="微软雅黑" pitchFamily="34" charset="-122"/>
              </a:rPr>
              <a:t>无线接入；</a:t>
            </a:r>
            <a:r>
              <a:rPr lang="en-US" altLang="zh-CN" sz="1200" dirty="0" smtClean="0">
                <a:solidFill>
                  <a:schemeClr val="bg1"/>
                </a:solidFill>
                <a:latin typeface="微软雅黑" pitchFamily="34" charset="-122"/>
                <a:ea typeface="微软雅黑" pitchFamily="34" charset="-122"/>
              </a:rPr>
              <a:t> </a:t>
            </a:r>
          </a:p>
          <a:p>
            <a:pPr>
              <a:lnSpc>
                <a:spcPct val="120000"/>
              </a:lnSpc>
              <a:buFont typeface="Wingdings" pitchFamily="2" charset="2"/>
              <a:buChar char="l"/>
            </a:pPr>
            <a:r>
              <a:rPr lang="zh-CN" altLang="en-US" sz="1200" dirty="0" smtClean="0">
                <a:solidFill>
                  <a:schemeClr val="bg1"/>
                </a:solidFill>
                <a:latin typeface="微软雅黑" pitchFamily="34" charset="-122"/>
                <a:ea typeface="微软雅黑" pitchFamily="34" charset="-122"/>
              </a:rPr>
              <a:t> 无线上下行带宽速率不小于</a:t>
            </a:r>
            <a:r>
              <a:rPr lang="en-US" altLang="zh-CN" sz="1200" dirty="0" smtClean="0">
                <a:solidFill>
                  <a:schemeClr val="bg1"/>
                </a:solidFill>
                <a:latin typeface="微软雅黑" pitchFamily="34" charset="-122"/>
                <a:ea typeface="微软雅黑" pitchFamily="34" charset="-122"/>
              </a:rPr>
              <a:t>10Mb/s</a:t>
            </a:r>
          </a:p>
          <a:p>
            <a:pPr>
              <a:lnSpc>
                <a:spcPct val="120000"/>
              </a:lnSpc>
              <a:buFont typeface="Wingdings" pitchFamily="2" charset="2"/>
              <a:buChar char="l"/>
            </a:pPr>
            <a:r>
              <a:rPr lang="en-US" altLang="zh-CN" sz="1200" dirty="0">
                <a:solidFill>
                  <a:schemeClr val="bg1"/>
                </a:solidFill>
                <a:latin typeface="微软雅黑" pitchFamily="34" charset="-122"/>
                <a:ea typeface="微软雅黑" pitchFamily="34" charset="-122"/>
              </a:rPr>
              <a:t> </a:t>
            </a:r>
            <a:r>
              <a:rPr lang="zh-CN" altLang="en-US" sz="1200" dirty="0" smtClean="0">
                <a:solidFill>
                  <a:schemeClr val="bg1"/>
                </a:solidFill>
                <a:latin typeface="微软雅黑" pitchFamily="34" charset="-122"/>
                <a:ea typeface="微软雅黑" pitchFamily="34" charset="-122"/>
              </a:rPr>
              <a:t>满足跨域之间的无线专网接入；</a:t>
            </a:r>
            <a:endParaRPr lang="en-US" altLang="zh-CN" sz="1200" dirty="0" smtClean="0">
              <a:solidFill>
                <a:schemeClr val="bg1"/>
              </a:solidFill>
              <a:latin typeface="微软雅黑" pitchFamily="34" charset="-122"/>
              <a:ea typeface="微软雅黑" pitchFamily="34" charset="-122"/>
            </a:endParaRPr>
          </a:p>
          <a:p>
            <a:pPr>
              <a:lnSpc>
                <a:spcPct val="120000"/>
              </a:lnSpc>
              <a:buFont typeface="Wingdings" pitchFamily="2" charset="2"/>
              <a:buChar char="l"/>
            </a:pPr>
            <a:r>
              <a:rPr lang="zh-CN" altLang="en-US" sz="1200" dirty="0" smtClean="0">
                <a:solidFill>
                  <a:schemeClr val="bg1"/>
                </a:solidFill>
                <a:latin typeface="微软雅黑" pitchFamily="34" charset="-122"/>
                <a:ea typeface="微软雅黑" pitchFamily="34" charset="-122"/>
              </a:rPr>
              <a:t>统一接入管理平台</a:t>
            </a:r>
          </a:p>
        </p:txBody>
      </p:sp>
      <p:sp>
        <p:nvSpPr>
          <p:cNvPr id="9" name="TextBox 8"/>
          <p:cNvSpPr txBox="1"/>
          <p:nvPr/>
        </p:nvSpPr>
        <p:spPr>
          <a:xfrm>
            <a:off x="5414580" y="3675084"/>
            <a:ext cx="3773392" cy="978729"/>
          </a:xfrm>
          <a:prstGeom prst="rect">
            <a:avLst/>
          </a:prstGeom>
          <a:noFill/>
        </p:spPr>
        <p:txBody>
          <a:bodyPr wrap="square" rtlCol="0">
            <a:spAutoFit/>
          </a:bodyPr>
          <a:lstStyle/>
          <a:p>
            <a:pPr>
              <a:lnSpc>
                <a:spcPct val="120000"/>
              </a:lnSpc>
              <a:buFont typeface="Wingdings" pitchFamily="2" charset="2"/>
              <a:buChar char="l"/>
            </a:pPr>
            <a:r>
              <a:rPr lang="zh-CN" altLang="en-US" sz="1200" dirty="0" smtClean="0">
                <a:solidFill>
                  <a:schemeClr val="bg1"/>
                </a:solidFill>
                <a:latin typeface="微软雅黑" pitchFamily="34" charset="-122"/>
                <a:ea typeface="微软雅黑" pitchFamily="34" charset="-122"/>
              </a:rPr>
              <a:t> 带宽：无线接口上下行不小于</a:t>
            </a:r>
            <a:r>
              <a:rPr lang="en-US" altLang="zh-CN" sz="1200" dirty="0" smtClean="0">
                <a:solidFill>
                  <a:schemeClr val="bg1"/>
                </a:solidFill>
                <a:latin typeface="微软雅黑" pitchFamily="34" charset="-122"/>
                <a:ea typeface="微软雅黑" pitchFamily="34" charset="-122"/>
              </a:rPr>
              <a:t>10Mbit/s</a:t>
            </a:r>
            <a:r>
              <a:rPr lang="zh-CN" altLang="en-US" sz="1200" dirty="0" smtClean="0">
                <a:solidFill>
                  <a:schemeClr val="bg1"/>
                </a:solidFill>
                <a:latin typeface="微软雅黑" pitchFamily="34" charset="-122"/>
                <a:ea typeface="微软雅黑" pitchFamily="34" charset="-122"/>
              </a:rPr>
              <a:t>； </a:t>
            </a:r>
            <a:endParaRPr lang="en-US" altLang="zh-CN" sz="1200" dirty="0" smtClean="0">
              <a:solidFill>
                <a:schemeClr val="bg1"/>
              </a:solidFill>
              <a:latin typeface="微软雅黑" pitchFamily="34" charset="-122"/>
              <a:ea typeface="微软雅黑" pitchFamily="34" charset="-122"/>
            </a:endParaRPr>
          </a:p>
          <a:p>
            <a:pPr>
              <a:lnSpc>
                <a:spcPct val="120000"/>
              </a:lnSpc>
              <a:buFont typeface="Wingdings" pitchFamily="2" charset="2"/>
              <a:buChar char="l"/>
            </a:pPr>
            <a:r>
              <a:rPr lang="zh-CN" altLang="en-US" sz="1200" dirty="0" smtClean="0">
                <a:solidFill>
                  <a:schemeClr val="bg1"/>
                </a:solidFill>
                <a:latin typeface="微软雅黑" pitchFamily="34" charset="-122"/>
                <a:ea typeface="微软雅黑" pitchFamily="34" charset="-122"/>
              </a:rPr>
              <a:t> 传输时延：无线接口下行时延</a:t>
            </a:r>
            <a:r>
              <a:rPr lang="en-US" altLang="zh-CN" sz="1200" dirty="0" smtClean="0">
                <a:solidFill>
                  <a:schemeClr val="bg1"/>
                </a:solidFill>
                <a:latin typeface="微软雅黑" pitchFamily="34" charset="-122"/>
                <a:ea typeface="微软雅黑" pitchFamily="34" charset="-122"/>
              </a:rPr>
              <a:t>50ms</a:t>
            </a:r>
            <a:r>
              <a:rPr lang="zh-CN" altLang="en-US" sz="1200" dirty="0" smtClean="0">
                <a:solidFill>
                  <a:schemeClr val="bg1"/>
                </a:solidFill>
                <a:latin typeface="微软雅黑" pitchFamily="34" charset="-122"/>
                <a:ea typeface="微软雅黑" pitchFamily="34" charset="-122"/>
              </a:rPr>
              <a:t>；</a:t>
            </a:r>
            <a:endParaRPr lang="en-US" altLang="zh-CN" sz="1200" dirty="0" smtClean="0">
              <a:solidFill>
                <a:schemeClr val="bg1"/>
              </a:solidFill>
              <a:latin typeface="微软雅黑" pitchFamily="34" charset="-122"/>
              <a:ea typeface="微软雅黑" pitchFamily="34" charset="-122"/>
            </a:endParaRPr>
          </a:p>
          <a:p>
            <a:pPr>
              <a:lnSpc>
                <a:spcPct val="120000"/>
              </a:lnSpc>
              <a:buFont typeface="Wingdings" pitchFamily="2" charset="2"/>
              <a:buChar char="l"/>
            </a:pPr>
            <a:r>
              <a:rPr lang="zh-CN" altLang="en-US" sz="1200" dirty="0" smtClean="0">
                <a:solidFill>
                  <a:schemeClr val="bg1"/>
                </a:solidFill>
                <a:latin typeface="微软雅黑" pitchFamily="34" charset="-122"/>
                <a:ea typeface="微软雅黑" pitchFamily="34" charset="-122"/>
              </a:rPr>
              <a:t> 业务</a:t>
            </a:r>
            <a:r>
              <a:rPr lang="zh-CN" altLang="en-US" sz="1200" dirty="0">
                <a:solidFill>
                  <a:schemeClr val="bg1"/>
                </a:solidFill>
                <a:latin typeface="微软雅黑" pitchFamily="34" charset="-122"/>
                <a:ea typeface="微软雅黑" pitchFamily="34" charset="-122"/>
              </a:rPr>
              <a:t>中断</a:t>
            </a:r>
            <a:r>
              <a:rPr lang="zh-CN" altLang="en-US" sz="1200" dirty="0" smtClean="0">
                <a:solidFill>
                  <a:schemeClr val="bg1"/>
                </a:solidFill>
                <a:latin typeface="微软雅黑" pitchFamily="34" charset="-122"/>
                <a:ea typeface="微软雅黑" pitchFamily="34" charset="-122"/>
              </a:rPr>
              <a:t>时间：无线切换时间小于</a:t>
            </a:r>
            <a:r>
              <a:rPr lang="en-US" altLang="zh-CN" sz="1200" dirty="0" smtClean="0">
                <a:solidFill>
                  <a:schemeClr val="bg1"/>
                </a:solidFill>
                <a:latin typeface="微软雅黑" pitchFamily="34" charset="-122"/>
                <a:ea typeface="微软雅黑" pitchFamily="34" charset="-122"/>
              </a:rPr>
              <a:t>200ms</a:t>
            </a:r>
            <a:r>
              <a:rPr lang="zh-CN" altLang="en-US" sz="1200" dirty="0" smtClean="0">
                <a:solidFill>
                  <a:schemeClr val="bg1"/>
                </a:solidFill>
                <a:latin typeface="微软雅黑" pitchFamily="34" charset="-122"/>
                <a:ea typeface="微软雅黑" pitchFamily="34" charset="-122"/>
              </a:rPr>
              <a:t>；</a:t>
            </a:r>
            <a:endParaRPr lang="en-US" altLang="zh-CN" sz="1200" dirty="0" smtClean="0">
              <a:solidFill>
                <a:schemeClr val="bg1"/>
              </a:solidFill>
              <a:latin typeface="微软雅黑" pitchFamily="34" charset="-122"/>
              <a:ea typeface="微软雅黑" pitchFamily="34" charset="-122"/>
            </a:endParaRPr>
          </a:p>
          <a:p>
            <a:pPr>
              <a:lnSpc>
                <a:spcPct val="120000"/>
              </a:lnSpc>
              <a:buFont typeface="Wingdings" pitchFamily="2" charset="2"/>
              <a:buChar char="l"/>
            </a:pPr>
            <a:r>
              <a:rPr lang="zh-CN" altLang="en-US" sz="1200" dirty="0" smtClean="0">
                <a:solidFill>
                  <a:schemeClr val="bg1"/>
                </a:solidFill>
                <a:latin typeface="微软雅黑" pitchFamily="34" charset="-122"/>
                <a:ea typeface="微软雅黑" pitchFamily="34" charset="-122"/>
              </a:rPr>
              <a:t> 业务数据丢包率：最高</a:t>
            </a:r>
            <a:r>
              <a:rPr lang="en-US" altLang="zh-CN" sz="1200" dirty="0" smtClean="0">
                <a:solidFill>
                  <a:schemeClr val="bg1"/>
                </a:solidFill>
                <a:latin typeface="微软雅黑" pitchFamily="34" charset="-122"/>
                <a:ea typeface="微软雅黑" pitchFamily="34" charset="-122"/>
              </a:rPr>
              <a:t>10 -6</a:t>
            </a:r>
            <a:r>
              <a:rPr lang="zh-CN" altLang="en-US" sz="1200" dirty="0" smtClean="0">
                <a:solidFill>
                  <a:schemeClr val="bg1"/>
                </a:solidFill>
                <a:latin typeface="微软雅黑" pitchFamily="34" charset="-122"/>
                <a:ea typeface="微软雅黑" pitchFamily="34" charset="-122"/>
              </a:rPr>
              <a:t>保障级别</a:t>
            </a:r>
            <a:endParaRPr lang="en-US" altLang="zh-CN" sz="1200" dirty="0">
              <a:solidFill>
                <a:schemeClr val="bg1"/>
              </a:solidFill>
              <a:latin typeface="微软雅黑" pitchFamily="34" charset="-122"/>
              <a:ea typeface="微软雅黑" pitchFamily="34" charset="-122"/>
            </a:endParaRPr>
          </a:p>
        </p:txBody>
      </p:sp>
      <p:sp>
        <p:nvSpPr>
          <p:cNvPr id="10" name="TextBox 9"/>
          <p:cNvSpPr txBox="1"/>
          <p:nvPr/>
        </p:nvSpPr>
        <p:spPr>
          <a:xfrm>
            <a:off x="5414580" y="3323848"/>
            <a:ext cx="1749708" cy="307777"/>
          </a:xfrm>
          <a:prstGeom prst="rect">
            <a:avLst/>
          </a:prstGeom>
          <a:noFill/>
        </p:spPr>
        <p:txBody>
          <a:bodyPr wrap="square" rtlCol="0">
            <a:spAutoFit/>
          </a:bodyPr>
          <a:lstStyle/>
          <a:p>
            <a:r>
              <a:rPr lang="zh-CN" altLang="en-US" sz="1400" b="1" dirty="0" smtClean="0">
                <a:solidFill>
                  <a:schemeClr val="bg1"/>
                </a:solidFill>
                <a:latin typeface="微软雅黑" pitchFamily="34" charset="-122"/>
                <a:ea typeface="微软雅黑" pitchFamily="34" charset="-122"/>
              </a:rPr>
              <a:t>产品服务质量：</a:t>
            </a:r>
          </a:p>
        </p:txBody>
      </p:sp>
      <p:sp>
        <p:nvSpPr>
          <p:cNvPr id="2" name="文本框 1"/>
          <p:cNvSpPr txBox="1"/>
          <p:nvPr/>
        </p:nvSpPr>
        <p:spPr>
          <a:xfrm>
            <a:off x="5414580" y="1156360"/>
            <a:ext cx="3344409" cy="553998"/>
          </a:xfrm>
          <a:prstGeom prst="rect">
            <a:avLst/>
          </a:prstGeom>
          <a:noFill/>
        </p:spPr>
        <p:txBody>
          <a:bodyPr wrap="square" rtlCol="0">
            <a:spAutoFit/>
          </a:bodyPr>
          <a:lstStyle/>
          <a:p>
            <a:r>
              <a:rPr lang="en-US" altLang="zh-CN" sz="1600" b="1" dirty="0">
                <a:solidFill>
                  <a:schemeClr val="bg1"/>
                </a:solidFill>
                <a:latin typeface="微软雅黑" pitchFamily="34" charset="-122"/>
                <a:ea typeface="微软雅黑" pitchFamily="34" charset="-122"/>
              </a:rPr>
              <a:t> </a:t>
            </a:r>
            <a:r>
              <a:rPr lang="en-US" altLang="zh-CN" b="1" dirty="0">
                <a:solidFill>
                  <a:schemeClr val="bg1"/>
                </a:solidFill>
                <a:latin typeface="微软雅黑" pitchFamily="34" charset="-122"/>
                <a:ea typeface="微软雅黑" pitchFamily="34" charset="-122"/>
              </a:rPr>
              <a:t>LTE</a:t>
            </a:r>
            <a:r>
              <a:rPr lang="zh-CN" altLang="en-US" b="1" dirty="0">
                <a:solidFill>
                  <a:schemeClr val="bg1"/>
                </a:solidFill>
                <a:latin typeface="微软雅黑" pitchFamily="34" charset="-122"/>
                <a:ea typeface="微软雅黑" pitchFamily="34" charset="-122"/>
              </a:rPr>
              <a:t>工业园区内与园区外</a:t>
            </a:r>
            <a:r>
              <a:rPr lang="en-US" altLang="zh-CN" b="1" dirty="0">
                <a:solidFill>
                  <a:schemeClr val="bg1"/>
                </a:solidFill>
                <a:latin typeface="微软雅黑" pitchFamily="34" charset="-122"/>
                <a:ea typeface="微软雅黑" pitchFamily="34" charset="-122"/>
              </a:rPr>
              <a:t>4G</a:t>
            </a:r>
            <a:r>
              <a:rPr lang="zh-CN" altLang="en-US" b="1" dirty="0">
                <a:solidFill>
                  <a:schemeClr val="bg1"/>
                </a:solidFill>
                <a:latin typeface="微软雅黑" pitchFamily="34" charset="-122"/>
                <a:ea typeface="微软雅黑" pitchFamily="34" charset="-122"/>
              </a:rPr>
              <a:t>无线接入通过移动</a:t>
            </a:r>
            <a:r>
              <a:rPr lang="en-US" altLang="zh-CN" b="1" dirty="0">
                <a:solidFill>
                  <a:schemeClr val="bg1"/>
                </a:solidFill>
                <a:latin typeface="微软雅黑" pitchFamily="34" charset="-122"/>
                <a:ea typeface="微软雅黑" pitchFamily="34" charset="-122"/>
              </a:rPr>
              <a:t>VPDN</a:t>
            </a:r>
            <a:r>
              <a:rPr lang="zh-CN" altLang="en-US" b="1" dirty="0">
                <a:solidFill>
                  <a:schemeClr val="bg1"/>
                </a:solidFill>
                <a:latin typeface="微软雅黑" pitchFamily="34" charset="-122"/>
                <a:ea typeface="微软雅黑" pitchFamily="34" charset="-122"/>
              </a:rPr>
              <a:t>完成企业数据分离</a:t>
            </a:r>
          </a:p>
        </p:txBody>
      </p:sp>
      <p:pic>
        <p:nvPicPr>
          <p:cNvPr id="12" name="Picture 2" descr="E:\工作\SODA比赛\IMG20170109_1523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61468" y="125544"/>
            <a:ext cx="531427" cy="527992"/>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68" y="1156360"/>
            <a:ext cx="5096586" cy="3429479"/>
          </a:xfrm>
          <a:prstGeom prst="rect">
            <a:avLst/>
          </a:prstGeom>
        </p:spPr>
      </p:pic>
    </p:spTree>
    <p:extLst>
      <p:ext uri="{BB962C8B-B14F-4D97-AF65-F5344CB8AC3E}">
        <p14:creationId xmlns:p14="http://schemas.microsoft.com/office/powerpoint/2010/main" val="34214868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792578" y="74375"/>
            <a:ext cx="6924800" cy="653654"/>
          </a:xfrm>
          <a:prstGeom prst="rect">
            <a:avLst/>
          </a:prstGeom>
          <a:noFill/>
          <a:ln w="9525">
            <a:noFill/>
            <a:miter lim="800000"/>
            <a:headEnd/>
            <a:tailEnd/>
          </a:ln>
        </p:spPr>
        <p:txBody>
          <a:bodyPr vert="horz" wrap="square" lIns="0" tIns="34143" rIns="68286" bIns="34143" numCol="1" anchor="ctr" anchorCtr="0" compatLnSpc="1">
            <a:prstTxWarp prst="textNoShape">
              <a:avLst/>
            </a:prstTxWarp>
          </a:bodyPr>
          <a:lstStyle/>
          <a:p>
            <a:pPr defTabSz="1038646">
              <a:lnSpc>
                <a:spcPct val="90000"/>
              </a:lnSpc>
              <a:spcBef>
                <a:spcPct val="0"/>
              </a:spcBef>
              <a:defRPr/>
            </a:pPr>
            <a:r>
              <a:rPr lang="zh-CN" altLang="en-US" sz="2000" b="1" dirty="0" smtClean="0">
                <a:solidFill>
                  <a:schemeClr val="accent4">
                    <a:lumMod val="60000"/>
                    <a:lumOff val="40000"/>
                  </a:schemeClr>
                </a:solidFill>
                <a:latin typeface="微软雅黑" panose="020B0503020204020204" pitchFamily="34" charset="-122"/>
                <a:ea typeface="微软雅黑" panose="020B0503020204020204" pitchFamily="34" charset="-122"/>
              </a:rPr>
              <a:t>工业园区智能管理</a:t>
            </a:r>
            <a:endParaRPr lang="zh-CN" altLang="en-US" sz="2000" b="1" dirty="0">
              <a:solidFill>
                <a:schemeClr val="accent4">
                  <a:lumMod val="60000"/>
                  <a:lumOff val="40000"/>
                </a:schemeClr>
              </a:solidFill>
              <a:latin typeface="微软雅黑" panose="020B0503020204020204" pitchFamily="34" charset="-122"/>
              <a:ea typeface="微软雅黑" panose="020B0503020204020204" pitchFamily="34" charset="-122"/>
            </a:endParaRPr>
          </a:p>
        </p:txBody>
      </p:sp>
      <p:pic>
        <p:nvPicPr>
          <p:cNvPr id="12" name="Picture 2" descr="E:\工作\SODA比赛\IMG20170109_1523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61468" y="125544"/>
            <a:ext cx="531427" cy="527992"/>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68" y="1031632"/>
            <a:ext cx="4914624" cy="3543932"/>
          </a:xfrm>
          <a:prstGeom prst="rect">
            <a:avLst/>
          </a:prstGeom>
        </p:spPr>
      </p:pic>
      <p:sp>
        <p:nvSpPr>
          <p:cNvPr id="14" name="Rectangle 4"/>
          <p:cNvSpPr>
            <a:spLocks noChangeArrowheads="1"/>
          </p:cNvSpPr>
          <p:nvPr/>
        </p:nvSpPr>
        <p:spPr bwMode="auto">
          <a:xfrm>
            <a:off x="5422704" y="1662184"/>
            <a:ext cx="3486833"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 typeface="Wingdings" pitchFamily="2" charset="2"/>
              <a:buChar char="p"/>
              <a:tabLst/>
            </a:pPr>
            <a:r>
              <a:rPr kumimoji="0" lang="zh-CN" sz="1200" b="0" i="0" u="none" strike="noStrike" cap="none" normalizeH="0" baseline="0" dirty="0" smtClean="0">
                <a:ln>
                  <a:noFill/>
                </a:ln>
                <a:solidFill>
                  <a:schemeClr val="bg1"/>
                </a:solidFill>
                <a:effectLst/>
                <a:latin typeface="微软雅黑" pitchFamily="34" charset="-122"/>
                <a:ea typeface="微软雅黑" pitchFamily="34" charset="-122"/>
                <a:cs typeface="Times New Roman" pitchFamily="18" charset="0"/>
              </a:rPr>
              <a:t>完善对主要的耗能设备、关键工段、资源环境因素的</a:t>
            </a:r>
            <a:r>
              <a:rPr kumimoji="0" lang="zh-CN" altLang="en-US" sz="1200" b="0" i="0" u="none" strike="noStrike" cap="none" normalizeH="0" baseline="0" dirty="0" smtClean="0">
                <a:ln>
                  <a:noFill/>
                </a:ln>
                <a:solidFill>
                  <a:schemeClr val="bg1"/>
                </a:solidFill>
                <a:effectLst/>
                <a:latin typeface="微软雅黑" pitchFamily="34" charset="-122"/>
                <a:ea typeface="微软雅黑" pitchFamily="34" charset="-122"/>
                <a:cs typeface="Times New Roman" pitchFamily="18" charset="0"/>
              </a:rPr>
              <a:t>精细</a:t>
            </a:r>
            <a:r>
              <a:rPr kumimoji="0" lang="zh-CN" sz="1200" b="0" i="0" u="none" strike="noStrike" cap="none" normalizeH="0" baseline="0" dirty="0" smtClean="0">
                <a:ln>
                  <a:noFill/>
                </a:ln>
                <a:solidFill>
                  <a:schemeClr val="bg1"/>
                </a:solidFill>
                <a:effectLst/>
                <a:latin typeface="微软雅黑" pitchFamily="34" charset="-122"/>
                <a:ea typeface="微软雅黑" pitchFamily="34" charset="-122"/>
                <a:cs typeface="Times New Roman" pitchFamily="18" charset="0"/>
              </a:rPr>
              <a:t>计量，实现能耗在线监测；</a:t>
            </a:r>
            <a:endParaRPr kumimoji="0" lang="zh-CN" sz="1200" b="0" i="0" u="none" strike="noStrike" cap="none" normalizeH="0" baseline="0" dirty="0" smtClean="0">
              <a:ln>
                <a:noFill/>
              </a:ln>
              <a:solidFill>
                <a:schemeClr val="bg1"/>
              </a:solidFill>
              <a:effectLst/>
              <a:latin typeface="微软雅黑" pitchFamily="34" charset="-122"/>
              <a:ea typeface="微软雅黑" pitchFamily="34" charset="-122"/>
              <a:cs typeface="宋体" pitchFamily="2" charset="-122"/>
            </a:endParaRPr>
          </a:p>
          <a:p>
            <a:pPr marL="0" marR="0" lvl="0" indent="0" algn="l" defTabSz="914400" rtl="0" eaLnBrk="0" fontAlgn="base" latinLnBrk="0" hangingPunct="0">
              <a:lnSpc>
                <a:spcPct val="150000"/>
              </a:lnSpc>
              <a:spcBef>
                <a:spcPct val="0"/>
              </a:spcBef>
              <a:spcAft>
                <a:spcPct val="0"/>
              </a:spcAft>
              <a:buClrTx/>
              <a:buSzTx/>
              <a:buFont typeface="Wingdings" pitchFamily="2" charset="2"/>
              <a:buChar char="p"/>
              <a:tabLst/>
            </a:pPr>
            <a:r>
              <a:rPr kumimoji="0" lang="zh-CN" sz="1200" b="0" i="0" u="none" strike="noStrike" cap="none" normalizeH="0" baseline="0" dirty="0" smtClean="0">
                <a:ln>
                  <a:noFill/>
                </a:ln>
                <a:solidFill>
                  <a:schemeClr val="bg1"/>
                </a:solidFill>
                <a:effectLst/>
                <a:latin typeface="微软雅黑" pitchFamily="34" charset="-122"/>
                <a:ea typeface="微软雅黑" pitchFamily="34" charset="-122"/>
                <a:cs typeface="Times New Roman" pitchFamily="18" charset="0"/>
              </a:rPr>
              <a:t>以节能为目标实施动态优化管理，形成动态管理绩效；</a:t>
            </a:r>
            <a:endParaRPr kumimoji="0" lang="zh-CN" sz="1200" b="0" i="0" u="none" strike="noStrike" cap="none" normalizeH="0" baseline="0" dirty="0" smtClean="0">
              <a:ln>
                <a:noFill/>
              </a:ln>
              <a:solidFill>
                <a:schemeClr val="bg1"/>
              </a:solidFill>
              <a:effectLst/>
              <a:latin typeface="微软雅黑" pitchFamily="34" charset="-122"/>
              <a:ea typeface="微软雅黑" pitchFamily="34" charset="-122"/>
              <a:cs typeface="宋体" pitchFamily="2" charset="-122"/>
            </a:endParaRPr>
          </a:p>
          <a:p>
            <a:pPr marL="0" marR="0" lvl="0" indent="0" algn="l" defTabSz="914400" rtl="0" eaLnBrk="0" fontAlgn="base" latinLnBrk="0" hangingPunct="0">
              <a:lnSpc>
                <a:spcPct val="150000"/>
              </a:lnSpc>
              <a:spcBef>
                <a:spcPct val="0"/>
              </a:spcBef>
              <a:spcAft>
                <a:spcPct val="0"/>
              </a:spcAft>
              <a:buClrTx/>
              <a:buSzTx/>
              <a:buFont typeface="Wingdings" pitchFamily="2" charset="2"/>
              <a:buChar char="p"/>
              <a:tabLst/>
            </a:pPr>
            <a:r>
              <a:rPr kumimoji="0" lang="zh-CN" sz="1200" b="0" i="0" u="none" strike="noStrike" cap="none" normalizeH="0" baseline="0" dirty="0" smtClean="0">
                <a:ln>
                  <a:noFill/>
                </a:ln>
                <a:solidFill>
                  <a:schemeClr val="bg1"/>
                </a:solidFill>
                <a:effectLst/>
                <a:latin typeface="微软雅黑" pitchFamily="34" charset="-122"/>
                <a:ea typeface="微软雅黑" pitchFamily="34" charset="-122"/>
                <a:cs typeface="Times New Roman" pitchFamily="18" charset="0"/>
              </a:rPr>
              <a:t>实现企业集约化和智能化管理，进一步降低管理成本，促进企业管理升级；</a:t>
            </a:r>
            <a:endParaRPr kumimoji="0" lang="zh-CN" sz="1200" b="0" i="0" u="none" strike="noStrike" cap="none" normalizeH="0" baseline="0" dirty="0" smtClean="0">
              <a:ln>
                <a:noFill/>
              </a:ln>
              <a:solidFill>
                <a:schemeClr val="bg1"/>
              </a:solidFill>
              <a:effectLst/>
              <a:latin typeface="微软雅黑" pitchFamily="34" charset="-122"/>
              <a:ea typeface="微软雅黑" pitchFamily="34" charset="-122"/>
              <a:cs typeface="宋体" pitchFamily="2" charset="-122"/>
            </a:endParaRPr>
          </a:p>
          <a:p>
            <a:pPr marL="0" marR="0" lvl="0" indent="0" algn="l" defTabSz="914400" rtl="0" eaLnBrk="0" fontAlgn="base" latinLnBrk="0" hangingPunct="0">
              <a:lnSpc>
                <a:spcPct val="150000"/>
              </a:lnSpc>
              <a:spcBef>
                <a:spcPct val="0"/>
              </a:spcBef>
              <a:spcAft>
                <a:spcPct val="0"/>
              </a:spcAft>
              <a:buClrTx/>
              <a:buSzTx/>
              <a:buFont typeface="Wingdings" pitchFamily="2" charset="2"/>
              <a:buChar char="p"/>
              <a:tabLst/>
            </a:pPr>
            <a:r>
              <a:rPr kumimoji="0" lang="zh-CN" sz="1200" b="0" i="0" u="none" strike="noStrike" cap="none" normalizeH="0" baseline="0" dirty="0" smtClean="0">
                <a:ln>
                  <a:noFill/>
                </a:ln>
                <a:solidFill>
                  <a:schemeClr val="bg1"/>
                </a:solidFill>
                <a:effectLst/>
                <a:latin typeface="微软雅黑" pitchFamily="34" charset="-122"/>
                <a:ea typeface="微软雅黑" pitchFamily="34" charset="-122"/>
                <a:cs typeface="Times New Roman" pitchFamily="18" charset="0"/>
              </a:rPr>
              <a:t>生产过程的综合监测、统计和汇总，为安全生产和企业重点设备故障分析、成因追溯提供可靠的数字化依据；</a:t>
            </a:r>
            <a:endParaRPr kumimoji="0" lang="zh-CN" sz="1200" b="0" i="0" u="none" strike="noStrike" cap="none" normalizeH="0" baseline="0" dirty="0" smtClean="0">
              <a:ln>
                <a:noFill/>
              </a:ln>
              <a:solidFill>
                <a:schemeClr val="bg1"/>
              </a:solidFill>
              <a:effectLst/>
              <a:latin typeface="微软雅黑" pitchFamily="34" charset="-122"/>
              <a:ea typeface="微软雅黑" pitchFamily="34" charset="-122"/>
              <a:cs typeface="宋体" pitchFamily="2" charset="-122"/>
            </a:endParaRPr>
          </a:p>
          <a:p>
            <a:pPr marL="0" marR="0" lvl="0" indent="0" algn="l" defTabSz="914400" rtl="0" eaLnBrk="0" fontAlgn="base" latinLnBrk="0" hangingPunct="0">
              <a:lnSpc>
                <a:spcPct val="150000"/>
              </a:lnSpc>
              <a:spcBef>
                <a:spcPct val="0"/>
              </a:spcBef>
              <a:spcAft>
                <a:spcPct val="0"/>
              </a:spcAft>
              <a:buClrTx/>
              <a:buSzTx/>
              <a:buFont typeface="Wingdings" pitchFamily="2" charset="2"/>
              <a:buChar char="p"/>
              <a:tabLst/>
            </a:pPr>
            <a:r>
              <a:rPr kumimoji="0" lang="zh-CN" sz="1200" b="0" i="0" u="none" strike="noStrike" cap="none" normalizeH="0" baseline="0" dirty="0" smtClean="0">
                <a:ln>
                  <a:noFill/>
                </a:ln>
                <a:solidFill>
                  <a:schemeClr val="bg1"/>
                </a:solidFill>
                <a:effectLst/>
                <a:latin typeface="微软雅黑" pitchFamily="34" charset="-122"/>
                <a:ea typeface="微软雅黑" pitchFamily="34" charset="-122"/>
                <a:cs typeface="Times New Roman" pitchFamily="18" charset="0"/>
              </a:rPr>
              <a:t>实时数据分析和专家系统形成的节能节材诊断报告，为以节能改造为内容的决策提供依据</a:t>
            </a:r>
            <a:endParaRPr kumimoji="0" lang="zh-CN" sz="1200" b="0" i="0" u="none" strike="noStrike" cap="none" normalizeH="0" baseline="0" dirty="0" smtClean="0">
              <a:ln>
                <a:noFill/>
              </a:ln>
              <a:solidFill>
                <a:schemeClr val="bg1"/>
              </a:solidFill>
              <a:effectLst/>
              <a:latin typeface="微软雅黑" pitchFamily="34" charset="-122"/>
              <a:ea typeface="微软雅黑" pitchFamily="34" charset="-122"/>
              <a:cs typeface="宋体" pitchFamily="2" charset="-122"/>
            </a:endParaRPr>
          </a:p>
        </p:txBody>
      </p:sp>
      <p:sp>
        <p:nvSpPr>
          <p:cNvPr id="15" name="矩形 14"/>
          <p:cNvSpPr/>
          <p:nvPr/>
        </p:nvSpPr>
        <p:spPr>
          <a:xfrm>
            <a:off x="5422705" y="765560"/>
            <a:ext cx="3600400" cy="757130"/>
          </a:xfrm>
          <a:prstGeom prst="rect">
            <a:avLst/>
          </a:prstGeom>
          <a:ln w="19050">
            <a:solidFill>
              <a:srgbClr val="C00000"/>
            </a:solidFill>
          </a:ln>
        </p:spPr>
        <p:txBody>
          <a:bodyPr wrap="square">
            <a:spAutoFit/>
          </a:bodyPr>
          <a:lstStyle/>
          <a:p>
            <a:pPr>
              <a:lnSpc>
                <a:spcPct val="120000"/>
              </a:lnSpc>
            </a:pPr>
            <a:r>
              <a:rPr lang="zh-CN" altLang="en-US" sz="1200" dirty="0" smtClean="0">
                <a:solidFill>
                  <a:schemeClr val="bg1"/>
                </a:solidFill>
                <a:latin typeface="微软雅黑" pitchFamily="34" charset="-122"/>
                <a:ea typeface="微软雅黑" pitchFamily="34" charset="-122"/>
              </a:rPr>
              <a:t>管理范围包括变电站、车间配电室、燃气站以及供水管网等用能数据一至三级计量，共计</a:t>
            </a:r>
            <a:r>
              <a:rPr lang="en-US" altLang="zh-CN" sz="1200" dirty="0" smtClean="0">
                <a:solidFill>
                  <a:schemeClr val="bg1"/>
                </a:solidFill>
                <a:latin typeface="微软雅黑" pitchFamily="34" charset="-122"/>
                <a:ea typeface="微软雅黑" pitchFamily="34" charset="-122"/>
              </a:rPr>
              <a:t>2000</a:t>
            </a:r>
            <a:r>
              <a:rPr lang="zh-CN" altLang="en-US" sz="1200" dirty="0" smtClean="0">
                <a:solidFill>
                  <a:schemeClr val="bg1"/>
                </a:solidFill>
                <a:latin typeface="微软雅黑" pitchFamily="34" charset="-122"/>
                <a:ea typeface="微软雅黑" pitchFamily="34" charset="-122"/>
              </a:rPr>
              <a:t>余块表具的计量数据在线监测和用能动态管理。</a:t>
            </a:r>
            <a:endParaRPr lang="zh-CN" altLang="en-US" sz="1200" dirty="0">
              <a:solidFill>
                <a:schemeClr val="bg1"/>
              </a:solidFill>
            </a:endParaRPr>
          </a:p>
        </p:txBody>
      </p:sp>
    </p:spTree>
    <p:extLst>
      <p:ext uri="{BB962C8B-B14F-4D97-AF65-F5344CB8AC3E}">
        <p14:creationId xmlns:p14="http://schemas.microsoft.com/office/powerpoint/2010/main" val="17981964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40919" y="2110085"/>
            <a:ext cx="2262159" cy="923330"/>
          </a:xfrm>
          <a:prstGeom prst="rect">
            <a:avLst/>
          </a:prstGeom>
          <a:noFill/>
        </p:spPr>
        <p:txBody>
          <a:bodyPr wrap="none" lIns="91440" tIns="45720" rIns="91440" bIns="45720">
            <a:spAutoFit/>
          </a:bodyPr>
          <a:lstStyle/>
          <a:p>
            <a:pPr algn="ctr"/>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谢谢！</a:t>
            </a:r>
            <a:endParaRPr lang="zh-CN" alt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9765348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901135" y="198007"/>
            <a:ext cx="3753852" cy="461665"/>
          </a:xfrm>
          <a:prstGeom prst="rect">
            <a:avLst/>
          </a:prstGeom>
          <a:noFill/>
        </p:spPr>
        <p:txBody>
          <a:bodyPr wrap="square" rtlCol="0">
            <a:spAutoFit/>
          </a:bodyPr>
          <a:lstStyle/>
          <a:p>
            <a:r>
              <a:rPr lang="zh-CN" altLang="en-US" sz="2400" b="1" dirty="0">
                <a:solidFill>
                  <a:schemeClr val="accent4">
                    <a:lumMod val="60000"/>
                    <a:lumOff val="40000"/>
                  </a:schemeClr>
                </a:solidFill>
                <a:latin typeface="微软雅黑" panose="020B0503020204020204" pitchFamily="34" charset="-122"/>
                <a:ea typeface="微软雅黑" panose="020B0503020204020204" pitchFamily="34" charset="-122"/>
              </a:rPr>
              <a:t>互联网专线</a:t>
            </a:r>
          </a:p>
        </p:txBody>
      </p:sp>
      <p:pic>
        <p:nvPicPr>
          <p:cNvPr id="11" name="Picture 2" descr="E:\工作\SODA比赛\IMG20170109_1523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73648" y="131680"/>
            <a:ext cx="519842" cy="527992"/>
          </a:xfrm>
          <a:prstGeom prst="rect">
            <a:avLst/>
          </a:prstGeom>
          <a:noFill/>
          <a:extLst>
            <a:ext uri="{909E8E84-426E-40DD-AFC4-6F175D3DCCD1}">
              <a14:hiddenFill xmlns:a14="http://schemas.microsoft.com/office/drawing/2010/main">
                <a:solidFill>
                  <a:srgbClr val="FFFFFF"/>
                </a:solidFill>
              </a14:hiddenFill>
            </a:ext>
          </a:extLst>
        </p:spPr>
      </p:pic>
      <p:sp>
        <p:nvSpPr>
          <p:cNvPr id="12" name="任意多边形​​ 29"/>
          <p:cNvSpPr/>
          <p:nvPr/>
        </p:nvSpPr>
        <p:spPr>
          <a:xfrm>
            <a:off x="2190369" y="2141635"/>
            <a:ext cx="3524250" cy="1152525"/>
          </a:xfrm>
          <a:custGeom>
            <a:avLst/>
            <a:gdLst>
              <a:gd name="connsiteX0" fmla="*/ 13252 w 3525079"/>
              <a:gd name="connsiteY0" fmla="*/ 0 h 1152939"/>
              <a:gd name="connsiteX1" fmla="*/ 13252 w 3525079"/>
              <a:gd name="connsiteY1" fmla="*/ 0 h 1152939"/>
              <a:gd name="connsiteX2" fmla="*/ 3511826 w 3525079"/>
              <a:gd name="connsiteY2" fmla="*/ 13252 h 1152939"/>
              <a:gd name="connsiteX3" fmla="*/ 3525079 w 3525079"/>
              <a:gd name="connsiteY3" fmla="*/ 1152939 h 1152939"/>
              <a:gd name="connsiteX4" fmla="*/ 0 w 3525079"/>
              <a:gd name="connsiteY4" fmla="*/ 1139686 h 1152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5079" h="1152939">
                <a:moveTo>
                  <a:pt x="13252" y="0"/>
                </a:moveTo>
                <a:lnTo>
                  <a:pt x="13252" y="0"/>
                </a:lnTo>
                <a:lnTo>
                  <a:pt x="3511826" y="13252"/>
                </a:lnTo>
                <a:lnTo>
                  <a:pt x="3525079" y="1152939"/>
                </a:lnTo>
                <a:lnTo>
                  <a:pt x="0" y="1139686"/>
                </a:lnTo>
              </a:path>
            </a:pathLst>
          </a:cu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solidFill>
                <a:schemeClr val="bg1"/>
              </a:solidFill>
            </a:endParaRPr>
          </a:p>
        </p:txBody>
      </p:sp>
      <p:sp>
        <p:nvSpPr>
          <p:cNvPr id="13" name="Cloud"/>
          <p:cNvSpPr txBox="1">
            <a:spLocks noChangeAspect="1" noEditPoints="1" noChangeArrowheads="1"/>
          </p:cNvSpPr>
          <p:nvPr/>
        </p:nvSpPr>
        <p:spPr bwMode="auto">
          <a:xfrm>
            <a:off x="5225115" y="1913032"/>
            <a:ext cx="2922588" cy="1609725"/>
          </a:xfrm>
          <a:custGeom>
            <a:avLst/>
            <a:gdLst>
              <a:gd name="T0" fmla="*/ 9066 w 21600"/>
              <a:gd name="T1" fmla="*/ 804727 h 21600"/>
              <a:gd name="T2" fmla="*/ 1461403 w 21600"/>
              <a:gd name="T3" fmla="*/ 1607739 h 21600"/>
              <a:gd name="T4" fmla="*/ 2920369 w 21600"/>
              <a:gd name="T5" fmla="*/ 804727 h 21600"/>
              <a:gd name="T6" fmla="*/ 1461403 w 21600"/>
              <a:gd name="T7" fmla="*/ 92022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a:solidFill>
              <a:srgbClr val="000000"/>
            </a:solidFill>
            <a:miter lim="800000"/>
            <a:headEnd/>
            <a:tailEnd/>
          </a:ln>
          <a:effectLst>
            <a:outerShdw dist="107763" dir="2700000" algn="ctr" rotWithShape="0">
              <a:srgbClr val="808080"/>
            </a:outerShdw>
          </a:effectLs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hlink"/>
              </a:buClr>
              <a:buFont typeface="Wingdings" pitchFamily="2" charset="2"/>
              <a:buBlip>
                <a:blip r:embed="rId3"/>
              </a:buBlip>
              <a:defRPr sz="2800" b="1">
                <a:solidFill>
                  <a:srgbClr val="000099"/>
                </a:solidFill>
                <a:latin typeface="+mn-lt"/>
                <a:ea typeface="+mn-ea"/>
                <a:cs typeface="+mn-cs"/>
              </a:defRPr>
            </a:lvl1pPr>
            <a:lvl2pPr marL="742950" indent="-285750" algn="l" rtl="0" eaLnBrk="1" fontAlgn="base" hangingPunct="1">
              <a:spcBef>
                <a:spcPct val="20000"/>
              </a:spcBef>
              <a:spcAft>
                <a:spcPct val="0"/>
              </a:spcAft>
              <a:buClr>
                <a:srgbClr val="000099"/>
              </a:buClr>
              <a:buFont typeface="Arial" pitchFamily="34" charset="0"/>
              <a:buChar char="–"/>
              <a:defRPr sz="2400">
                <a:solidFill>
                  <a:srgbClr val="000099"/>
                </a:solidFill>
                <a:latin typeface="+mn-lt"/>
                <a:ea typeface="+mn-ea"/>
              </a:defRPr>
            </a:lvl2pPr>
            <a:lvl3pPr marL="1143000" indent="-228600" algn="l" rtl="0" eaLnBrk="1" fontAlgn="base" hangingPunct="1">
              <a:spcBef>
                <a:spcPct val="20000"/>
              </a:spcBef>
              <a:spcAft>
                <a:spcPct val="0"/>
              </a:spcAft>
              <a:buClr>
                <a:srgbClr val="000099"/>
              </a:buClr>
              <a:buChar char="•"/>
              <a:defRPr sz="2200">
                <a:solidFill>
                  <a:srgbClr val="000099"/>
                </a:solidFill>
                <a:latin typeface="+mn-lt"/>
                <a:ea typeface="+mn-ea"/>
              </a:defRPr>
            </a:lvl3pPr>
            <a:lvl4pPr marL="1600200" indent="-228600" algn="l" rtl="0" eaLnBrk="1" fontAlgn="base" hangingPunct="1">
              <a:spcBef>
                <a:spcPct val="20000"/>
              </a:spcBef>
              <a:spcAft>
                <a:spcPct val="0"/>
              </a:spcAft>
              <a:buFont typeface="Wingdings" pitchFamily="2" charset="2"/>
              <a:buChar char="ü"/>
              <a:defRPr sz="2000">
                <a:solidFill>
                  <a:srgbClr val="000099"/>
                </a:solidFill>
                <a:latin typeface="+mn-lt"/>
                <a:ea typeface="+mn-ea"/>
              </a:defRPr>
            </a:lvl4pPr>
            <a:lvl5pPr marL="2057400" indent="-228600" algn="l" rtl="0" eaLnBrk="1" fontAlgn="base" hangingPunct="1">
              <a:spcBef>
                <a:spcPct val="20000"/>
              </a:spcBef>
              <a:spcAft>
                <a:spcPct val="0"/>
              </a:spcAft>
              <a:buFont typeface="Wingdings" pitchFamily="2" charset="2"/>
              <a:buChar char="Ø"/>
              <a:defRPr sz="2000">
                <a:solidFill>
                  <a:srgbClr val="000099"/>
                </a:solidFill>
                <a:latin typeface="+mn-lt"/>
                <a:ea typeface="+mn-ea"/>
              </a:defRPr>
            </a:lvl5pPr>
            <a:lvl6pPr marL="2514600" indent="-228600" algn="l" rtl="0" eaLnBrk="1" fontAlgn="base" hangingPunct="1">
              <a:spcBef>
                <a:spcPct val="20000"/>
              </a:spcBef>
              <a:spcAft>
                <a:spcPct val="0"/>
              </a:spcAft>
              <a:buFont typeface="Wingdings" pitchFamily="2" charset="2"/>
              <a:buChar char="Ø"/>
              <a:defRPr sz="2000">
                <a:solidFill>
                  <a:srgbClr val="000099"/>
                </a:solidFill>
                <a:latin typeface="+mn-lt"/>
                <a:ea typeface="+mn-ea"/>
              </a:defRPr>
            </a:lvl6pPr>
            <a:lvl7pPr marL="2971800" indent="-228600" algn="l" rtl="0" eaLnBrk="1" fontAlgn="base" hangingPunct="1">
              <a:spcBef>
                <a:spcPct val="20000"/>
              </a:spcBef>
              <a:spcAft>
                <a:spcPct val="0"/>
              </a:spcAft>
              <a:buFont typeface="Wingdings" pitchFamily="2" charset="2"/>
              <a:buChar char="Ø"/>
              <a:defRPr sz="2000">
                <a:solidFill>
                  <a:srgbClr val="000099"/>
                </a:solidFill>
                <a:latin typeface="+mn-lt"/>
                <a:ea typeface="+mn-ea"/>
              </a:defRPr>
            </a:lvl7pPr>
            <a:lvl8pPr marL="3429000" indent="-228600" algn="l" rtl="0" eaLnBrk="1" fontAlgn="base" hangingPunct="1">
              <a:spcBef>
                <a:spcPct val="20000"/>
              </a:spcBef>
              <a:spcAft>
                <a:spcPct val="0"/>
              </a:spcAft>
              <a:buFont typeface="Wingdings" pitchFamily="2" charset="2"/>
              <a:buChar char="Ø"/>
              <a:defRPr sz="2000">
                <a:solidFill>
                  <a:srgbClr val="000099"/>
                </a:solidFill>
                <a:latin typeface="+mn-lt"/>
                <a:ea typeface="+mn-ea"/>
              </a:defRPr>
            </a:lvl8pPr>
            <a:lvl9pPr marL="3886200" indent="-228600" algn="l" rtl="0" eaLnBrk="1" fontAlgn="base" hangingPunct="1">
              <a:spcBef>
                <a:spcPct val="20000"/>
              </a:spcBef>
              <a:spcAft>
                <a:spcPct val="0"/>
              </a:spcAft>
              <a:buFont typeface="Wingdings" pitchFamily="2" charset="2"/>
              <a:buChar char="Ø"/>
              <a:defRPr sz="2000">
                <a:solidFill>
                  <a:srgbClr val="000099"/>
                </a:solidFill>
                <a:latin typeface="+mn-lt"/>
                <a:ea typeface="+mn-ea"/>
              </a:defRPr>
            </a:lvl9pPr>
          </a:lstStyle>
          <a:p>
            <a:pPr marL="0" indent="0" algn="ctr">
              <a:lnSpc>
                <a:spcPct val="200000"/>
              </a:lnSpc>
              <a:buFont typeface="Wingdings" pitchFamily="2" charset="2"/>
              <a:buNone/>
            </a:pPr>
            <a:r>
              <a:rPr lang="en-US" altLang="zh-CN" dirty="0" smtClean="0">
                <a:solidFill>
                  <a:schemeClr val="bg1"/>
                </a:solidFill>
              </a:rPr>
              <a:t>CHINANET</a:t>
            </a:r>
            <a:endParaRPr lang="zh-CN" altLang="en-US" dirty="0" smtClean="0">
              <a:solidFill>
                <a:schemeClr val="bg1"/>
              </a:solidFill>
            </a:endParaRPr>
          </a:p>
        </p:txBody>
      </p:sp>
      <p:pic>
        <p:nvPicPr>
          <p:cNvPr id="14" name="图片 19" descr="C:\Program Files\Microsoft Office\MEDIA\CAGCAT10\j0297185.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19" y="1096477"/>
            <a:ext cx="151288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6"/>
          <p:cNvSpPr txBox="1">
            <a:spLocks noChangeArrowheads="1"/>
          </p:cNvSpPr>
          <p:nvPr/>
        </p:nvSpPr>
        <p:spPr bwMode="auto">
          <a:xfrm>
            <a:off x="1195798" y="3580110"/>
            <a:ext cx="1152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微软雅黑" pitchFamily="34" charset="-122"/>
                <a:ea typeface="微软雅黑" pitchFamily="34" charset="-122"/>
              </a:defRPr>
            </a:lvl1pPr>
            <a:lvl2pPr marL="742950" indent="-285750" eaLnBrk="0" hangingPunct="0">
              <a:defRPr sz="2800">
                <a:solidFill>
                  <a:schemeClr val="tx1"/>
                </a:solidFill>
                <a:latin typeface="微软雅黑" pitchFamily="34" charset="-122"/>
                <a:ea typeface="微软雅黑" pitchFamily="34" charset="-122"/>
              </a:defRPr>
            </a:lvl2pPr>
            <a:lvl3pPr marL="1143000" indent="-228600" eaLnBrk="0" hangingPunct="0">
              <a:defRPr sz="2800">
                <a:solidFill>
                  <a:schemeClr val="tx1"/>
                </a:solidFill>
                <a:latin typeface="微软雅黑" pitchFamily="34" charset="-122"/>
                <a:ea typeface="微软雅黑" pitchFamily="34" charset="-122"/>
              </a:defRPr>
            </a:lvl3pPr>
            <a:lvl4pPr marL="1600200" indent="-228600" eaLnBrk="0" hangingPunct="0">
              <a:defRPr sz="2800">
                <a:solidFill>
                  <a:schemeClr val="tx1"/>
                </a:solidFill>
                <a:latin typeface="微软雅黑" pitchFamily="34" charset="-122"/>
                <a:ea typeface="微软雅黑" pitchFamily="34" charset="-122"/>
              </a:defRPr>
            </a:lvl4pPr>
            <a:lvl5pPr marL="2057400" indent="-228600" eaLnBrk="0" hangingPunct="0">
              <a:defRPr sz="2800">
                <a:solidFill>
                  <a:schemeClr val="tx1"/>
                </a:solidFill>
                <a:latin typeface="微软雅黑" pitchFamily="34" charset="-122"/>
                <a:ea typeface="微软雅黑" pitchFamily="34" charset="-122"/>
              </a:defRPr>
            </a:lvl5pPr>
            <a:lvl6pPr marL="2514600" indent="-22860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微软雅黑" pitchFamily="34" charset="-122"/>
                <a:ea typeface="微软雅黑" pitchFamily="34" charset="-122"/>
              </a:defRPr>
            </a:lvl6pPr>
            <a:lvl7pPr marL="2971800" indent="-22860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微软雅黑" pitchFamily="34" charset="-122"/>
                <a:ea typeface="微软雅黑" pitchFamily="34" charset="-122"/>
              </a:defRPr>
            </a:lvl7pPr>
            <a:lvl8pPr marL="3429000" indent="-22860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微软雅黑" pitchFamily="34" charset="-122"/>
                <a:ea typeface="微软雅黑" pitchFamily="34" charset="-122"/>
              </a:defRPr>
            </a:lvl8pPr>
            <a:lvl9pPr marL="3886200" indent="-22860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微软雅黑" pitchFamily="34" charset="-122"/>
                <a:ea typeface="微软雅黑" pitchFamily="34" charset="-122"/>
              </a:defRPr>
            </a:lvl9pPr>
          </a:lstStyle>
          <a:p>
            <a:pPr eaLnBrk="1" hangingPunct="1">
              <a:buFont typeface="Wingdings" pitchFamily="2" charset="2"/>
              <a:buNone/>
            </a:pPr>
            <a:r>
              <a:rPr lang="zh-CN" altLang="en-US" b="1" dirty="0">
                <a:solidFill>
                  <a:schemeClr val="bg1"/>
                </a:solidFill>
              </a:rPr>
              <a:t>客户</a:t>
            </a:r>
          </a:p>
        </p:txBody>
      </p:sp>
      <p:sp>
        <p:nvSpPr>
          <p:cNvPr id="16" name="TextBox 7"/>
          <p:cNvSpPr txBox="1">
            <a:spLocks noChangeArrowheads="1"/>
          </p:cNvSpPr>
          <p:nvPr/>
        </p:nvSpPr>
        <p:spPr bwMode="auto">
          <a:xfrm>
            <a:off x="3686984" y="2455959"/>
            <a:ext cx="115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微软雅黑" pitchFamily="34" charset="-122"/>
                <a:ea typeface="微软雅黑" pitchFamily="34" charset="-122"/>
              </a:defRPr>
            </a:lvl1pPr>
            <a:lvl2pPr marL="742950" indent="-285750" eaLnBrk="0" hangingPunct="0">
              <a:defRPr sz="2800">
                <a:solidFill>
                  <a:schemeClr val="tx1"/>
                </a:solidFill>
                <a:latin typeface="微软雅黑" pitchFamily="34" charset="-122"/>
                <a:ea typeface="微软雅黑" pitchFamily="34" charset="-122"/>
              </a:defRPr>
            </a:lvl2pPr>
            <a:lvl3pPr marL="1143000" indent="-228600" eaLnBrk="0" hangingPunct="0">
              <a:defRPr sz="2800">
                <a:solidFill>
                  <a:schemeClr val="tx1"/>
                </a:solidFill>
                <a:latin typeface="微软雅黑" pitchFamily="34" charset="-122"/>
                <a:ea typeface="微软雅黑" pitchFamily="34" charset="-122"/>
              </a:defRPr>
            </a:lvl3pPr>
            <a:lvl4pPr marL="1600200" indent="-228600" eaLnBrk="0" hangingPunct="0">
              <a:defRPr sz="2800">
                <a:solidFill>
                  <a:schemeClr val="tx1"/>
                </a:solidFill>
                <a:latin typeface="微软雅黑" pitchFamily="34" charset="-122"/>
                <a:ea typeface="微软雅黑" pitchFamily="34" charset="-122"/>
              </a:defRPr>
            </a:lvl4pPr>
            <a:lvl5pPr marL="2057400" indent="-228600" eaLnBrk="0" hangingPunct="0">
              <a:defRPr sz="2800">
                <a:solidFill>
                  <a:schemeClr val="tx1"/>
                </a:solidFill>
                <a:latin typeface="微软雅黑" pitchFamily="34" charset="-122"/>
                <a:ea typeface="微软雅黑" pitchFamily="34" charset="-122"/>
              </a:defRPr>
            </a:lvl5pPr>
            <a:lvl6pPr marL="2514600" indent="-22860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微软雅黑" pitchFamily="34" charset="-122"/>
                <a:ea typeface="微软雅黑" pitchFamily="34" charset="-122"/>
              </a:defRPr>
            </a:lvl6pPr>
            <a:lvl7pPr marL="2971800" indent="-22860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微软雅黑" pitchFamily="34" charset="-122"/>
                <a:ea typeface="微软雅黑" pitchFamily="34" charset="-122"/>
              </a:defRPr>
            </a:lvl7pPr>
            <a:lvl8pPr marL="3429000" indent="-22860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微软雅黑" pitchFamily="34" charset="-122"/>
                <a:ea typeface="微软雅黑" pitchFamily="34" charset="-122"/>
              </a:defRPr>
            </a:lvl8pPr>
            <a:lvl9pPr marL="3886200" indent="-22860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微软雅黑" pitchFamily="34" charset="-122"/>
                <a:ea typeface="微软雅黑" pitchFamily="34" charset="-122"/>
              </a:defRPr>
            </a:lvl9pPr>
          </a:lstStyle>
          <a:p>
            <a:pPr eaLnBrk="1" hangingPunct="1">
              <a:buFont typeface="Wingdings" pitchFamily="2" charset="2"/>
              <a:buNone/>
            </a:pPr>
            <a:r>
              <a:rPr lang="zh-CN" altLang="en-US" b="1" dirty="0">
                <a:solidFill>
                  <a:schemeClr val="bg1"/>
                </a:solidFill>
              </a:rPr>
              <a:t>通道</a:t>
            </a:r>
          </a:p>
        </p:txBody>
      </p:sp>
      <p:sp>
        <p:nvSpPr>
          <p:cNvPr id="17" name="TextBox 8"/>
          <p:cNvSpPr txBox="1">
            <a:spLocks noChangeArrowheads="1"/>
          </p:cNvSpPr>
          <p:nvPr/>
        </p:nvSpPr>
        <p:spPr bwMode="auto">
          <a:xfrm>
            <a:off x="6416294" y="3578021"/>
            <a:ext cx="1439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微软雅黑" pitchFamily="34" charset="-122"/>
                <a:ea typeface="微软雅黑" pitchFamily="34" charset="-122"/>
              </a:defRPr>
            </a:lvl1pPr>
            <a:lvl2pPr marL="742950" indent="-285750" eaLnBrk="0" hangingPunct="0">
              <a:defRPr sz="2800">
                <a:solidFill>
                  <a:schemeClr val="tx1"/>
                </a:solidFill>
                <a:latin typeface="微软雅黑" pitchFamily="34" charset="-122"/>
                <a:ea typeface="微软雅黑" pitchFamily="34" charset="-122"/>
              </a:defRPr>
            </a:lvl2pPr>
            <a:lvl3pPr marL="1143000" indent="-228600" eaLnBrk="0" hangingPunct="0">
              <a:defRPr sz="2800">
                <a:solidFill>
                  <a:schemeClr val="tx1"/>
                </a:solidFill>
                <a:latin typeface="微软雅黑" pitchFamily="34" charset="-122"/>
                <a:ea typeface="微软雅黑" pitchFamily="34" charset="-122"/>
              </a:defRPr>
            </a:lvl3pPr>
            <a:lvl4pPr marL="1600200" indent="-228600" eaLnBrk="0" hangingPunct="0">
              <a:defRPr sz="2800">
                <a:solidFill>
                  <a:schemeClr val="tx1"/>
                </a:solidFill>
                <a:latin typeface="微软雅黑" pitchFamily="34" charset="-122"/>
                <a:ea typeface="微软雅黑" pitchFamily="34" charset="-122"/>
              </a:defRPr>
            </a:lvl4pPr>
            <a:lvl5pPr marL="2057400" indent="-228600" eaLnBrk="0" hangingPunct="0">
              <a:defRPr sz="2800">
                <a:solidFill>
                  <a:schemeClr val="tx1"/>
                </a:solidFill>
                <a:latin typeface="微软雅黑" pitchFamily="34" charset="-122"/>
                <a:ea typeface="微软雅黑" pitchFamily="34" charset="-122"/>
              </a:defRPr>
            </a:lvl5pPr>
            <a:lvl6pPr marL="2514600" indent="-22860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微软雅黑" pitchFamily="34" charset="-122"/>
                <a:ea typeface="微软雅黑" pitchFamily="34" charset="-122"/>
              </a:defRPr>
            </a:lvl6pPr>
            <a:lvl7pPr marL="2971800" indent="-22860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微软雅黑" pitchFamily="34" charset="-122"/>
                <a:ea typeface="微软雅黑" pitchFamily="34" charset="-122"/>
              </a:defRPr>
            </a:lvl7pPr>
            <a:lvl8pPr marL="3429000" indent="-22860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微软雅黑" pitchFamily="34" charset="-122"/>
                <a:ea typeface="微软雅黑" pitchFamily="34" charset="-122"/>
              </a:defRPr>
            </a:lvl8pPr>
            <a:lvl9pPr marL="3886200" indent="-22860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微软雅黑" pitchFamily="34" charset="-122"/>
                <a:ea typeface="微软雅黑" pitchFamily="34" charset="-122"/>
              </a:defRPr>
            </a:lvl9pPr>
          </a:lstStyle>
          <a:p>
            <a:pPr eaLnBrk="1" hangingPunct="1">
              <a:buFont typeface="Wingdings" pitchFamily="2" charset="2"/>
              <a:buNone/>
            </a:pPr>
            <a:r>
              <a:rPr lang="zh-CN" altLang="en-US" b="1" dirty="0">
                <a:solidFill>
                  <a:schemeClr val="bg1"/>
                </a:solidFill>
              </a:rPr>
              <a:t>互联网</a:t>
            </a:r>
          </a:p>
        </p:txBody>
      </p:sp>
      <p:pic>
        <p:nvPicPr>
          <p:cNvPr id="18" name="图片 19" descr="C:\Program Files\Microsoft Office\MEDIA\CAGCAT10\j0297185.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18" y="2373109"/>
            <a:ext cx="151288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右箭头 18"/>
          <p:cNvSpPr/>
          <p:nvPr/>
        </p:nvSpPr>
        <p:spPr bwMode="auto">
          <a:xfrm>
            <a:off x="2573725" y="2166611"/>
            <a:ext cx="608377" cy="34478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bg1"/>
              </a:solidFill>
              <a:effectLst/>
              <a:latin typeface="楷体_GB2312" pitchFamily="49" charset="-122"/>
              <a:ea typeface="宋体" pitchFamily="2" charset="-122"/>
            </a:endParaRPr>
          </a:p>
        </p:txBody>
      </p:sp>
      <p:sp>
        <p:nvSpPr>
          <p:cNvPr id="20" name="右箭头 19"/>
          <p:cNvSpPr/>
          <p:nvPr/>
        </p:nvSpPr>
        <p:spPr bwMode="auto">
          <a:xfrm>
            <a:off x="3321684" y="2166612"/>
            <a:ext cx="608377" cy="34478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bg1"/>
              </a:solidFill>
              <a:effectLst/>
              <a:latin typeface="楷体_GB2312" pitchFamily="49" charset="-122"/>
              <a:ea typeface="宋体" pitchFamily="2" charset="-122"/>
            </a:endParaRPr>
          </a:p>
        </p:txBody>
      </p:sp>
      <p:sp>
        <p:nvSpPr>
          <p:cNvPr id="21" name="右箭头 20"/>
          <p:cNvSpPr/>
          <p:nvPr/>
        </p:nvSpPr>
        <p:spPr bwMode="auto">
          <a:xfrm>
            <a:off x="4135640" y="2166613"/>
            <a:ext cx="608377" cy="34478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bg1"/>
              </a:solidFill>
              <a:effectLst/>
              <a:latin typeface="楷体_GB2312" pitchFamily="49" charset="-122"/>
              <a:ea typeface="宋体" pitchFamily="2" charset="-122"/>
            </a:endParaRPr>
          </a:p>
        </p:txBody>
      </p:sp>
      <p:sp>
        <p:nvSpPr>
          <p:cNvPr id="22" name="环形箭头 21"/>
          <p:cNvSpPr/>
          <p:nvPr/>
        </p:nvSpPr>
        <p:spPr bwMode="auto">
          <a:xfrm rot="5400000">
            <a:off x="4260623" y="2099251"/>
            <a:ext cx="1405686" cy="1567216"/>
          </a:xfrm>
          <a:prstGeom prst="circular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bg1"/>
              </a:solidFill>
              <a:effectLst/>
              <a:latin typeface="楷体_GB2312" pitchFamily="49" charset="-122"/>
              <a:ea typeface="宋体" pitchFamily="2" charset="-122"/>
            </a:endParaRPr>
          </a:p>
        </p:txBody>
      </p:sp>
      <p:sp>
        <p:nvSpPr>
          <p:cNvPr id="23" name="右箭头 22"/>
          <p:cNvSpPr/>
          <p:nvPr/>
        </p:nvSpPr>
        <p:spPr bwMode="auto">
          <a:xfrm rot="10800000">
            <a:off x="4135640" y="3350364"/>
            <a:ext cx="608377" cy="34478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bg1"/>
              </a:solidFill>
              <a:effectLst/>
              <a:latin typeface="楷体_GB2312" pitchFamily="49" charset="-122"/>
              <a:ea typeface="宋体" pitchFamily="2" charset="-122"/>
            </a:endParaRPr>
          </a:p>
        </p:txBody>
      </p:sp>
      <p:sp>
        <p:nvSpPr>
          <p:cNvPr id="24" name="右箭头 23"/>
          <p:cNvSpPr/>
          <p:nvPr/>
        </p:nvSpPr>
        <p:spPr bwMode="auto">
          <a:xfrm rot="10800000">
            <a:off x="3344117" y="3350364"/>
            <a:ext cx="608377" cy="34478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bg1"/>
              </a:solidFill>
              <a:effectLst/>
              <a:latin typeface="楷体_GB2312" pitchFamily="49" charset="-122"/>
              <a:ea typeface="宋体" pitchFamily="2" charset="-122"/>
            </a:endParaRPr>
          </a:p>
        </p:txBody>
      </p:sp>
      <p:sp>
        <p:nvSpPr>
          <p:cNvPr id="25" name="右箭头 24"/>
          <p:cNvSpPr/>
          <p:nvPr/>
        </p:nvSpPr>
        <p:spPr bwMode="auto">
          <a:xfrm rot="10800000">
            <a:off x="2573725" y="3350366"/>
            <a:ext cx="608377" cy="34478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bg1"/>
              </a:solidFill>
              <a:effectLst/>
              <a:latin typeface="楷体_GB2312" pitchFamily="49" charset="-122"/>
              <a:ea typeface="宋体" pitchFamily="2" charset="-122"/>
            </a:endParaRPr>
          </a:p>
        </p:txBody>
      </p:sp>
      <p:sp>
        <p:nvSpPr>
          <p:cNvPr id="26" name="TextBox 6"/>
          <p:cNvSpPr txBox="1">
            <a:spLocks noChangeArrowheads="1"/>
          </p:cNvSpPr>
          <p:nvPr/>
        </p:nvSpPr>
        <p:spPr bwMode="auto">
          <a:xfrm>
            <a:off x="1603285" y="886926"/>
            <a:ext cx="1152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微软雅黑" pitchFamily="34" charset="-122"/>
                <a:ea typeface="微软雅黑" pitchFamily="34" charset="-122"/>
              </a:defRPr>
            </a:lvl1pPr>
            <a:lvl2pPr marL="742950" indent="-285750" eaLnBrk="0" hangingPunct="0">
              <a:defRPr sz="2800">
                <a:solidFill>
                  <a:schemeClr val="tx1"/>
                </a:solidFill>
                <a:latin typeface="微软雅黑" pitchFamily="34" charset="-122"/>
                <a:ea typeface="微软雅黑" pitchFamily="34" charset="-122"/>
              </a:defRPr>
            </a:lvl2pPr>
            <a:lvl3pPr marL="1143000" indent="-228600" eaLnBrk="0" hangingPunct="0">
              <a:defRPr sz="2800">
                <a:solidFill>
                  <a:schemeClr val="tx1"/>
                </a:solidFill>
                <a:latin typeface="微软雅黑" pitchFamily="34" charset="-122"/>
                <a:ea typeface="微软雅黑" pitchFamily="34" charset="-122"/>
              </a:defRPr>
            </a:lvl3pPr>
            <a:lvl4pPr marL="1600200" indent="-228600" eaLnBrk="0" hangingPunct="0">
              <a:defRPr sz="2800">
                <a:solidFill>
                  <a:schemeClr val="tx1"/>
                </a:solidFill>
                <a:latin typeface="微软雅黑" pitchFamily="34" charset="-122"/>
                <a:ea typeface="微软雅黑" pitchFamily="34" charset="-122"/>
              </a:defRPr>
            </a:lvl4pPr>
            <a:lvl5pPr marL="2057400" indent="-228600" eaLnBrk="0" hangingPunct="0">
              <a:defRPr sz="2800">
                <a:solidFill>
                  <a:schemeClr val="tx1"/>
                </a:solidFill>
                <a:latin typeface="微软雅黑" pitchFamily="34" charset="-122"/>
                <a:ea typeface="微软雅黑" pitchFamily="34" charset="-122"/>
              </a:defRPr>
            </a:lvl5pPr>
            <a:lvl6pPr marL="2514600" indent="-22860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微软雅黑" pitchFamily="34" charset="-122"/>
                <a:ea typeface="微软雅黑" pitchFamily="34" charset="-122"/>
              </a:defRPr>
            </a:lvl6pPr>
            <a:lvl7pPr marL="2971800" indent="-22860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微软雅黑" pitchFamily="34" charset="-122"/>
                <a:ea typeface="微软雅黑" pitchFamily="34" charset="-122"/>
              </a:defRPr>
            </a:lvl7pPr>
            <a:lvl8pPr marL="3429000" indent="-22860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微软雅黑" pitchFamily="34" charset="-122"/>
                <a:ea typeface="微软雅黑" pitchFamily="34" charset="-122"/>
              </a:defRPr>
            </a:lvl8pPr>
            <a:lvl9pPr marL="3886200" indent="-22860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微软雅黑" pitchFamily="34" charset="-122"/>
                <a:ea typeface="微软雅黑" pitchFamily="34" charset="-122"/>
              </a:defRPr>
            </a:lvl9pPr>
          </a:lstStyle>
          <a:p>
            <a:pPr eaLnBrk="1" hangingPunct="1">
              <a:buFont typeface="Wingdings" pitchFamily="2" charset="2"/>
              <a:buNone/>
            </a:pPr>
            <a:r>
              <a:rPr lang="zh-CN" altLang="en-US" b="1" dirty="0">
                <a:solidFill>
                  <a:schemeClr val="bg1"/>
                </a:solidFill>
              </a:rPr>
              <a:t>客户</a:t>
            </a:r>
          </a:p>
        </p:txBody>
      </p:sp>
    </p:spTree>
    <p:extLst>
      <p:ext uri="{BB962C8B-B14F-4D97-AF65-F5344CB8AC3E}">
        <p14:creationId xmlns:p14="http://schemas.microsoft.com/office/powerpoint/2010/main" val="357907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bg/>
                                          </p:spTgt>
                                        </p:tgtEl>
                                        <p:attrNameLst>
                                          <p:attrName>style.visibility</p:attrName>
                                        </p:attrNameLst>
                                      </p:cBhvr>
                                      <p:to>
                                        <p:strVal val="visible"/>
                                      </p:to>
                                    </p:set>
                                    <p:animEffect transition="in" filter="wipe(down)">
                                      <p:cBhvr>
                                        <p:cTn id="29" dur="500"/>
                                        <p:tgtEl>
                                          <p:spTgt spid="13">
                                            <p:bg/>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wipe(down)">
                                      <p:cBhvr>
                                        <p:cTn id="34" dur="500"/>
                                        <p:tgtEl>
                                          <p:spTgt spid="1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par>
                                <p:cTn id="40" presetID="6" presetClass="entr" presetSubtype="16"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ircle(in)">
                                      <p:cBhvr>
                                        <p:cTn id="42" dur="2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P spid="15" grpId="0"/>
      <p:bldP spid="16" grpId="0"/>
      <p:bldP spid="17"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
          <p:cNvSpPr>
            <a:spLocks noGrp="1" noChangeArrowheads="1"/>
          </p:cNvSpPr>
          <p:nvPr>
            <p:ph type="title"/>
          </p:nvPr>
        </p:nvSpPr>
        <p:spPr>
          <a:xfrm>
            <a:off x="882904" y="66346"/>
            <a:ext cx="6172200" cy="838200"/>
          </a:xfrm>
        </p:spPr>
        <p:txBody>
          <a:bodyPr>
            <a:normAutofit/>
          </a:bodyPr>
          <a:lstStyle/>
          <a:p>
            <a:pPr>
              <a:spcBef>
                <a:spcPts val="0"/>
              </a:spcBef>
              <a:defRPr/>
            </a:pPr>
            <a:r>
              <a:rPr lang="zh-CN" altLang="en-US" sz="2400" b="1" dirty="0">
                <a:solidFill>
                  <a:schemeClr val="accent4">
                    <a:lumMod val="60000"/>
                    <a:lumOff val="40000"/>
                  </a:schemeClr>
                </a:solidFill>
                <a:latin typeface="微软雅黑" panose="020B0503020204020204" pitchFamily="34" charset="-122"/>
                <a:ea typeface="微软雅黑" panose="020B0503020204020204" pitchFamily="34" charset="-122"/>
                <a:cs typeface="+mn-cs"/>
              </a:rPr>
              <a:t>互联网专线功能特点</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93490" y="1434553"/>
            <a:ext cx="3468773" cy="2999887"/>
          </a:xfrm>
          <a:prstGeom prst="rect">
            <a:avLst/>
          </a:prstGeom>
          <a:noFill/>
        </p:spPr>
      </p:pic>
      <p:sp>
        <p:nvSpPr>
          <p:cNvPr id="6" name="Rectangle 3"/>
          <p:cNvSpPr>
            <a:spLocks noChangeArrowheads="1"/>
          </p:cNvSpPr>
          <p:nvPr/>
        </p:nvSpPr>
        <p:spPr bwMode="auto">
          <a:xfrm>
            <a:off x="4602051" y="1517838"/>
            <a:ext cx="307656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spcBef>
                <a:spcPct val="0"/>
              </a:spcBef>
              <a:buClrTx/>
              <a:buSzTx/>
              <a:buFontTx/>
              <a:buNone/>
            </a:pPr>
            <a:r>
              <a:rPr lang="zh-CN" altLang="en-US" sz="1600" b="1" dirty="0">
                <a:solidFill>
                  <a:schemeClr val="bg1"/>
                </a:solidFill>
                <a:latin typeface="微软雅黑" pitchFamily="34" charset="-122"/>
                <a:ea typeface="微软雅黑" pitchFamily="34" charset="-122"/>
              </a:rPr>
              <a:t>功能特点 </a:t>
            </a:r>
            <a:r>
              <a:rPr lang="zh-CN" altLang="en-US" sz="1600" b="1" dirty="0" smtClean="0">
                <a:solidFill>
                  <a:schemeClr val="bg1"/>
                </a:solidFill>
                <a:latin typeface="微软雅黑" pitchFamily="34" charset="-122"/>
                <a:ea typeface="微软雅黑" pitchFamily="34" charset="-122"/>
              </a:rPr>
              <a:t>：</a:t>
            </a:r>
            <a:endParaRPr lang="en-US" altLang="zh-CN" sz="1600" b="1" dirty="0" smtClean="0">
              <a:solidFill>
                <a:schemeClr val="bg1"/>
              </a:solidFill>
              <a:latin typeface="微软雅黑" pitchFamily="34" charset="-122"/>
              <a:ea typeface="微软雅黑" pitchFamily="34" charset="-122"/>
            </a:endParaRPr>
          </a:p>
          <a:p>
            <a:pPr>
              <a:spcBef>
                <a:spcPct val="0"/>
              </a:spcBef>
              <a:buClrTx/>
              <a:buSzTx/>
              <a:buFontTx/>
              <a:buNone/>
            </a:pPr>
            <a:endParaRPr lang="en-US" altLang="zh-CN" sz="1600" b="1" dirty="0">
              <a:solidFill>
                <a:schemeClr val="bg1"/>
              </a:solidFill>
              <a:latin typeface="微软雅黑" pitchFamily="34" charset="-122"/>
              <a:ea typeface="微软雅黑" pitchFamily="34" charset="-122"/>
            </a:endParaRPr>
          </a:p>
          <a:p>
            <a:pPr>
              <a:spcBef>
                <a:spcPct val="0"/>
              </a:spcBef>
              <a:buClrTx/>
              <a:buSzTx/>
              <a:buFontTx/>
              <a:buNone/>
            </a:pPr>
            <a:r>
              <a:rPr lang="en-US" altLang="zh-CN" sz="1600" b="1" dirty="0" smtClean="0">
                <a:solidFill>
                  <a:schemeClr val="bg1"/>
                </a:solidFill>
                <a:latin typeface="微软雅黑" pitchFamily="34" charset="-122"/>
                <a:ea typeface="微软雅黑" pitchFamily="34" charset="-122"/>
              </a:rPr>
              <a:t>1</a:t>
            </a:r>
            <a:r>
              <a:rPr lang="zh-CN" altLang="en-US" sz="1600" b="1" dirty="0">
                <a:solidFill>
                  <a:schemeClr val="bg1"/>
                </a:solidFill>
                <a:latin typeface="微软雅黑" pitchFamily="34" charset="-122"/>
                <a:ea typeface="微软雅黑" pitchFamily="34" charset="-122"/>
              </a:rPr>
              <a:t>、提供从</a:t>
            </a:r>
            <a:r>
              <a:rPr lang="en-US" altLang="zh-CN" sz="1600" b="1" dirty="0">
                <a:solidFill>
                  <a:schemeClr val="bg1"/>
                </a:solidFill>
                <a:latin typeface="微软雅黑" pitchFamily="34" charset="-122"/>
                <a:ea typeface="微软雅黑" pitchFamily="34" charset="-122"/>
              </a:rPr>
              <a:t>1Mkbps</a:t>
            </a:r>
            <a:r>
              <a:rPr lang="zh-CN" altLang="en-US" sz="1600" b="1" dirty="0">
                <a:solidFill>
                  <a:schemeClr val="bg1"/>
                </a:solidFill>
                <a:latin typeface="微软雅黑" pitchFamily="34" charset="-122"/>
                <a:ea typeface="微软雅黑" pitchFamily="34" charset="-122"/>
              </a:rPr>
              <a:t>到</a:t>
            </a:r>
            <a:r>
              <a:rPr lang="en-US" altLang="zh-CN" sz="1600" b="1" dirty="0">
                <a:solidFill>
                  <a:schemeClr val="bg1"/>
                </a:solidFill>
                <a:latin typeface="微软雅黑" pitchFamily="34" charset="-122"/>
                <a:ea typeface="微软雅黑" pitchFamily="34" charset="-122"/>
              </a:rPr>
              <a:t>10GE</a:t>
            </a:r>
            <a:r>
              <a:rPr lang="zh-CN" altLang="en-US" sz="1600" b="1" dirty="0">
                <a:solidFill>
                  <a:schemeClr val="bg1"/>
                </a:solidFill>
                <a:latin typeface="微软雅黑" pitchFamily="34" charset="-122"/>
                <a:ea typeface="微软雅黑" pitchFamily="34" charset="-122"/>
              </a:rPr>
              <a:t>级的接入服务</a:t>
            </a:r>
            <a:r>
              <a:rPr lang="zh-CN" altLang="en-US" sz="1600" b="1" dirty="0" smtClean="0">
                <a:solidFill>
                  <a:schemeClr val="bg1"/>
                </a:solidFill>
                <a:latin typeface="微软雅黑" pitchFamily="34" charset="-122"/>
                <a:ea typeface="微软雅黑" pitchFamily="34" charset="-122"/>
              </a:rPr>
              <a:t>；</a:t>
            </a:r>
            <a:endParaRPr lang="en-US" altLang="zh-CN" sz="1600" b="1" dirty="0" smtClean="0">
              <a:solidFill>
                <a:schemeClr val="bg1"/>
              </a:solidFill>
              <a:latin typeface="微软雅黑" pitchFamily="34" charset="-122"/>
              <a:ea typeface="微软雅黑" pitchFamily="34" charset="-122"/>
            </a:endParaRPr>
          </a:p>
          <a:p>
            <a:pPr>
              <a:spcBef>
                <a:spcPct val="0"/>
              </a:spcBef>
              <a:buClrTx/>
              <a:buSzTx/>
              <a:buFontTx/>
              <a:buNone/>
            </a:pPr>
            <a:endParaRPr lang="en-US" altLang="zh-CN" sz="1600" b="1" dirty="0" smtClean="0">
              <a:solidFill>
                <a:schemeClr val="bg1"/>
              </a:solidFill>
              <a:latin typeface="微软雅黑" pitchFamily="34" charset="-122"/>
              <a:ea typeface="微软雅黑" pitchFamily="34" charset="-122"/>
            </a:endParaRPr>
          </a:p>
          <a:p>
            <a:pPr>
              <a:spcBef>
                <a:spcPct val="0"/>
              </a:spcBef>
              <a:buClrTx/>
              <a:buSzTx/>
              <a:buFontTx/>
              <a:buNone/>
            </a:pPr>
            <a:r>
              <a:rPr lang="zh-CN" altLang="en-US" sz="1600" b="1" dirty="0" smtClean="0">
                <a:solidFill>
                  <a:schemeClr val="bg1"/>
                </a:solidFill>
                <a:latin typeface="微软雅黑" pitchFamily="34" charset="-122"/>
                <a:ea typeface="微软雅黑" pitchFamily="34" charset="-122"/>
              </a:rPr>
              <a:t> </a:t>
            </a:r>
            <a:r>
              <a:rPr lang="en-US" altLang="zh-CN" sz="1600" b="1" dirty="0" smtClean="0">
                <a:solidFill>
                  <a:schemeClr val="bg1"/>
                </a:solidFill>
                <a:latin typeface="微软雅黑" pitchFamily="34" charset="-122"/>
                <a:ea typeface="微软雅黑" pitchFamily="34" charset="-122"/>
              </a:rPr>
              <a:t>2</a:t>
            </a:r>
            <a:r>
              <a:rPr lang="zh-CN" altLang="en-US" sz="1600" b="1" dirty="0">
                <a:solidFill>
                  <a:schemeClr val="bg1"/>
                </a:solidFill>
                <a:latin typeface="微软雅黑" pitchFamily="34" charset="-122"/>
                <a:ea typeface="微软雅黑" pitchFamily="34" charset="-122"/>
              </a:rPr>
              <a:t>、静态路由</a:t>
            </a:r>
            <a:r>
              <a:rPr lang="en-US" altLang="zh-CN" sz="1600" b="1" dirty="0">
                <a:solidFill>
                  <a:schemeClr val="bg1"/>
                </a:solidFill>
                <a:latin typeface="微软雅黑" pitchFamily="34" charset="-122"/>
                <a:ea typeface="微软雅黑" pitchFamily="34" charset="-122"/>
              </a:rPr>
              <a:t>,</a:t>
            </a:r>
            <a:r>
              <a:rPr lang="zh-CN" altLang="en-US" sz="1600" b="1" dirty="0">
                <a:solidFill>
                  <a:schemeClr val="bg1"/>
                </a:solidFill>
                <a:latin typeface="微软雅黑" pitchFamily="34" charset="-122"/>
                <a:ea typeface="微软雅黑" pitchFamily="34" charset="-122"/>
              </a:rPr>
              <a:t>按需分配足够的</a:t>
            </a:r>
            <a:r>
              <a:rPr lang="en-US" altLang="zh-CN" sz="1600" b="1" dirty="0">
                <a:solidFill>
                  <a:schemeClr val="bg1"/>
                </a:solidFill>
                <a:latin typeface="微软雅黑" pitchFamily="34" charset="-122"/>
                <a:ea typeface="微软雅黑" pitchFamily="34" charset="-122"/>
              </a:rPr>
              <a:t>IP</a:t>
            </a:r>
            <a:r>
              <a:rPr lang="zh-CN" altLang="en-US" sz="1600" b="1" dirty="0">
                <a:solidFill>
                  <a:schemeClr val="bg1"/>
                </a:solidFill>
                <a:latin typeface="微软雅黑" pitchFamily="34" charset="-122"/>
                <a:ea typeface="微软雅黑" pitchFamily="34" charset="-122"/>
              </a:rPr>
              <a:t>地址； </a:t>
            </a:r>
            <a:endParaRPr lang="en-US" altLang="zh-CN" sz="1600" b="1" dirty="0" smtClean="0">
              <a:solidFill>
                <a:schemeClr val="bg1"/>
              </a:solidFill>
              <a:latin typeface="微软雅黑" pitchFamily="34" charset="-122"/>
              <a:ea typeface="微软雅黑" pitchFamily="34" charset="-122"/>
            </a:endParaRPr>
          </a:p>
          <a:p>
            <a:pPr>
              <a:spcBef>
                <a:spcPct val="0"/>
              </a:spcBef>
              <a:buClrTx/>
              <a:buSzTx/>
              <a:buFontTx/>
              <a:buNone/>
            </a:pPr>
            <a:r>
              <a:rPr lang="zh-CN" altLang="en-US" sz="1600" b="1" dirty="0">
                <a:solidFill>
                  <a:schemeClr val="bg1"/>
                </a:solidFill>
                <a:latin typeface="微软雅黑" pitchFamily="34" charset="-122"/>
                <a:ea typeface="微软雅黑" pitchFamily="34" charset="-122"/>
              </a:rPr>
              <a:t>　　</a:t>
            </a:r>
            <a:endParaRPr lang="en-US" altLang="zh-CN" sz="1600" b="1" dirty="0">
              <a:solidFill>
                <a:schemeClr val="bg1"/>
              </a:solidFill>
              <a:latin typeface="微软雅黑" pitchFamily="34" charset="-122"/>
              <a:ea typeface="微软雅黑" pitchFamily="34" charset="-122"/>
            </a:endParaRPr>
          </a:p>
          <a:p>
            <a:pPr>
              <a:spcBef>
                <a:spcPct val="0"/>
              </a:spcBef>
              <a:buClrTx/>
              <a:buSzTx/>
              <a:buFontTx/>
              <a:buNone/>
            </a:pPr>
            <a:r>
              <a:rPr lang="en-US" altLang="zh-CN" sz="1600" b="1" dirty="0">
                <a:solidFill>
                  <a:schemeClr val="bg1"/>
                </a:solidFill>
                <a:latin typeface="微软雅黑" pitchFamily="34" charset="-122"/>
                <a:ea typeface="微软雅黑" pitchFamily="34" charset="-122"/>
              </a:rPr>
              <a:t>3</a:t>
            </a:r>
            <a:r>
              <a:rPr lang="zh-CN" altLang="en-US" sz="1600" b="1" dirty="0">
                <a:solidFill>
                  <a:schemeClr val="bg1"/>
                </a:solidFill>
                <a:latin typeface="微软雅黑" pitchFamily="34" charset="-122"/>
                <a:ea typeface="微软雅黑" pitchFamily="34" charset="-122"/>
              </a:rPr>
              <a:t>、</a:t>
            </a:r>
            <a:r>
              <a:rPr lang="en-US" altLang="zh-CN" sz="1600" b="1" dirty="0">
                <a:solidFill>
                  <a:schemeClr val="bg1"/>
                </a:solidFill>
                <a:latin typeface="微软雅黑" pitchFamily="34" charset="-122"/>
                <a:ea typeface="微软雅黑" pitchFamily="34" charset="-122"/>
              </a:rPr>
              <a:t>7×24</a:t>
            </a:r>
            <a:r>
              <a:rPr lang="zh-CN" altLang="en-US" sz="1600" b="1" dirty="0">
                <a:solidFill>
                  <a:schemeClr val="bg1"/>
                </a:solidFill>
                <a:latin typeface="微软雅黑" pitchFamily="34" charset="-122"/>
                <a:ea typeface="微软雅黑" pitchFamily="34" charset="-122"/>
              </a:rPr>
              <a:t>的专业客户服务和技术支持； 　</a:t>
            </a:r>
          </a:p>
        </p:txBody>
      </p:sp>
      <p:sp>
        <p:nvSpPr>
          <p:cNvPr id="7" name="矩形 5"/>
          <p:cNvSpPr>
            <a:spLocks noChangeArrowheads="1"/>
          </p:cNvSpPr>
          <p:nvPr/>
        </p:nvSpPr>
        <p:spPr bwMode="auto">
          <a:xfrm>
            <a:off x="3419475" y="5661025"/>
            <a:ext cx="5378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spcBef>
                <a:spcPct val="0"/>
              </a:spcBef>
              <a:buClrTx/>
              <a:buSzTx/>
              <a:buFontTx/>
              <a:buNone/>
            </a:pPr>
            <a:r>
              <a:rPr lang="zh-CN" altLang="en-US" b="1">
                <a:solidFill>
                  <a:srgbClr val="FF0000"/>
                </a:solidFill>
                <a:latin typeface="方正舒体" pitchFamily="2" charset="-122"/>
                <a:ea typeface="方正舒体" pitchFamily="2" charset="-122"/>
                <a:cs typeface="Calibri" pitchFamily="34" charset="0"/>
              </a:rPr>
              <a:t>选择</a:t>
            </a:r>
            <a:r>
              <a:rPr lang="en-US" altLang="zh-CN" b="1">
                <a:solidFill>
                  <a:srgbClr val="FF0000"/>
                </a:solidFill>
                <a:latin typeface="方正舒体" pitchFamily="2" charset="-122"/>
                <a:ea typeface="方正舒体" pitchFamily="2" charset="-122"/>
                <a:cs typeface="Calibri" pitchFamily="34" charset="0"/>
              </a:rPr>
              <a:t>DIA</a:t>
            </a:r>
            <a:r>
              <a:rPr lang="zh-CN" altLang="en-US" b="1">
                <a:solidFill>
                  <a:srgbClr val="FF0000"/>
                </a:solidFill>
                <a:latin typeface="方正舒体" pitchFamily="2" charset="-122"/>
                <a:ea typeface="方正舒体" pitchFamily="2" charset="-122"/>
                <a:cs typeface="Calibri" pitchFamily="34" charset="0"/>
              </a:rPr>
              <a:t>不仅是技术，更是服务。</a:t>
            </a:r>
            <a:endParaRPr lang="zh-CN" altLang="en-US">
              <a:solidFill>
                <a:srgbClr val="FF0000"/>
              </a:solidFill>
              <a:latin typeface="方正舒体" pitchFamily="2" charset="-122"/>
              <a:ea typeface="方正舒体" pitchFamily="2" charset="-122"/>
              <a:cs typeface="Calibri" pitchFamily="34" charset="0"/>
            </a:endParaRPr>
          </a:p>
        </p:txBody>
      </p:sp>
      <p:pic>
        <p:nvPicPr>
          <p:cNvPr id="8" name="Picture 2" descr="E:\工作\SODA比赛\IMG20170109_1523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73648" y="207968"/>
            <a:ext cx="519842" cy="52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58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043" y="759448"/>
            <a:ext cx="3345476" cy="186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171" y="2825486"/>
            <a:ext cx="3500846" cy="19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5728393" y="3294818"/>
            <a:ext cx="2688776" cy="1015663"/>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zh-CN" altLang="en-US" sz="2000" b="1" dirty="0">
                <a:ln w="11430"/>
                <a:solidFill>
                  <a:schemeClr val="bg1"/>
                </a:solidFill>
                <a:effectLst>
                  <a:outerShdw blurRad="50800" dist="39000" dir="5460000" algn="tl">
                    <a:srgbClr val="000000">
                      <a:alpha val="38000"/>
                    </a:srgbClr>
                  </a:outerShdw>
                </a:effectLst>
                <a:latin typeface="黑体" pitchFamily="49" charset="-122"/>
                <a:ea typeface="黑体" pitchFamily="49" charset="-122"/>
              </a:rPr>
              <a:t>中国电信托管</a:t>
            </a:r>
            <a:endParaRPr lang="en-US" altLang="zh-CN" sz="2000" b="1" dirty="0">
              <a:ln w="11430"/>
              <a:solidFill>
                <a:schemeClr val="bg1"/>
              </a:solidFill>
              <a:effectLst>
                <a:outerShdw blurRad="50800" dist="39000" dir="5460000" algn="tl">
                  <a:srgbClr val="000000">
                    <a:alpha val="38000"/>
                  </a:srgbClr>
                </a:outerShdw>
              </a:effectLst>
              <a:latin typeface="黑体" pitchFamily="49" charset="-122"/>
              <a:ea typeface="黑体" pitchFamily="49" charset="-122"/>
            </a:endParaRPr>
          </a:p>
          <a:p>
            <a:pPr algn="ctr" eaLnBrk="1" hangingPunct="1">
              <a:defRPr/>
            </a:pPr>
            <a:r>
              <a:rPr lang="zh-CN" altLang="en-US" sz="2000" b="1" dirty="0">
                <a:ln w="11430"/>
                <a:solidFill>
                  <a:schemeClr val="bg1"/>
                </a:solidFill>
                <a:effectLst>
                  <a:outerShdw blurRad="50800" dist="39000" dir="5460000" algn="tl">
                    <a:srgbClr val="000000">
                      <a:alpha val="38000"/>
                    </a:srgbClr>
                  </a:outerShdw>
                </a:effectLst>
                <a:latin typeface="黑体" pitchFamily="49" charset="-122"/>
                <a:ea typeface="黑体" pitchFamily="49" charset="-122"/>
              </a:rPr>
              <a:t>全国</a:t>
            </a:r>
            <a:r>
              <a:rPr lang="en-US" altLang="zh-CN" sz="2000" b="1" dirty="0">
                <a:ln w="11430"/>
                <a:solidFill>
                  <a:schemeClr val="bg1"/>
                </a:solidFill>
                <a:effectLst>
                  <a:outerShdw blurRad="50800" dist="39000" dir="5460000" algn="tl">
                    <a:srgbClr val="000000">
                      <a:alpha val="38000"/>
                    </a:srgbClr>
                  </a:outerShdw>
                </a:effectLst>
                <a:latin typeface="黑体" pitchFamily="49" charset="-122"/>
                <a:ea typeface="黑体" pitchFamily="49" charset="-122"/>
              </a:rPr>
              <a:t>75%</a:t>
            </a:r>
            <a:r>
              <a:rPr lang="zh-CN" altLang="en-US" sz="2000" b="1" dirty="0">
                <a:ln w="11430"/>
                <a:solidFill>
                  <a:schemeClr val="bg1"/>
                </a:solidFill>
                <a:effectLst>
                  <a:outerShdw blurRad="50800" dist="39000" dir="5460000" algn="tl">
                    <a:srgbClr val="000000">
                      <a:alpha val="38000"/>
                    </a:srgbClr>
                  </a:outerShdw>
                </a:effectLst>
                <a:latin typeface="黑体" pitchFamily="49" charset="-122"/>
                <a:ea typeface="黑体" pitchFamily="49" charset="-122"/>
              </a:rPr>
              <a:t>以上的</a:t>
            </a:r>
            <a:endParaRPr lang="en-US" altLang="zh-CN" sz="2000" b="1" dirty="0">
              <a:ln w="11430"/>
              <a:solidFill>
                <a:schemeClr val="bg1"/>
              </a:solidFill>
              <a:effectLst>
                <a:outerShdw blurRad="50800" dist="39000" dir="5460000" algn="tl">
                  <a:srgbClr val="000000">
                    <a:alpha val="38000"/>
                  </a:srgbClr>
                </a:outerShdw>
              </a:effectLst>
              <a:latin typeface="黑体" pitchFamily="49" charset="-122"/>
              <a:ea typeface="黑体" pitchFamily="49" charset="-122"/>
            </a:endParaRPr>
          </a:p>
          <a:p>
            <a:pPr algn="ctr" eaLnBrk="1" hangingPunct="1">
              <a:defRPr/>
            </a:pPr>
            <a:r>
              <a:rPr lang="zh-CN" altLang="en-US" sz="2000" b="1" dirty="0">
                <a:ln w="11430"/>
                <a:solidFill>
                  <a:schemeClr val="bg1"/>
                </a:solidFill>
                <a:effectLst>
                  <a:outerShdw blurRad="50800" dist="39000" dir="5460000" algn="tl">
                    <a:srgbClr val="000000">
                      <a:alpha val="38000"/>
                    </a:srgbClr>
                  </a:outerShdw>
                </a:effectLst>
                <a:latin typeface="黑体" pitchFamily="49" charset="-122"/>
                <a:ea typeface="黑体" pitchFamily="49" charset="-122"/>
              </a:rPr>
              <a:t>主要网站服务器</a:t>
            </a:r>
          </a:p>
        </p:txBody>
      </p:sp>
      <p:sp>
        <p:nvSpPr>
          <p:cNvPr id="7" name="TextBox 1"/>
          <p:cNvSpPr txBox="1">
            <a:spLocks noChangeArrowheads="1"/>
          </p:cNvSpPr>
          <p:nvPr/>
        </p:nvSpPr>
        <p:spPr bwMode="auto">
          <a:xfrm>
            <a:off x="933087" y="583603"/>
            <a:ext cx="3145014" cy="174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en-US" altLang="zh-CN" b="1" dirty="0"/>
          </a:p>
          <a:p>
            <a:pPr eaLnBrk="1" hangingPunct="1">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截止</a:t>
            </a:r>
            <a:r>
              <a:rPr lang="en-US" altLang="zh-CN" sz="1600" b="1" dirty="0" smtClean="0">
                <a:solidFill>
                  <a:schemeClr val="bg1"/>
                </a:solidFill>
                <a:latin typeface="微软雅黑" panose="020B0503020204020204" pitchFamily="34" charset="-122"/>
                <a:ea typeface="微软雅黑" panose="020B0503020204020204" pitchFamily="34" charset="-122"/>
              </a:rPr>
              <a:t>2016</a:t>
            </a:r>
            <a:r>
              <a:rPr lang="zh-CN" altLang="en-US" sz="1600" b="1" dirty="0" smtClean="0">
                <a:solidFill>
                  <a:schemeClr val="bg1"/>
                </a:solidFill>
                <a:latin typeface="微软雅黑" panose="020B0503020204020204" pitchFamily="34" charset="-122"/>
                <a:ea typeface="微软雅黑" panose="020B0503020204020204" pitchFamily="34" charset="-122"/>
              </a:rPr>
              <a:t>年</a:t>
            </a:r>
            <a:r>
              <a:rPr lang="en-US" altLang="zh-CN" sz="1600" b="1" dirty="0" smtClean="0">
                <a:solidFill>
                  <a:schemeClr val="bg1"/>
                </a:solidFill>
                <a:latin typeface="微软雅黑" panose="020B0503020204020204" pitchFamily="34" charset="-122"/>
                <a:ea typeface="微软雅黑" panose="020B0503020204020204" pitchFamily="34" charset="-122"/>
              </a:rPr>
              <a:t>1</a:t>
            </a:r>
            <a:r>
              <a:rPr lang="zh-CN" altLang="en-US" sz="1600" b="1" dirty="0" smtClean="0">
                <a:solidFill>
                  <a:schemeClr val="bg1"/>
                </a:solidFill>
                <a:latin typeface="微软雅黑" panose="020B0503020204020204" pitchFamily="34" charset="-122"/>
                <a:ea typeface="微软雅黑" panose="020B0503020204020204" pitchFamily="34" charset="-122"/>
              </a:rPr>
              <a:t>月，我国的国际</a:t>
            </a:r>
            <a:r>
              <a:rPr lang="zh-CN" altLang="en-US" sz="1600" b="1" dirty="0">
                <a:solidFill>
                  <a:schemeClr val="bg1"/>
                </a:solidFill>
                <a:latin typeface="微软雅黑" panose="020B0503020204020204" pitchFamily="34" charset="-122"/>
                <a:ea typeface="微软雅黑" panose="020B0503020204020204" pitchFamily="34" charset="-122"/>
              </a:rPr>
              <a:t>出口宽带</a:t>
            </a:r>
            <a:r>
              <a:rPr lang="zh-CN" altLang="en-US" sz="1600" b="1" dirty="0" smtClean="0">
                <a:solidFill>
                  <a:schemeClr val="bg1"/>
                </a:solidFill>
                <a:latin typeface="微软雅黑" panose="020B0503020204020204" pitchFamily="34" charset="-122"/>
                <a:ea typeface="微软雅黑" panose="020B0503020204020204" pitchFamily="34" charset="-122"/>
              </a:rPr>
              <a:t>为</a:t>
            </a:r>
            <a:r>
              <a:rPr lang="en-US" altLang="zh-CN" sz="1600" b="1" dirty="0" smtClean="0">
                <a:solidFill>
                  <a:schemeClr val="bg1"/>
                </a:solidFill>
                <a:latin typeface="微软雅黑" panose="020B0503020204020204" pitchFamily="34" charset="-122"/>
                <a:ea typeface="微软雅黑" panose="020B0503020204020204" pitchFamily="34" charset="-122"/>
              </a:rPr>
              <a:t>5266G</a:t>
            </a:r>
            <a:r>
              <a:rPr lang="zh-CN" altLang="en-US" sz="1600" b="1" dirty="0" smtClean="0">
                <a:solidFill>
                  <a:schemeClr val="bg1"/>
                </a:solidFill>
                <a:latin typeface="微软雅黑" panose="020B0503020204020204" pitchFamily="34" charset="-122"/>
                <a:ea typeface="微软雅黑" panose="020B0503020204020204" pitchFamily="34" charset="-122"/>
              </a:rPr>
              <a:t>，中国电信独有的国际出口带宽</a:t>
            </a:r>
            <a:r>
              <a:rPr lang="en-US" altLang="zh-CN" sz="1600" b="1" dirty="0" smtClean="0">
                <a:solidFill>
                  <a:schemeClr val="bg1"/>
                </a:solidFill>
                <a:latin typeface="微软雅黑" panose="020B0503020204020204" pitchFamily="34" charset="-122"/>
                <a:ea typeface="微软雅黑" panose="020B0503020204020204" pitchFamily="34" charset="-122"/>
              </a:rPr>
              <a:t>3148G</a:t>
            </a:r>
            <a:r>
              <a:rPr lang="zh-CN" altLang="en-US" sz="1600" b="1" dirty="0" smtClean="0">
                <a:solidFill>
                  <a:schemeClr val="bg1"/>
                </a:solidFill>
                <a:latin typeface="微软雅黑" panose="020B0503020204020204" pitchFamily="34" charset="-122"/>
                <a:ea typeface="微软雅黑" panose="020B0503020204020204" pitchFamily="34" charset="-122"/>
              </a:rPr>
              <a:t>，国际出口带宽电信一家占</a:t>
            </a:r>
            <a:r>
              <a:rPr lang="en-US" altLang="zh-CN" sz="1600" b="1" dirty="0" smtClean="0">
                <a:solidFill>
                  <a:schemeClr val="bg1"/>
                </a:solidFill>
                <a:latin typeface="微软雅黑" panose="020B0503020204020204" pitchFamily="34" charset="-122"/>
                <a:ea typeface="微软雅黑" panose="020B0503020204020204" pitchFamily="34" charset="-122"/>
              </a:rPr>
              <a:t>60%</a:t>
            </a:r>
            <a:r>
              <a:rPr lang="zh-CN" altLang="en-US" sz="1600" b="1" dirty="0">
                <a:solidFill>
                  <a:schemeClr val="bg1"/>
                </a:solidFill>
                <a:latin typeface="微软雅黑" panose="020B0503020204020204" pitchFamily="34" charset="-122"/>
                <a:ea typeface="微软雅黑" panose="020B0503020204020204" pitchFamily="34" charset="-122"/>
              </a:rPr>
              <a:t>。</a:t>
            </a:r>
          </a:p>
        </p:txBody>
      </p:sp>
      <p:sp>
        <p:nvSpPr>
          <p:cNvPr id="8" name="矩形 2"/>
          <p:cNvSpPr>
            <a:spLocks noGrp="1" noChangeArrowheads="1"/>
          </p:cNvSpPr>
          <p:nvPr>
            <p:ph type="title"/>
          </p:nvPr>
        </p:nvSpPr>
        <p:spPr>
          <a:xfrm>
            <a:off x="882904" y="66346"/>
            <a:ext cx="6172200" cy="838200"/>
          </a:xfrm>
        </p:spPr>
        <p:txBody>
          <a:bodyPr>
            <a:normAutofit/>
          </a:bodyPr>
          <a:lstStyle/>
          <a:p>
            <a:pPr>
              <a:spcBef>
                <a:spcPts val="0"/>
              </a:spcBef>
              <a:defRPr/>
            </a:pPr>
            <a:r>
              <a:rPr lang="zh-CN" altLang="en-US" sz="2400" b="1" dirty="0">
                <a:solidFill>
                  <a:schemeClr val="accent4">
                    <a:lumMod val="60000"/>
                    <a:lumOff val="40000"/>
                  </a:schemeClr>
                </a:solidFill>
                <a:latin typeface="微软雅黑" panose="020B0503020204020204" pitchFamily="34" charset="-122"/>
                <a:ea typeface="微软雅黑" panose="020B0503020204020204" pitchFamily="34" charset="-122"/>
                <a:cs typeface="+mn-cs"/>
              </a:rPr>
              <a:t>互联网</a:t>
            </a:r>
            <a:r>
              <a:rPr lang="zh-CN" altLang="en-US" sz="2400" b="1" dirty="0" smtClean="0">
                <a:solidFill>
                  <a:schemeClr val="accent4">
                    <a:lumMod val="60000"/>
                    <a:lumOff val="40000"/>
                  </a:schemeClr>
                </a:solidFill>
                <a:latin typeface="微软雅黑" panose="020B0503020204020204" pitchFamily="34" charset="-122"/>
                <a:ea typeface="微软雅黑" panose="020B0503020204020204" pitchFamily="34" charset="-122"/>
                <a:cs typeface="+mn-cs"/>
              </a:rPr>
              <a:t>专线优势</a:t>
            </a:r>
            <a:endParaRPr lang="zh-CN" altLang="en-US" sz="2400" b="1" dirty="0">
              <a:solidFill>
                <a:schemeClr val="accent4">
                  <a:lumMod val="60000"/>
                  <a:lumOff val="40000"/>
                </a:schemeClr>
              </a:solidFill>
              <a:latin typeface="微软雅黑" panose="020B0503020204020204" pitchFamily="34" charset="-122"/>
              <a:ea typeface="微软雅黑" panose="020B0503020204020204" pitchFamily="34" charset="-122"/>
              <a:cs typeface="+mn-cs"/>
            </a:endParaRPr>
          </a:p>
        </p:txBody>
      </p:sp>
      <p:pic>
        <p:nvPicPr>
          <p:cNvPr id="9" name="Picture 2" descr="E:\工作\SODA比赛\IMG20170109_1523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73648" y="207968"/>
            <a:ext cx="519842" cy="52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85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par>
                                <p:cTn id="13" presetID="4"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a:spLocks noGrp="1"/>
          </p:cNvSpPr>
          <p:nvPr>
            <p:ph idx="1"/>
          </p:nvPr>
        </p:nvSpPr>
        <p:spPr>
          <a:xfrm>
            <a:off x="465875" y="1254368"/>
            <a:ext cx="5630125" cy="3476869"/>
          </a:xfrm>
        </p:spPr>
        <p:txBody>
          <a:bodyPr>
            <a:normAutofit fontScale="92500"/>
          </a:bodyPr>
          <a:lstStyle/>
          <a:p>
            <a:pPr eaLnBrk="1" hangingPunct="1">
              <a:lnSpc>
                <a:spcPts val="3000"/>
              </a:lnSpc>
            </a:pPr>
            <a:r>
              <a:rPr lang="en-US" altLang="zh-CN" sz="1600" b="0" dirty="0" smtClean="0">
                <a:solidFill>
                  <a:schemeClr val="bg1"/>
                </a:solidFill>
                <a:latin typeface="微软雅黑" panose="020B0503020204020204" pitchFamily="34" charset="-122"/>
                <a:ea typeface="微软雅黑" panose="020B0503020204020204" pitchFamily="34" charset="-122"/>
              </a:rPr>
              <a:t>VPN</a:t>
            </a:r>
            <a:r>
              <a:rPr lang="zh-CN" altLang="en-US" sz="1600" b="0" dirty="0" smtClean="0">
                <a:solidFill>
                  <a:schemeClr val="bg1"/>
                </a:solidFill>
                <a:latin typeface="微软雅黑" panose="020B0503020204020204" pitchFamily="34" charset="-122"/>
                <a:ea typeface="微软雅黑" panose="020B0503020204020204" pitchFamily="34" charset="-122"/>
              </a:rPr>
              <a:t>是利用</a:t>
            </a:r>
            <a:r>
              <a:rPr lang="en-US" altLang="zh-CN" sz="1600" b="0" dirty="0" smtClean="0">
                <a:solidFill>
                  <a:schemeClr val="bg1"/>
                </a:solidFill>
                <a:latin typeface="微软雅黑" panose="020B0503020204020204" pitchFamily="34" charset="-122"/>
                <a:ea typeface="微软雅黑" panose="020B0503020204020204" pitchFamily="34" charset="-122"/>
              </a:rPr>
              <a:t>IP</a:t>
            </a:r>
            <a:r>
              <a:rPr lang="zh-CN" altLang="en-US" sz="1600" b="0" dirty="0" smtClean="0">
                <a:solidFill>
                  <a:schemeClr val="bg1"/>
                </a:solidFill>
                <a:latin typeface="微软雅黑" panose="020B0503020204020204" pitchFamily="34" charset="-122"/>
                <a:ea typeface="微软雅黑" panose="020B0503020204020204" pitchFamily="34" charset="-122"/>
              </a:rPr>
              <a:t>网络来传输私有信息而形成的逻辑网络</a:t>
            </a:r>
            <a:r>
              <a:rPr lang="en-US" altLang="zh-CN" sz="1600" b="0" dirty="0" smtClean="0">
                <a:solidFill>
                  <a:schemeClr val="bg1"/>
                </a:solidFill>
                <a:latin typeface="微软雅黑" panose="020B0503020204020204" pitchFamily="34" charset="-122"/>
                <a:ea typeface="微软雅黑" panose="020B0503020204020204" pitchFamily="34" charset="-122"/>
              </a:rPr>
              <a:t>,</a:t>
            </a:r>
            <a:r>
              <a:rPr lang="zh-CN" altLang="en-US" sz="1600" b="0" dirty="0" smtClean="0">
                <a:solidFill>
                  <a:schemeClr val="bg1"/>
                </a:solidFill>
                <a:latin typeface="微软雅黑" panose="020B0503020204020204" pitchFamily="34" charset="-122"/>
                <a:ea typeface="微软雅黑" panose="020B0503020204020204" pitchFamily="34" charset="-122"/>
              </a:rPr>
              <a:t>从而为用户提供高安全性，且比专线价格低廉的资源共享和互连服务。</a:t>
            </a:r>
          </a:p>
          <a:p>
            <a:pPr eaLnBrk="1" hangingPunct="1">
              <a:lnSpc>
                <a:spcPts val="3000"/>
              </a:lnSpc>
            </a:pPr>
            <a:r>
              <a:rPr lang="zh-CN" altLang="en-US" sz="1600" b="0" dirty="0" smtClean="0">
                <a:solidFill>
                  <a:schemeClr val="bg1"/>
                </a:solidFill>
                <a:latin typeface="微软雅黑" panose="020B0503020204020204" pitchFamily="34" charset="-122"/>
                <a:ea typeface="微软雅黑" panose="020B0503020204020204" pitchFamily="34" charset="-122"/>
              </a:rPr>
              <a:t>同互联网相比，具有更好的安全性、优先级特性、易管理性和稳定性。同专网相比，具有更好的性价比。它可以满足客户对原企业内部局域网与远程办公室、移动用户间无缝连接的要求。</a:t>
            </a:r>
          </a:p>
          <a:p>
            <a:pPr eaLnBrk="1" hangingPunct="1">
              <a:lnSpc>
                <a:spcPts val="3000"/>
              </a:lnSpc>
            </a:pPr>
            <a:r>
              <a:rPr lang="zh-CN" altLang="en-US" sz="1600" b="0" dirty="0" smtClean="0">
                <a:solidFill>
                  <a:schemeClr val="bg1"/>
                </a:solidFill>
                <a:latin typeface="微软雅黑" panose="020B0503020204020204" pitchFamily="34" charset="-122"/>
                <a:ea typeface="微软雅黑" panose="020B0503020204020204" pitchFamily="34" charset="-122"/>
              </a:rPr>
              <a:t>运营商实施</a:t>
            </a:r>
            <a:r>
              <a:rPr lang="en-US" altLang="zh-CN" sz="1600" b="0" dirty="0" smtClean="0">
                <a:solidFill>
                  <a:schemeClr val="bg1"/>
                </a:solidFill>
                <a:latin typeface="微软雅黑" panose="020B0503020204020204" pitchFamily="34" charset="-122"/>
                <a:ea typeface="微软雅黑" panose="020B0503020204020204" pitchFamily="34" charset="-122"/>
              </a:rPr>
              <a:t>VPN</a:t>
            </a:r>
            <a:r>
              <a:rPr lang="zh-CN" altLang="en-US" sz="1600" b="0" dirty="0" smtClean="0">
                <a:solidFill>
                  <a:schemeClr val="bg1"/>
                </a:solidFill>
                <a:latin typeface="微软雅黑" panose="020B0503020204020204" pitchFamily="34" charset="-122"/>
                <a:ea typeface="微软雅黑" panose="020B0503020204020204" pitchFamily="34" charset="-122"/>
              </a:rPr>
              <a:t>时具体推出的</a:t>
            </a:r>
            <a:r>
              <a:rPr lang="en-US" altLang="zh-CN" sz="1600" b="0" dirty="0" smtClean="0">
                <a:solidFill>
                  <a:schemeClr val="bg1"/>
                </a:solidFill>
                <a:latin typeface="微软雅黑" panose="020B0503020204020204" pitchFamily="34" charset="-122"/>
                <a:ea typeface="微软雅黑" panose="020B0503020204020204" pitchFamily="34" charset="-122"/>
              </a:rPr>
              <a:t>VPN</a:t>
            </a:r>
            <a:r>
              <a:rPr lang="zh-CN" altLang="en-US" sz="1600" b="0" dirty="0" smtClean="0">
                <a:solidFill>
                  <a:schemeClr val="bg1"/>
                </a:solidFill>
                <a:latin typeface="微软雅黑" panose="020B0503020204020204" pitchFamily="34" charset="-122"/>
                <a:ea typeface="微软雅黑" panose="020B0503020204020204" pitchFamily="34" charset="-122"/>
              </a:rPr>
              <a:t>业务包括：</a:t>
            </a:r>
            <a:r>
              <a:rPr lang="en-US" altLang="zh-CN" sz="1600" b="0" dirty="0" smtClean="0">
                <a:solidFill>
                  <a:schemeClr val="bg1"/>
                </a:solidFill>
                <a:latin typeface="微软雅黑" panose="020B0503020204020204" pitchFamily="34" charset="-122"/>
                <a:ea typeface="微软雅黑" panose="020B0503020204020204" pitchFamily="34" charset="-122"/>
              </a:rPr>
              <a:t>MPLS- VPN</a:t>
            </a:r>
            <a:r>
              <a:rPr lang="zh-CN" altLang="en-US" sz="1600" b="0" dirty="0" smtClean="0">
                <a:solidFill>
                  <a:schemeClr val="bg1"/>
                </a:solidFill>
                <a:latin typeface="微软雅黑" panose="020B0503020204020204" pitchFamily="34" charset="-122"/>
                <a:ea typeface="微软雅黑" panose="020B0503020204020204" pitchFamily="34" charset="-122"/>
              </a:rPr>
              <a:t>、</a:t>
            </a:r>
            <a:r>
              <a:rPr lang="en-US" altLang="zh-CN" sz="1600" b="0" dirty="0" smtClean="0">
                <a:solidFill>
                  <a:schemeClr val="bg1"/>
                </a:solidFill>
                <a:latin typeface="微软雅黑" panose="020B0503020204020204" pitchFamily="34" charset="-122"/>
                <a:ea typeface="微软雅黑" panose="020B0503020204020204" pitchFamily="34" charset="-122"/>
              </a:rPr>
              <a:t>VPDN</a:t>
            </a:r>
            <a:r>
              <a:rPr lang="zh-CN" altLang="en-US" sz="1600" b="0" dirty="0" smtClean="0">
                <a:solidFill>
                  <a:schemeClr val="bg1"/>
                </a:solidFill>
                <a:latin typeface="微软雅黑" panose="020B0503020204020204" pitchFamily="34" charset="-122"/>
                <a:ea typeface="微软雅黑" panose="020B0503020204020204" pitchFamily="34" charset="-122"/>
              </a:rPr>
              <a:t>等。</a:t>
            </a:r>
          </a:p>
        </p:txBody>
      </p:sp>
      <p:sp>
        <p:nvSpPr>
          <p:cNvPr id="5" name="标题 1"/>
          <p:cNvSpPr>
            <a:spLocks noGrp="1"/>
          </p:cNvSpPr>
          <p:nvPr>
            <p:ph type="title"/>
          </p:nvPr>
        </p:nvSpPr>
        <p:spPr>
          <a:xfrm>
            <a:off x="840796" y="274041"/>
            <a:ext cx="4824412" cy="868363"/>
          </a:xfrm>
        </p:spPr>
        <p:txBody>
          <a:bodyPr>
            <a:normAutofit/>
          </a:bodyPr>
          <a:lstStyle/>
          <a:p>
            <a:pPr>
              <a:spcBef>
                <a:spcPts val="0"/>
              </a:spcBef>
              <a:defRPr/>
            </a:pPr>
            <a:r>
              <a:rPr lang="zh-CN" altLang="en-US" sz="2400" b="1" dirty="0">
                <a:solidFill>
                  <a:schemeClr val="accent4">
                    <a:lumMod val="60000"/>
                    <a:lumOff val="40000"/>
                  </a:schemeClr>
                </a:solidFill>
                <a:latin typeface="微软雅黑" panose="020B0503020204020204" pitchFamily="34" charset="-122"/>
                <a:ea typeface="微软雅黑" panose="020B0503020204020204" pitchFamily="34" charset="-122"/>
                <a:cs typeface="+mn-cs"/>
              </a:rPr>
              <a:t>虚拟专网（</a:t>
            </a:r>
            <a:r>
              <a:rPr lang="en-US" altLang="zh-CN" sz="2400" b="1" dirty="0">
                <a:solidFill>
                  <a:schemeClr val="accent4">
                    <a:lumMod val="60000"/>
                    <a:lumOff val="40000"/>
                  </a:schemeClr>
                </a:solidFill>
                <a:latin typeface="微软雅黑" panose="020B0503020204020204" pitchFamily="34" charset="-122"/>
                <a:ea typeface="微软雅黑" panose="020B0503020204020204" pitchFamily="34" charset="-122"/>
                <a:cs typeface="+mn-cs"/>
              </a:rPr>
              <a:t>VPN</a:t>
            </a:r>
            <a:r>
              <a:rPr lang="zh-CN" altLang="en-US" sz="2400" b="1" dirty="0">
                <a:solidFill>
                  <a:schemeClr val="accent4">
                    <a:lumMod val="60000"/>
                    <a:lumOff val="40000"/>
                  </a:schemeClr>
                </a:solidFill>
                <a:latin typeface="微软雅黑" panose="020B0503020204020204" pitchFamily="34" charset="-122"/>
                <a:ea typeface="微软雅黑" panose="020B0503020204020204" pitchFamily="34" charset="-122"/>
                <a:cs typeface="+mn-cs"/>
              </a:rPr>
              <a:t>）</a:t>
            </a:r>
          </a:p>
        </p:txBody>
      </p:sp>
      <p:pic>
        <p:nvPicPr>
          <p:cNvPr id="6" name="Picture 2" descr="E:\工作\SODA比赛\IMG20170109_1523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41123" y="444226"/>
            <a:ext cx="519842" cy="52799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10"/>
          <p:cNvGrpSpPr>
            <a:grpSpLocks/>
          </p:cNvGrpSpPr>
          <p:nvPr/>
        </p:nvGrpSpPr>
        <p:grpSpPr bwMode="auto">
          <a:xfrm>
            <a:off x="6049757" y="918868"/>
            <a:ext cx="2888604" cy="3981619"/>
            <a:chOff x="1827" y="344"/>
            <a:chExt cx="2811" cy="3415"/>
          </a:xfrm>
        </p:grpSpPr>
        <p:pic>
          <p:nvPicPr>
            <p:cNvPr id="8" name="图片 11" descr="计算机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3" y="379"/>
              <a:ext cx="111"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2" descr="计算机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9" y="379"/>
              <a:ext cx="111"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3" descr="计算机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9" y="379"/>
              <a:ext cx="111"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4" descr="建筑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 y="344"/>
              <a:ext cx="438" cy="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5" descr="R26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0" y="988"/>
              <a:ext cx="35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6" descr="Z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92" y="2743"/>
              <a:ext cx="266"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7" descr="整套电脑-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4" y="2746"/>
              <a:ext cx="19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8" descr="男士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67" y="1249"/>
              <a:ext cx="222"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任意多边形 19"/>
            <p:cNvSpPr>
              <a:spLocks/>
            </p:cNvSpPr>
            <p:nvPr/>
          </p:nvSpPr>
          <p:spPr bwMode="auto">
            <a:xfrm rot="-1812270">
              <a:off x="2863" y="1050"/>
              <a:ext cx="55" cy="726"/>
            </a:xfrm>
            <a:custGeom>
              <a:avLst/>
              <a:gdLst>
                <a:gd name="T0" fmla="*/ 55 w 404"/>
                <a:gd name="T1" fmla="*/ 433 h 1294"/>
                <a:gd name="T2" fmla="*/ 12 w 404"/>
                <a:gd name="T3" fmla="*/ 0 h 1294"/>
                <a:gd name="T4" fmla="*/ 30 w 404"/>
                <a:gd name="T5" fmla="*/ 322 h 1294"/>
                <a:gd name="T6" fmla="*/ 0 w 404"/>
                <a:gd name="T7" fmla="*/ 261 h 1294"/>
                <a:gd name="T8" fmla="*/ 41 w 404"/>
                <a:gd name="T9" fmla="*/ 726 h 1294"/>
                <a:gd name="T10" fmla="*/ 21 w 404"/>
                <a:gd name="T11" fmla="*/ 385 h 1294"/>
                <a:gd name="T12" fmla="*/ 55 w 404"/>
                <a:gd name="T13" fmla="*/ 433 h 12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4" h="1294">
                  <a:moveTo>
                    <a:pt x="404" y="771"/>
                  </a:moveTo>
                  <a:lnTo>
                    <a:pt x="87" y="0"/>
                  </a:lnTo>
                  <a:lnTo>
                    <a:pt x="224" y="574"/>
                  </a:lnTo>
                  <a:lnTo>
                    <a:pt x="0" y="466"/>
                  </a:lnTo>
                  <a:lnTo>
                    <a:pt x="301" y="1294"/>
                  </a:lnTo>
                  <a:lnTo>
                    <a:pt x="155" y="686"/>
                  </a:lnTo>
                  <a:lnTo>
                    <a:pt x="404" y="771"/>
                  </a:lnTo>
                  <a:close/>
                </a:path>
              </a:pathLst>
            </a:custGeom>
            <a:solidFill>
              <a:srgbClr val="FFCC66"/>
            </a:solidFill>
            <a:ln w="9525">
              <a:solidFill>
                <a:srgbClr val="ECF6A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chemeClr val="bg1"/>
                </a:solidFill>
              </a:endParaRPr>
            </a:p>
          </p:txBody>
        </p:sp>
        <p:pic>
          <p:nvPicPr>
            <p:cNvPr id="17" name="图片 20" descr="R26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50" y="901"/>
              <a:ext cx="35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21"/>
            <p:cNvSpPr>
              <a:spLocks noChangeArrowheads="1"/>
            </p:cNvSpPr>
            <p:nvPr/>
          </p:nvSpPr>
          <p:spPr bwMode="auto">
            <a:xfrm>
              <a:off x="2215" y="376"/>
              <a:ext cx="359" cy="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r>
                <a:rPr lang="zh-CN" altLang="en-US" sz="1400" b="1" dirty="0">
                  <a:solidFill>
                    <a:schemeClr val="bg1"/>
                  </a:solidFill>
                  <a:latin typeface="Arial" charset="0"/>
                  <a:ea typeface="宋体" pitchFamily="2" charset="-122"/>
                </a:rPr>
                <a:t>市水利局</a:t>
              </a:r>
            </a:p>
          </p:txBody>
        </p:sp>
        <p:sp>
          <p:nvSpPr>
            <p:cNvPr id="19" name="矩形 22"/>
            <p:cNvSpPr>
              <a:spLocks noChangeArrowheads="1"/>
            </p:cNvSpPr>
            <p:nvPr/>
          </p:nvSpPr>
          <p:spPr bwMode="auto">
            <a:xfrm>
              <a:off x="3344" y="945"/>
              <a:ext cx="509" cy="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r>
                <a:rPr lang="en-US" altLang="zh-CN" sz="1400" b="1" dirty="0">
                  <a:solidFill>
                    <a:schemeClr val="bg1"/>
                  </a:solidFill>
                  <a:latin typeface="宋体" pitchFamily="2" charset="-122"/>
                  <a:ea typeface="宋体" pitchFamily="2" charset="-122"/>
                </a:rPr>
                <a:t>VPN</a:t>
              </a:r>
              <a:r>
                <a:rPr lang="zh-CN" altLang="en-US" sz="1400" b="1" dirty="0">
                  <a:solidFill>
                    <a:schemeClr val="bg1"/>
                  </a:solidFill>
                  <a:latin typeface="宋体" pitchFamily="2" charset="-122"/>
                  <a:ea typeface="宋体" pitchFamily="2" charset="-122"/>
                </a:rPr>
                <a:t>网关</a:t>
              </a:r>
            </a:p>
          </p:txBody>
        </p:sp>
        <p:sp>
          <p:nvSpPr>
            <p:cNvPr id="20" name="矩形 23"/>
            <p:cNvSpPr>
              <a:spLocks noChangeArrowheads="1"/>
            </p:cNvSpPr>
            <p:nvPr/>
          </p:nvSpPr>
          <p:spPr bwMode="auto">
            <a:xfrm>
              <a:off x="3350" y="672"/>
              <a:ext cx="360" cy="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r>
                <a:rPr lang="zh-CN" altLang="en-US" sz="1200" b="1" dirty="0">
                  <a:solidFill>
                    <a:schemeClr val="bg1"/>
                  </a:solidFill>
                  <a:latin typeface="Arial" charset="0"/>
                  <a:ea typeface="宋体" pitchFamily="2" charset="-122"/>
                </a:rPr>
                <a:t>应用系统</a:t>
              </a:r>
            </a:p>
          </p:txBody>
        </p:sp>
        <p:graphicFrame>
          <p:nvGraphicFramePr>
            <p:cNvPr id="21" name="对象 24"/>
            <p:cNvGraphicFramePr>
              <a:graphicFrameLocks noChangeAspect="1"/>
            </p:cNvGraphicFramePr>
            <p:nvPr/>
          </p:nvGraphicFramePr>
          <p:xfrm>
            <a:off x="2115" y="2901"/>
            <a:ext cx="417" cy="577"/>
          </p:xfrm>
          <a:graphic>
            <a:graphicData uri="http://schemas.openxmlformats.org/presentationml/2006/ole">
              <mc:AlternateContent xmlns:mc="http://schemas.openxmlformats.org/markup-compatibility/2006">
                <mc:Choice xmlns:v="urn:schemas-microsoft-com:vml" Requires="v">
                  <p:oleObj spid="_x0000_s26668" name="Visio" r:id="rId10" imgW="993648" imgH="947623" progId="Visio.Drawing.11">
                    <p:embed/>
                  </p:oleObj>
                </mc:Choice>
                <mc:Fallback>
                  <p:oleObj name="Visio" r:id="rId10" imgW="993648" imgH="947623"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15" y="2901"/>
                          <a:ext cx="417"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 name="矩形 25"/>
            <p:cNvSpPr>
              <a:spLocks noChangeArrowheads="1"/>
            </p:cNvSpPr>
            <p:nvPr/>
          </p:nvSpPr>
          <p:spPr bwMode="auto">
            <a:xfrm>
              <a:off x="1827" y="3527"/>
              <a:ext cx="23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r>
                <a:rPr lang="zh-CN" altLang="en-US" sz="1200" b="1" dirty="0">
                  <a:solidFill>
                    <a:schemeClr val="bg1"/>
                  </a:solidFill>
                  <a:latin typeface="Arial" charset="0"/>
                  <a:ea typeface="宋体" pitchFamily="2" charset="-122"/>
                </a:rPr>
                <a:t>县市水利局</a:t>
              </a:r>
            </a:p>
          </p:txBody>
        </p:sp>
        <p:pic>
          <p:nvPicPr>
            <p:cNvPr id="23" name="图片 26" descr="Z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70" y="2770"/>
              <a:ext cx="266"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27" descr="整套电脑-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2" y="2772"/>
              <a:ext cx="191"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 name="对象 28"/>
            <p:cNvGraphicFramePr>
              <a:graphicFrameLocks noChangeAspect="1"/>
            </p:cNvGraphicFramePr>
            <p:nvPr/>
          </p:nvGraphicFramePr>
          <p:xfrm>
            <a:off x="2894" y="2927"/>
            <a:ext cx="416" cy="577"/>
          </p:xfrm>
          <a:graphic>
            <a:graphicData uri="http://schemas.openxmlformats.org/presentationml/2006/ole">
              <mc:AlternateContent xmlns:mc="http://schemas.openxmlformats.org/markup-compatibility/2006">
                <mc:Choice xmlns:v="urn:schemas-microsoft-com:vml" Requires="v">
                  <p:oleObj spid="_x0000_s26669" name="Visio" r:id="rId13" imgW="993648" imgH="947623" progId="Visio.Drawing.11">
                    <p:embed/>
                  </p:oleObj>
                </mc:Choice>
                <mc:Fallback>
                  <p:oleObj name="Visio" r:id="rId13" imgW="993648" imgH="947623"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94" y="2927"/>
                          <a:ext cx="416"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6" name="图片 29" descr="Z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44" y="2743"/>
              <a:ext cx="26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30" descr="整套电脑-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6" y="2745"/>
              <a:ext cx="191"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 name="对象 31"/>
            <p:cNvGraphicFramePr>
              <a:graphicFrameLocks noChangeAspect="1"/>
            </p:cNvGraphicFramePr>
            <p:nvPr/>
          </p:nvGraphicFramePr>
          <p:xfrm>
            <a:off x="3967" y="2900"/>
            <a:ext cx="417" cy="577"/>
          </p:xfrm>
          <a:graphic>
            <a:graphicData uri="http://schemas.openxmlformats.org/presentationml/2006/ole">
              <mc:AlternateContent xmlns:mc="http://schemas.openxmlformats.org/markup-compatibility/2006">
                <mc:Choice xmlns:v="urn:schemas-microsoft-com:vml" Requires="v">
                  <p:oleObj spid="_x0000_s26670" name="Visio" r:id="rId15" imgW="993648" imgH="947623" progId="Visio.Drawing.11">
                    <p:embed/>
                  </p:oleObj>
                </mc:Choice>
                <mc:Fallback>
                  <p:oleObj name="Visio" r:id="rId15" imgW="993648" imgH="947623"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7" y="2900"/>
                          <a:ext cx="417"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 name="矩形 32"/>
            <p:cNvSpPr>
              <a:spLocks noChangeArrowheads="1"/>
            </p:cNvSpPr>
            <p:nvPr/>
          </p:nvSpPr>
          <p:spPr bwMode="auto">
            <a:xfrm>
              <a:off x="3309" y="2900"/>
              <a:ext cx="509" cy="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r>
                <a:rPr lang="en-US" altLang="zh-CN" b="1">
                  <a:solidFill>
                    <a:schemeClr val="bg1"/>
                  </a:solidFill>
                  <a:latin typeface="Arial" charset="0"/>
                  <a:ea typeface="宋体" pitchFamily="2" charset="-122"/>
                </a:rPr>
                <a:t>….</a:t>
              </a:r>
            </a:p>
          </p:txBody>
        </p:sp>
        <p:pic>
          <p:nvPicPr>
            <p:cNvPr id="30" name="图片 33" descr="男士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27" y="1379"/>
              <a:ext cx="221"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34" descr="男士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17" y="1509"/>
              <a:ext cx="221"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矩形 35"/>
            <p:cNvSpPr>
              <a:spLocks noChangeArrowheads="1"/>
            </p:cNvSpPr>
            <p:nvPr/>
          </p:nvSpPr>
          <p:spPr bwMode="auto">
            <a:xfrm>
              <a:off x="4057" y="2029"/>
              <a:ext cx="41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r>
                <a:rPr lang="zh-CN" altLang="en-US" sz="1200" b="1">
                  <a:solidFill>
                    <a:schemeClr val="bg1"/>
                  </a:solidFill>
                  <a:latin typeface="Arial" charset="0"/>
                  <a:ea typeface="宋体" pitchFamily="2" charset="-122"/>
                </a:rPr>
                <a:t>  移动办公用户</a:t>
              </a:r>
            </a:p>
          </p:txBody>
        </p:sp>
        <p:sp>
          <p:nvSpPr>
            <p:cNvPr id="33" name="任意多边形 36"/>
            <p:cNvSpPr>
              <a:spLocks/>
            </p:cNvSpPr>
            <p:nvPr/>
          </p:nvSpPr>
          <p:spPr bwMode="auto">
            <a:xfrm rot="-6513511">
              <a:off x="2625" y="2011"/>
              <a:ext cx="62" cy="847"/>
            </a:xfrm>
            <a:custGeom>
              <a:avLst/>
              <a:gdLst>
                <a:gd name="T0" fmla="*/ 62 w 404"/>
                <a:gd name="T1" fmla="*/ 505 h 1294"/>
                <a:gd name="T2" fmla="*/ 13 w 404"/>
                <a:gd name="T3" fmla="*/ 0 h 1294"/>
                <a:gd name="T4" fmla="*/ 34 w 404"/>
                <a:gd name="T5" fmla="*/ 376 h 1294"/>
                <a:gd name="T6" fmla="*/ 0 w 404"/>
                <a:gd name="T7" fmla="*/ 305 h 1294"/>
                <a:gd name="T8" fmla="*/ 46 w 404"/>
                <a:gd name="T9" fmla="*/ 847 h 1294"/>
                <a:gd name="T10" fmla="*/ 24 w 404"/>
                <a:gd name="T11" fmla="*/ 449 h 1294"/>
                <a:gd name="T12" fmla="*/ 62 w 404"/>
                <a:gd name="T13" fmla="*/ 505 h 12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4" h="1294">
                  <a:moveTo>
                    <a:pt x="404" y="771"/>
                  </a:moveTo>
                  <a:lnTo>
                    <a:pt x="87" y="0"/>
                  </a:lnTo>
                  <a:lnTo>
                    <a:pt x="224" y="574"/>
                  </a:lnTo>
                  <a:lnTo>
                    <a:pt x="0" y="466"/>
                  </a:lnTo>
                  <a:lnTo>
                    <a:pt x="301" y="1294"/>
                  </a:lnTo>
                  <a:lnTo>
                    <a:pt x="155" y="686"/>
                  </a:lnTo>
                  <a:lnTo>
                    <a:pt x="404" y="771"/>
                  </a:lnTo>
                  <a:close/>
                </a:path>
              </a:pathLst>
            </a:custGeom>
            <a:solidFill>
              <a:srgbClr val="FFCC66"/>
            </a:solidFill>
            <a:ln w="9525">
              <a:solidFill>
                <a:srgbClr val="ECF6A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chemeClr val="bg1"/>
                </a:solidFill>
              </a:endParaRPr>
            </a:p>
          </p:txBody>
        </p:sp>
        <p:sp>
          <p:nvSpPr>
            <p:cNvPr id="34" name="任意多边形 37"/>
            <p:cNvSpPr>
              <a:spLocks/>
            </p:cNvSpPr>
            <p:nvPr/>
          </p:nvSpPr>
          <p:spPr bwMode="auto">
            <a:xfrm rot="-8930369">
              <a:off x="3073" y="2294"/>
              <a:ext cx="58" cy="507"/>
            </a:xfrm>
            <a:custGeom>
              <a:avLst/>
              <a:gdLst>
                <a:gd name="T0" fmla="*/ 58 w 404"/>
                <a:gd name="T1" fmla="*/ 302 h 1294"/>
                <a:gd name="T2" fmla="*/ 12 w 404"/>
                <a:gd name="T3" fmla="*/ 0 h 1294"/>
                <a:gd name="T4" fmla="*/ 32 w 404"/>
                <a:gd name="T5" fmla="*/ 225 h 1294"/>
                <a:gd name="T6" fmla="*/ 0 w 404"/>
                <a:gd name="T7" fmla="*/ 183 h 1294"/>
                <a:gd name="T8" fmla="*/ 43 w 404"/>
                <a:gd name="T9" fmla="*/ 507 h 1294"/>
                <a:gd name="T10" fmla="*/ 22 w 404"/>
                <a:gd name="T11" fmla="*/ 269 h 1294"/>
                <a:gd name="T12" fmla="*/ 58 w 404"/>
                <a:gd name="T13" fmla="*/ 302 h 12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4" h="1294">
                  <a:moveTo>
                    <a:pt x="404" y="771"/>
                  </a:moveTo>
                  <a:lnTo>
                    <a:pt x="87" y="0"/>
                  </a:lnTo>
                  <a:lnTo>
                    <a:pt x="224" y="574"/>
                  </a:lnTo>
                  <a:lnTo>
                    <a:pt x="0" y="466"/>
                  </a:lnTo>
                  <a:lnTo>
                    <a:pt x="301" y="1294"/>
                  </a:lnTo>
                  <a:lnTo>
                    <a:pt x="155" y="686"/>
                  </a:lnTo>
                  <a:lnTo>
                    <a:pt x="404" y="771"/>
                  </a:lnTo>
                  <a:close/>
                </a:path>
              </a:pathLst>
            </a:custGeom>
            <a:solidFill>
              <a:srgbClr val="FFCC66"/>
            </a:solidFill>
            <a:ln w="9525">
              <a:solidFill>
                <a:srgbClr val="ECF6A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chemeClr val="bg1"/>
                </a:solidFill>
              </a:endParaRPr>
            </a:p>
          </p:txBody>
        </p:sp>
        <p:sp>
          <p:nvSpPr>
            <p:cNvPr id="35" name="任意多边形 38"/>
            <p:cNvSpPr>
              <a:spLocks/>
            </p:cNvSpPr>
            <p:nvPr/>
          </p:nvSpPr>
          <p:spPr bwMode="auto">
            <a:xfrm rot="9260342">
              <a:off x="3698" y="2205"/>
              <a:ext cx="65" cy="507"/>
            </a:xfrm>
            <a:custGeom>
              <a:avLst/>
              <a:gdLst>
                <a:gd name="T0" fmla="*/ 65 w 404"/>
                <a:gd name="T1" fmla="*/ 302 h 1294"/>
                <a:gd name="T2" fmla="*/ 14 w 404"/>
                <a:gd name="T3" fmla="*/ 0 h 1294"/>
                <a:gd name="T4" fmla="*/ 36 w 404"/>
                <a:gd name="T5" fmla="*/ 225 h 1294"/>
                <a:gd name="T6" fmla="*/ 0 w 404"/>
                <a:gd name="T7" fmla="*/ 183 h 1294"/>
                <a:gd name="T8" fmla="*/ 48 w 404"/>
                <a:gd name="T9" fmla="*/ 507 h 1294"/>
                <a:gd name="T10" fmla="*/ 25 w 404"/>
                <a:gd name="T11" fmla="*/ 269 h 1294"/>
                <a:gd name="T12" fmla="*/ 65 w 404"/>
                <a:gd name="T13" fmla="*/ 302 h 12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4" h="1294">
                  <a:moveTo>
                    <a:pt x="404" y="771"/>
                  </a:moveTo>
                  <a:lnTo>
                    <a:pt x="87" y="0"/>
                  </a:lnTo>
                  <a:lnTo>
                    <a:pt x="224" y="574"/>
                  </a:lnTo>
                  <a:lnTo>
                    <a:pt x="0" y="466"/>
                  </a:lnTo>
                  <a:lnTo>
                    <a:pt x="301" y="1294"/>
                  </a:lnTo>
                  <a:lnTo>
                    <a:pt x="155" y="686"/>
                  </a:lnTo>
                  <a:lnTo>
                    <a:pt x="404" y="771"/>
                  </a:lnTo>
                  <a:close/>
                </a:path>
              </a:pathLst>
            </a:custGeom>
            <a:solidFill>
              <a:srgbClr val="FFCC66"/>
            </a:solidFill>
            <a:ln w="9525">
              <a:solidFill>
                <a:srgbClr val="ECF6A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chemeClr val="bg1"/>
                </a:solidFill>
              </a:endParaRPr>
            </a:p>
          </p:txBody>
        </p:sp>
        <p:sp>
          <p:nvSpPr>
            <p:cNvPr id="36" name="任意多边形 39"/>
            <p:cNvSpPr>
              <a:spLocks/>
            </p:cNvSpPr>
            <p:nvPr/>
          </p:nvSpPr>
          <p:spPr bwMode="auto">
            <a:xfrm rot="-5598491">
              <a:off x="3978" y="1126"/>
              <a:ext cx="43" cy="724"/>
            </a:xfrm>
            <a:custGeom>
              <a:avLst/>
              <a:gdLst>
                <a:gd name="T0" fmla="*/ 43 w 404"/>
                <a:gd name="T1" fmla="*/ 431 h 1294"/>
                <a:gd name="T2" fmla="*/ 9 w 404"/>
                <a:gd name="T3" fmla="*/ 0 h 1294"/>
                <a:gd name="T4" fmla="*/ 24 w 404"/>
                <a:gd name="T5" fmla="*/ 321 h 1294"/>
                <a:gd name="T6" fmla="*/ 0 w 404"/>
                <a:gd name="T7" fmla="*/ 261 h 1294"/>
                <a:gd name="T8" fmla="*/ 32 w 404"/>
                <a:gd name="T9" fmla="*/ 724 h 1294"/>
                <a:gd name="T10" fmla="*/ 16 w 404"/>
                <a:gd name="T11" fmla="*/ 384 h 1294"/>
                <a:gd name="T12" fmla="*/ 43 w 404"/>
                <a:gd name="T13" fmla="*/ 431 h 12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4" h="1294">
                  <a:moveTo>
                    <a:pt x="404" y="771"/>
                  </a:moveTo>
                  <a:lnTo>
                    <a:pt x="87" y="0"/>
                  </a:lnTo>
                  <a:lnTo>
                    <a:pt x="224" y="574"/>
                  </a:lnTo>
                  <a:lnTo>
                    <a:pt x="0" y="466"/>
                  </a:lnTo>
                  <a:lnTo>
                    <a:pt x="301" y="1294"/>
                  </a:lnTo>
                  <a:lnTo>
                    <a:pt x="155" y="686"/>
                  </a:lnTo>
                  <a:lnTo>
                    <a:pt x="404" y="771"/>
                  </a:lnTo>
                  <a:close/>
                </a:path>
              </a:pathLst>
            </a:custGeom>
            <a:solidFill>
              <a:srgbClr val="FFCC66"/>
            </a:solidFill>
            <a:ln w="9525">
              <a:solidFill>
                <a:srgbClr val="ECF6A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chemeClr val="bg1"/>
                </a:solidFill>
              </a:endParaRPr>
            </a:p>
          </p:txBody>
        </p:sp>
        <p:sp>
          <p:nvSpPr>
            <p:cNvPr id="37" name="任意多边形 40"/>
            <p:cNvSpPr>
              <a:spLocks/>
            </p:cNvSpPr>
            <p:nvPr/>
          </p:nvSpPr>
          <p:spPr bwMode="auto">
            <a:xfrm>
              <a:off x="2201" y="1162"/>
              <a:ext cx="809" cy="1564"/>
            </a:xfrm>
            <a:custGeom>
              <a:avLst/>
              <a:gdLst>
                <a:gd name="T0" fmla="*/ 0 w 1400"/>
                <a:gd name="T1" fmla="*/ 1564 h 2112"/>
                <a:gd name="T2" fmla="*/ 721 w 1400"/>
                <a:gd name="T3" fmla="*/ 746 h 2112"/>
                <a:gd name="T4" fmla="*/ 527 w 1400"/>
                <a:gd name="T5" fmla="*/ 0 h 2112"/>
                <a:gd name="T6" fmla="*/ 0 60000 65536"/>
                <a:gd name="T7" fmla="*/ 0 60000 65536"/>
                <a:gd name="T8" fmla="*/ 0 60000 65536"/>
              </a:gdLst>
              <a:ahLst/>
              <a:cxnLst>
                <a:cxn ang="T6">
                  <a:pos x="T0" y="T1"/>
                </a:cxn>
                <a:cxn ang="T7">
                  <a:pos x="T2" y="T3"/>
                </a:cxn>
                <a:cxn ang="T8">
                  <a:pos x="T4" y="T5"/>
                </a:cxn>
              </a:cxnLst>
              <a:rect l="0" t="0" r="r" b="b"/>
              <a:pathLst>
                <a:path w="1400" h="2112">
                  <a:moveTo>
                    <a:pt x="0" y="2112"/>
                  </a:moveTo>
                  <a:cubicBezTo>
                    <a:pt x="548" y="1736"/>
                    <a:pt x="1096" y="1360"/>
                    <a:pt x="1248" y="1008"/>
                  </a:cubicBezTo>
                  <a:cubicBezTo>
                    <a:pt x="1400" y="656"/>
                    <a:pt x="1156" y="328"/>
                    <a:pt x="912" y="0"/>
                  </a:cubicBezTo>
                </a:path>
              </a:pathLst>
            </a:custGeom>
            <a:noFill/>
            <a:ln w="25400" cap="flat">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solidFill>
              </a:endParaRPr>
            </a:p>
          </p:txBody>
        </p:sp>
        <p:sp>
          <p:nvSpPr>
            <p:cNvPr id="38" name="任意多边形 41"/>
            <p:cNvSpPr>
              <a:spLocks/>
            </p:cNvSpPr>
            <p:nvPr/>
          </p:nvSpPr>
          <p:spPr bwMode="auto">
            <a:xfrm>
              <a:off x="2860" y="1162"/>
              <a:ext cx="299" cy="1608"/>
            </a:xfrm>
            <a:custGeom>
              <a:avLst/>
              <a:gdLst>
                <a:gd name="T0" fmla="*/ 78 w 552"/>
                <a:gd name="T1" fmla="*/ 1608 h 1872"/>
                <a:gd name="T2" fmla="*/ 286 w 552"/>
                <a:gd name="T3" fmla="*/ 948 h 1872"/>
                <a:gd name="T4" fmla="*/ 0 w 552"/>
                <a:gd name="T5" fmla="*/ 0 h 1872"/>
                <a:gd name="T6" fmla="*/ 0 60000 65536"/>
                <a:gd name="T7" fmla="*/ 0 60000 65536"/>
                <a:gd name="T8" fmla="*/ 0 60000 65536"/>
              </a:gdLst>
              <a:ahLst/>
              <a:cxnLst>
                <a:cxn ang="T6">
                  <a:pos x="T0" y="T1"/>
                </a:cxn>
                <a:cxn ang="T7">
                  <a:pos x="T2" y="T3"/>
                </a:cxn>
                <a:cxn ang="T8">
                  <a:pos x="T4" y="T5"/>
                </a:cxn>
              </a:cxnLst>
              <a:rect l="0" t="0" r="r" b="b"/>
              <a:pathLst>
                <a:path w="552" h="1872">
                  <a:moveTo>
                    <a:pt x="144" y="1872"/>
                  </a:moveTo>
                  <a:cubicBezTo>
                    <a:pt x="348" y="1644"/>
                    <a:pt x="552" y="1416"/>
                    <a:pt x="528" y="1104"/>
                  </a:cubicBezTo>
                  <a:cubicBezTo>
                    <a:pt x="504" y="792"/>
                    <a:pt x="252" y="396"/>
                    <a:pt x="0" y="0"/>
                  </a:cubicBezTo>
                </a:path>
              </a:pathLst>
            </a:custGeom>
            <a:noFill/>
            <a:ln w="25400" cap="flat" cmpd="sng">
              <a:solidFill>
                <a:srgbClr val="FF0000"/>
              </a:solidFill>
              <a:prstDash val="lg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solidFill>
              </a:endParaRPr>
            </a:p>
          </p:txBody>
        </p:sp>
        <p:sp>
          <p:nvSpPr>
            <p:cNvPr id="39" name="任意多边形 42"/>
            <p:cNvSpPr>
              <a:spLocks/>
            </p:cNvSpPr>
            <p:nvPr/>
          </p:nvSpPr>
          <p:spPr bwMode="auto">
            <a:xfrm>
              <a:off x="3069" y="1118"/>
              <a:ext cx="1258" cy="985"/>
            </a:xfrm>
            <a:custGeom>
              <a:avLst/>
              <a:gdLst>
                <a:gd name="T0" fmla="*/ 1258 w 1968"/>
                <a:gd name="T1" fmla="*/ 783 h 1328"/>
                <a:gd name="T2" fmla="*/ 644 w 1968"/>
                <a:gd name="T3" fmla="*/ 854 h 1328"/>
                <a:gd name="T4" fmla="*/ 0 w 1968"/>
                <a:gd name="T5" fmla="*/ 0 h 1328"/>
                <a:gd name="T6" fmla="*/ 0 60000 65536"/>
                <a:gd name="T7" fmla="*/ 0 60000 65536"/>
                <a:gd name="T8" fmla="*/ 0 60000 65536"/>
              </a:gdLst>
              <a:ahLst/>
              <a:cxnLst>
                <a:cxn ang="T6">
                  <a:pos x="T0" y="T1"/>
                </a:cxn>
                <a:cxn ang="T7">
                  <a:pos x="T2" y="T3"/>
                </a:cxn>
                <a:cxn ang="T8">
                  <a:pos x="T4" y="T5"/>
                </a:cxn>
              </a:cxnLst>
              <a:rect l="0" t="0" r="r" b="b"/>
              <a:pathLst>
                <a:path w="1968" h="1328">
                  <a:moveTo>
                    <a:pt x="1968" y="1056"/>
                  </a:moveTo>
                  <a:cubicBezTo>
                    <a:pt x="1652" y="1192"/>
                    <a:pt x="1336" y="1328"/>
                    <a:pt x="1008" y="1152"/>
                  </a:cubicBezTo>
                  <a:cubicBezTo>
                    <a:pt x="680" y="976"/>
                    <a:pt x="340" y="488"/>
                    <a:pt x="0" y="0"/>
                  </a:cubicBezTo>
                </a:path>
              </a:pathLst>
            </a:custGeom>
            <a:noFill/>
            <a:ln w="25400" cap="flat" cmpd="sng">
              <a:solidFill>
                <a:srgbClr val="FF0000"/>
              </a:solidFill>
              <a:prstDash val="lg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solidFill>
              </a:endParaRPr>
            </a:p>
          </p:txBody>
        </p:sp>
        <p:sp>
          <p:nvSpPr>
            <p:cNvPr id="40" name="任意多边形 43"/>
            <p:cNvSpPr>
              <a:spLocks/>
            </p:cNvSpPr>
            <p:nvPr/>
          </p:nvSpPr>
          <p:spPr bwMode="auto">
            <a:xfrm>
              <a:off x="2980" y="1162"/>
              <a:ext cx="928" cy="1521"/>
            </a:xfrm>
            <a:custGeom>
              <a:avLst/>
              <a:gdLst>
                <a:gd name="T0" fmla="*/ 928 w 1392"/>
                <a:gd name="T1" fmla="*/ 1521 h 1872"/>
                <a:gd name="T2" fmla="*/ 448 w 1392"/>
                <a:gd name="T3" fmla="*/ 1131 h 1872"/>
                <a:gd name="T4" fmla="*/ 0 w 1392"/>
                <a:gd name="T5" fmla="*/ 0 h 1872"/>
                <a:gd name="T6" fmla="*/ 0 60000 65536"/>
                <a:gd name="T7" fmla="*/ 0 60000 65536"/>
                <a:gd name="T8" fmla="*/ 0 60000 65536"/>
              </a:gdLst>
              <a:ahLst/>
              <a:cxnLst>
                <a:cxn ang="T6">
                  <a:pos x="T0" y="T1"/>
                </a:cxn>
                <a:cxn ang="T7">
                  <a:pos x="T2" y="T3"/>
                </a:cxn>
                <a:cxn ang="T8">
                  <a:pos x="T4" y="T5"/>
                </a:cxn>
              </a:cxnLst>
              <a:rect l="0" t="0" r="r" b="b"/>
              <a:pathLst>
                <a:path w="1392" h="1872">
                  <a:moveTo>
                    <a:pt x="1392" y="1872"/>
                  </a:moveTo>
                  <a:cubicBezTo>
                    <a:pt x="1148" y="1788"/>
                    <a:pt x="904" y="1704"/>
                    <a:pt x="672" y="1392"/>
                  </a:cubicBezTo>
                  <a:cubicBezTo>
                    <a:pt x="440" y="1080"/>
                    <a:pt x="120" y="248"/>
                    <a:pt x="0" y="0"/>
                  </a:cubicBezTo>
                </a:path>
              </a:pathLst>
            </a:custGeom>
            <a:noFill/>
            <a:ln w="25400" cap="flat" cmpd="sng">
              <a:solidFill>
                <a:srgbClr val="FF0000"/>
              </a:solidFill>
              <a:prstDash val="lg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solidFill>
              </a:endParaRPr>
            </a:p>
          </p:txBody>
        </p:sp>
        <p:pic>
          <p:nvPicPr>
            <p:cNvPr id="41" name="图片 44" descr="Blue2x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40" y="1466"/>
              <a:ext cx="988" cy="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矩形 45"/>
            <p:cNvSpPr>
              <a:spLocks noChangeArrowheads="1"/>
            </p:cNvSpPr>
            <p:nvPr/>
          </p:nvSpPr>
          <p:spPr bwMode="auto">
            <a:xfrm>
              <a:off x="3039" y="1857"/>
              <a:ext cx="360" cy="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r>
                <a:rPr lang="en-US" altLang="zh-CN" sz="1800" b="1">
                  <a:solidFill>
                    <a:schemeClr val="bg1"/>
                  </a:solidFill>
                  <a:latin typeface="Arial" charset="0"/>
                  <a:ea typeface="宋体" pitchFamily="2" charset="-122"/>
                </a:rPr>
                <a:t>Internet</a:t>
              </a:r>
            </a:p>
          </p:txBody>
        </p:sp>
        <p:sp>
          <p:nvSpPr>
            <p:cNvPr id="43" name="矩形 46"/>
            <p:cNvSpPr>
              <a:spLocks noChangeArrowheads="1"/>
            </p:cNvSpPr>
            <p:nvPr/>
          </p:nvSpPr>
          <p:spPr bwMode="auto">
            <a:xfrm>
              <a:off x="4071" y="3585"/>
              <a:ext cx="24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r>
                <a:rPr lang="zh-CN" altLang="en-US" sz="1200" b="1">
                  <a:solidFill>
                    <a:schemeClr val="bg1"/>
                  </a:solidFill>
                  <a:latin typeface="Arial" charset="0"/>
                  <a:ea typeface="宋体" pitchFamily="2" charset="-122"/>
                </a:rPr>
                <a:t>下属企业</a:t>
              </a:r>
            </a:p>
          </p:txBody>
        </p:sp>
        <p:sp>
          <p:nvSpPr>
            <p:cNvPr id="44" name="矩形 47"/>
            <p:cNvSpPr>
              <a:spLocks noChangeArrowheads="1"/>
            </p:cNvSpPr>
            <p:nvPr/>
          </p:nvSpPr>
          <p:spPr bwMode="auto">
            <a:xfrm>
              <a:off x="3030" y="3554"/>
              <a:ext cx="24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r>
                <a:rPr lang="zh-CN" altLang="en-US" sz="1200" b="1" dirty="0">
                  <a:solidFill>
                    <a:schemeClr val="bg1"/>
                  </a:solidFill>
                  <a:latin typeface="Arial" charset="0"/>
                  <a:ea typeface="宋体" pitchFamily="2" charset="-122"/>
                </a:rPr>
                <a:t>县市水利局</a:t>
              </a:r>
            </a:p>
          </p:txBody>
        </p:sp>
      </p:grpSp>
    </p:spTree>
    <p:extLst>
      <p:ext uri="{BB962C8B-B14F-4D97-AF65-F5344CB8AC3E}">
        <p14:creationId xmlns:p14="http://schemas.microsoft.com/office/powerpoint/2010/main" val="102364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699846" y="1113993"/>
            <a:ext cx="6254942" cy="379656"/>
          </a:xfrm>
          <a:prstGeom prst="rect">
            <a:avLst/>
          </a:prstGeom>
          <a:noFill/>
        </p:spPr>
        <p:txBody>
          <a:bodyPr wrap="square">
            <a:spAutoFit/>
          </a:bodyPr>
          <a:lstStyle/>
          <a:p>
            <a:r>
              <a:rPr lang="zh-CN" altLang="en-US" sz="1867" b="1" dirty="0">
                <a:solidFill>
                  <a:schemeClr val="bg1"/>
                </a:solidFill>
                <a:latin typeface="微软雅黑" panose="020B0503020204020204" pitchFamily="34" charset="-122"/>
                <a:ea typeface="微软雅黑" panose="020B0503020204020204" pitchFamily="34" charset="-122"/>
              </a:rPr>
              <a:t>大客户专网（</a:t>
            </a:r>
            <a:r>
              <a:rPr lang="en-US" altLang="zh-CN" sz="1867" b="1" dirty="0">
                <a:solidFill>
                  <a:schemeClr val="bg1"/>
                </a:solidFill>
                <a:latin typeface="微软雅黑" panose="020B0503020204020204" pitchFamily="34" charset="-122"/>
                <a:ea typeface="微软雅黑" panose="020B0503020204020204" pitchFamily="34" charset="-122"/>
              </a:rPr>
              <a:t>CN2</a:t>
            </a:r>
            <a:r>
              <a:rPr lang="zh-CN" altLang="en-US" sz="1867" b="1" dirty="0">
                <a:solidFill>
                  <a:schemeClr val="bg1"/>
                </a:solidFill>
                <a:latin typeface="微软雅黑" panose="020B0503020204020204" pitchFamily="34" charset="-122"/>
                <a:ea typeface="微软雅黑" panose="020B0503020204020204" pitchFamily="34" charset="-122"/>
              </a:rPr>
              <a:t>）覆盖全球，网络信息安全我们更专业</a:t>
            </a:r>
            <a:endParaRPr lang="zh-CN" altLang="en-US" sz="1867" b="1" dirty="0">
              <a:solidFill>
                <a:schemeClr val="bg1"/>
              </a:solidFill>
            </a:endParaRPr>
          </a:p>
        </p:txBody>
      </p:sp>
      <p:pic>
        <p:nvPicPr>
          <p:cNvPr id="6" name="Picture 1"/>
          <p:cNvPicPr>
            <a:picLocks noChangeAspect="1" noChangeArrowheads="1"/>
          </p:cNvPicPr>
          <p:nvPr/>
        </p:nvPicPr>
        <p:blipFill>
          <a:blip r:embed="rId2" cstate="print"/>
          <a:srcRect/>
          <a:stretch>
            <a:fillRect/>
          </a:stretch>
        </p:blipFill>
        <p:spPr bwMode="auto">
          <a:xfrm>
            <a:off x="675088" y="2253038"/>
            <a:ext cx="3497978" cy="2294774"/>
          </a:xfrm>
          <a:prstGeom prst="rect">
            <a:avLst/>
          </a:prstGeom>
          <a:noFill/>
          <a:ln w="9525">
            <a:noFill/>
            <a:miter lim="800000"/>
            <a:headEnd/>
            <a:tailEnd/>
          </a:ln>
        </p:spPr>
      </p:pic>
      <p:pic>
        <p:nvPicPr>
          <p:cNvPr id="7" name="Picture 4"/>
          <p:cNvPicPr>
            <a:picLocks noChangeAspect="1" noChangeArrowheads="1"/>
          </p:cNvPicPr>
          <p:nvPr/>
        </p:nvPicPr>
        <p:blipFill>
          <a:blip r:embed="rId3" cstate="print"/>
          <a:srcRect/>
          <a:stretch>
            <a:fillRect/>
          </a:stretch>
        </p:blipFill>
        <p:spPr bwMode="auto">
          <a:xfrm>
            <a:off x="5081560" y="2222228"/>
            <a:ext cx="3652131" cy="2325584"/>
          </a:xfrm>
          <a:prstGeom prst="rect">
            <a:avLst/>
          </a:prstGeom>
          <a:noFill/>
          <a:ln w="9525">
            <a:noFill/>
            <a:miter lim="800000"/>
            <a:headEnd/>
            <a:tailEnd/>
          </a:ln>
        </p:spPr>
      </p:pic>
      <p:sp>
        <p:nvSpPr>
          <p:cNvPr id="8" name="矩形 7"/>
          <p:cNvSpPr/>
          <p:nvPr/>
        </p:nvSpPr>
        <p:spPr>
          <a:xfrm>
            <a:off x="6178062" y="1870876"/>
            <a:ext cx="1570892" cy="338554"/>
          </a:xfrm>
          <a:prstGeom prst="rect">
            <a:avLst/>
          </a:prstGeom>
          <a:noFill/>
        </p:spPr>
        <p:txBody>
          <a:bodyPr wrap="square">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强大安全保障</a:t>
            </a:r>
            <a:endParaRPr lang="zh-CN" altLang="en-US" sz="1600" b="1" dirty="0">
              <a:solidFill>
                <a:schemeClr val="bg1"/>
              </a:solidFill>
            </a:endParaRPr>
          </a:p>
        </p:txBody>
      </p:sp>
      <p:sp>
        <p:nvSpPr>
          <p:cNvPr id="9" name="矩形 8"/>
          <p:cNvSpPr/>
          <p:nvPr/>
        </p:nvSpPr>
        <p:spPr>
          <a:xfrm>
            <a:off x="890954" y="1870876"/>
            <a:ext cx="2848358" cy="338554"/>
          </a:xfrm>
          <a:prstGeom prst="rect">
            <a:avLst/>
          </a:prstGeom>
          <a:noFill/>
        </p:spPr>
        <p:txBody>
          <a:bodyPr wrap="square">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全球大客户专属网络（</a:t>
            </a:r>
            <a:r>
              <a:rPr lang="en-US" altLang="zh-CN" sz="1600" b="1" dirty="0">
                <a:solidFill>
                  <a:schemeClr val="bg1"/>
                </a:solidFill>
                <a:latin typeface="微软雅黑" panose="020B0503020204020204" pitchFamily="34" charset="-122"/>
                <a:ea typeface="微软雅黑" panose="020B0503020204020204" pitchFamily="34" charset="-122"/>
              </a:rPr>
              <a:t>CN2</a:t>
            </a:r>
            <a:r>
              <a:rPr lang="zh-CN" altLang="en-US" sz="1600" b="1" dirty="0">
                <a:solidFill>
                  <a:schemeClr val="bg1"/>
                </a:solidFill>
                <a:latin typeface="微软雅黑" panose="020B0503020204020204" pitchFamily="34" charset="-122"/>
                <a:ea typeface="微软雅黑" panose="020B0503020204020204" pitchFamily="34" charset="-122"/>
              </a:rPr>
              <a:t>）</a:t>
            </a:r>
            <a:endParaRPr lang="zh-CN" altLang="en-US" sz="1600" b="1" dirty="0">
              <a:solidFill>
                <a:schemeClr val="bg1"/>
              </a:solidFill>
            </a:endParaRPr>
          </a:p>
        </p:txBody>
      </p:sp>
      <p:sp>
        <p:nvSpPr>
          <p:cNvPr id="10" name="矩形 2"/>
          <p:cNvSpPr>
            <a:spLocks noGrp="1" noChangeArrowheads="1"/>
          </p:cNvSpPr>
          <p:nvPr>
            <p:ph type="title"/>
          </p:nvPr>
        </p:nvSpPr>
        <p:spPr>
          <a:xfrm>
            <a:off x="882904" y="66346"/>
            <a:ext cx="6172200" cy="838200"/>
          </a:xfrm>
        </p:spPr>
        <p:txBody>
          <a:bodyPr>
            <a:normAutofit/>
          </a:bodyPr>
          <a:lstStyle/>
          <a:p>
            <a:pPr>
              <a:spcBef>
                <a:spcPts val="0"/>
              </a:spcBef>
              <a:defRPr/>
            </a:pPr>
            <a:r>
              <a:rPr lang="en-US" altLang="zh-CN" sz="2400" b="1" dirty="0" smtClean="0">
                <a:solidFill>
                  <a:schemeClr val="accent4">
                    <a:lumMod val="60000"/>
                    <a:lumOff val="40000"/>
                  </a:schemeClr>
                </a:solidFill>
                <a:latin typeface="微软雅黑" panose="020B0503020204020204" pitchFamily="34" charset="-122"/>
                <a:ea typeface="微软雅黑" panose="020B0503020204020204" pitchFamily="34" charset="-122"/>
                <a:cs typeface="+mn-cs"/>
              </a:rPr>
              <a:t>CN2</a:t>
            </a:r>
            <a:r>
              <a:rPr lang="zh-CN" altLang="en-US" sz="2400" b="1" dirty="0" smtClean="0">
                <a:solidFill>
                  <a:schemeClr val="accent4">
                    <a:lumMod val="60000"/>
                    <a:lumOff val="40000"/>
                  </a:schemeClr>
                </a:solidFill>
                <a:latin typeface="微软雅黑" panose="020B0503020204020204" pitchFamily="34" charset="-122"/>
                <a:ea typeface="微软雅黑" panose="020B0503020204020204" pitchFamily="34" charset="-122"/>
                <a:cs typeface="+mn-cs"/>
              </a:rPr>
              <a:t>电路</a:t>
            </a:r>
            <a:endParaRPr lang="zh-CN" altLang="en-US" sz="2400" b="1" dirty="0">
              <a:solidFill>
                <a:schemeClr val="accent4">
                  <a:lumMod val="60000"/>
                  <a:lumOff val="40000"/>
                </a:schemeClr>
              </a:solidFill>
              <a:latin typeface="微软雅黑" panose="020B0503020204020204" pitchFamily="34" charset="-122"/>
              <a:ea typeface="微软雅黑" panose="020B0503020204020204" pitchFamily="34" charset="-122"/>
              <a:cs typeface="+mn-cs"/>
            </a:endParaRPr>
          </a:p>
        </p:txBody>
      </p:sp>
      <p:pic>
        <p:nvPicPr>
          <p:cNvPr id="11" name="Picture 2" descr="E:\工作\SODA比赛\IMG20170109_1523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73648" y="207968"/>
            <a:ext cx="519842" cy="52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28217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50908172946"/>
  <p:tag name="MH_LIBRARY" val="GRAPHIC"/>
  <p:tag name="MH_TYPE" val="Other"/>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50908191026"/>
  <p:tag name="MH_LIBRARY" val="GRAPHIC"/>
  <p:tag name="MH_TYPE" val="Other"/>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50908191026"/>
  <p:tag name="MH_LIBRARY" val="GRAPHIC"/>
  <p:tag name="MH_TYPE" val="Other"/>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50908191026"/>
  <p:tag name="MH_LIBRARY" val="GRAPHIC"/>
  <p:tag name="MH_TYPE" val="Other"/>
  <p:tag name="MH_ORDER" val="3"/>
</p:tagLst>
</file>

<file path=ppt/tags/tag13.xml><?xml version="1.0" encoding="utf-8"?>
<p:tagLst xmlns:a="http://schemas.openxmlformats.org/drawingml/2006/main" xmlns:r="http://schemas.openxmlformats.org/officeDocument/2006/relationships" xmlns:p="http://schemas.openxmlformats.org/presentationml/2006/main">
  <p:tag name="MH" val="20150908191026"/>
  <p:tag name="MH_LIBRARY" val="GRAPHIC"/>
  <p:tag name="MH_TYPE" val="Other"/>
  <p:tag name="MH_ORDER" val="4"/>
</p:tagLst>
</file>

<file path=ppt/tags/tag14.xml><?xml version="1.0" encoding="utf-8"?>
<p:tagLst xmlns:a="http://schemas.openxmlformats.org/drawingml/2006/main" xmlns:r="http://schemas.openxmlformats.org/officeDocument/2006/relationships" xmlns:p="http://schemas.openxmlformats.org/presentationml/2006/main">
  <p:tag name="MH" val="20150908191026"/>
  <p:tag name="MH_LIBRARY" val="GRAPHIC"/>
  <p:tag name="MH_TYPE" val="Other"/>
  <p:tag name="MH_ORDER" val="5"/>
</p:tagLst>
</file>

<file path=ppt/tags/tag15.xml><?xml version="1.0" encoding="utf-8"?>
<p:tagLst xmlns:a="http://schemas.openxmlformats.org/drawingml/2006/main" xmlns:r="http://schemas.openxmlformats.org/officeDocument/2006/relationships" xmlns:p="http://schemas.openxmlformats.org/presentationml/2006/main">
  <p:tag name="MH" val="20150908191026"/>
  <p:tag name="MH_LIBRARY" val="GRAPHIC"/>
  <p:tag name="MH_TYPE" val="Other"/>
  <p:tag name="MH_ORDER" val="6"/>
</p:tagLst>
</file>

<file path=ppt/tags/tag16.xml><?xml version="1.0" encoding="utf-8"?>
<p:tagLst xmlns:a="http://schemas.openxmlformats.org/drawingml/2006/main" xmlns:r="http://schemas.openxmlformats.org/officeDocument/2006/relationships" xmlns:p="http://schemas.openxmlformats.org/presentationml/2006/main">
  <p:tag name="MH" val="20150908191026"/>
  <p:tag name="MH_LIBRARY" val="GRAPHIC"/>
  <p:tag name="MH_TYPE" val="SubTitle"/>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50908191026"/>
  <p:tag name="MH_LIBRARY" val="GRAPHIC"/>
  <p:tag name="MH_TYPE" val="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50908191026"/>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50908191026"/>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50908172946"/>
  <p:tag name="MH_LIBRARY" val="GRAPHIC"/>
  <p:tag name="MH_TYPE" val="Other"/>
  <p:tag name="MH_ORDER" val="2"/>
</p:tagLst>
</file>

<file path=ppt/tags/tag20.xml><?xml version="1.0" encoding="utf-8"?>
<p:tagLst xmlns:a="http://schemas.openxmlformats.org/drawingml/2006/main" xmlns:r="http://schemas.openxmlformats.org/officeDocument/2006/relationships" xmlns:p="http://schemas.openxmlformats.org/presentationml/2006/main">
  <p:tag name="MH" val="20150908191026"/>
  <p:tag name="MH_LIBRARY" val="GRAPHIC"/>
  <p:tag name="MH_TYPE" val="SubTitle"/>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50908191026"/>
  <p:tag name="MH_LIBRARY" val="GRAPHIC"/>
  <p:tag name="MH_TYPE" val="SubTitle"/>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50908191026"/>
  <p:tag name="MH_LIBRARY" val="GRAPHIC"/>
  <p:tag name="MH_TYPE" val="SubTitle"/>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50908191701"/>
  <p:tag name="MH_LIBRARY" val="GRAPHIC"/>
  <p:tag name="MH_TYPE" val="Other"/>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50908191701"/>
  <p:tag name="MH_LIBRARY" val="GRAPHIC"/>
  <p:tag name="MH_TYPE" val="Other"/>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50908191701"/>
  <p:tag name="MH_LIBRARY" val="GRAPHIC"/>
  <p:tag name="MH_TYPE" val="Other"/>
  <p:tag name="MH_ORDER" val="3"/>
</p:tagLst>
</file>

<file path=ppt/tags/tag26.xml><?xml version="1.0" encoding="utf-8"?>
<p:tagLst xmlns:a="http://schemas.openxmlformats.org/drawingml/2006/main" xmlns:r="http://schemas.openxmlformats.org/officeDocument/2006/relationships" xmlns:p="http://schemas.openxmlformats.org/presentationml/2006/main">
  <p:tag name="MH" val="20150908191701"/>
  <p:tag name="MH_LIBRARY" val="GRAPHIC"/>
  <p:tag name="MH_TYPE" val="Other"/>
  <p:tag name="MH_ORDER" val="4"/>
</p:tagLst>
</file>

<file path=ppt/tags/tag27.xml><?xml version="1.0" encoding="utf-8"?>
<p:tagLst xmlns:a="http://schemas.openxmlformats.org/drawingml/2006/main" xmlns:r="http://schemas.openxmlformats.org/officeDocument/2006/relationships" xmlns:p="http://schemas.openxmlformats.org/presentationml/2006/main">
  <p:tag name="MH" val="20150908191701"/>
  <p:tag name="MH_LIBRARY" val="GRAPHIC"/>
  <p:tag name="MH_TYPE" val="Other"/>
  <p:tag name="MH_ORDER" val="5"/>
</p:tagLst>
</file>

<file path=ppt/tags/tag28.xml><?xml version="1.0" encoding="utf-8"?>
<p:tagLst xmlns:a="http://schemas.openxmlformats.org/drawingml/2006/main" xmlns:r="http://schemas.openxmlformats.org/officeDocument/2006/relationships" xmlns:p="http://schemas.openxmlformats.org/presentationml/2006/main">
  <p:tag name="MH" val="20150908191701"/>
  <p:tag name="MH_LIBRARY" val="GRAPHIC"/>
  <p:tag name="MH_TYPE" val="Other"/>
  <p:tag name="MH_ORDER" val="6"/>
</p:tagLst>
</file>

<file path=ppt/tags/tag29.xml><?xml version="1.0" encoding="utf-8"?>
<p:tagLst xmlns:a="http://schemas.openxmlformats.org/drawingml/2006/main" xmlns:r="http://schemas.openxmlformats.org/officeDocument/2006/relationships" xmlns:p="http://schemas.openxmlformats.org/presentationml/2006/main">
  <p:tag name="MH" val="20150908191701"/>
  <p:tag name="MH_LIBRARY" val="GRAPHIC"/>
  <p:tag name="MH_TYPE" val="Other"/>
  <p:tag name="MH_ORDER" val="7"/>
</p:tagLst>
</file>

<file path=ppt/tags/tag3.xml><?xml version="1.0" encoding="utf-8"?>
<p:tagLst xmlns:a="http://schemas.openxmlformats.org/drawingml/2006/main" xmlns:r="http://schemas.openxmlformats.org/officeDocument/2006/relationships" xmlns:p="http://schemas.openxmlformats.org/presentationml/2006/main">
  <p:tag name="MH" val="20150908172946"/>
  <p:tag name="MH_LIBRARY" val="GRAPHIC"/>
  <p:tag name="MH_TYPE" val="Other"/>
  <p:tag name="MH_ORDER" val="3"/>
</p:tagLst>
</file>

<file path=ppt/tags/tag30.xml><?xml version="1.0" encoding="utf-8"?>
<p:tagLst xmlns:a="http://schemas.openxmlformats.org/drawingml/2006/main" xmlns:r="http://schemas.openxmlformats.org/officeDocument/2006/relationships" xmlns:p="http://schemas.openxmlformats.org/presentationml/2006/main">
  <p:tag name="MH" val="20150908191701"/>
  <p:tag name="MH_LIBRARY" val="GRAPHIC"/>
  <p:tag name="MH_TYPE" val="Other"/>
  <p:tag name="MH_ORDER" val="8"/>
</p:tagLst>
</file>

<file path=ppt/tags/tag31.xml><?xml version="1.0" encoding="utf-8"?>
<p:tagLst xmlns:a="http://schemas.openxmlformats.org/drawingml/2006/main" xmlns:r="http://schemas.openxmlformats.org/officeDocument/2006/relationships" xmlns:p="http://schemas.openxmlformats.org/presentationml/2006/main">
  <p:tag name="MH" val="20150908191701"/>
  <p:tag name="MH_LIBRARY" val="GRAPHIC"/>
  <p:tag name="MH_TYPE" val="Other"/>
  <p:tag name="MH_ORDER" val="9"/>
</p:tagLst>
</file>

<file path=ppt/tags/tag32.xml><?xml version="1.0" encoding="utf-8"?>
<p:tagLst xmlns:a="http://schemas.openxmlformats.org/drawingml/2006/main" xmlns:r="http://schemas.openxmlformats.org/officeDocument/2006/relationships" xmlns:p="http://schemas.openxmlformats.org/presentationml/2006/main">
  <p:tag name="MH" val="20150908191701"/>
  <p:tag name="MH_LIBRARY" val="GRAPHIC"/>
  <p:tag name="MH_TYPE" val="Other"/>
  <p:tag name="MH_ORDER" val="10"/>
</p:tagLst>
</file>

<file path=ppt/tags/tag4.xml><?xml version="1.0" encoding="utf-8"?>
<p:tagLst xmlns:a="http://schemas.openxmlformats.org/drawingml/2006/main" xmlns:r="http://schemas.openxmlformats.org/officeDocument/2006/relationships" xmlns:p="http://schemas.openxmlformats.org/presentationml/2006/main">
  <p:tag name="MH" val="20150908172946"/>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50908172946"/>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50908172946"/>
  <p:tag name="MH_LIBRARY" val="GRAPHIC"/>
  <p:tag name="MH_TYPE" val="Other"/>
  <p:tag name="MH_ORDER" val="6"/>
</p:tagLst>
</file>

<file path=ppt/tags/tag7.xml><?xml version="1.0" encoding="utf-8"?>
<p:tagLst xmlns:a="http://schemas.openxmlformats.org/drawingml/2006/main" xmlns:r="http://schemas.openxmlformats.org/officeDocument/2006/relationships" xmlns:p="http://schemas.openxmlformats.org/presentationml/2006/main">
  <p:tag name="MH" val="20150908172946"/>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50908172946"/>
  <p:tag name="MH_LIBRARY" val="GRAPHIC"/>
  <p:tag name="MH_TYPE" val="SubTitle"/>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50908172946"/>
  <p:tag name="MH_LIBRARY" val="GRAPHIC"/>
  <p:tag name="MH_TYPE" val="SubTitle"/>
  <p:tag name="MH_ORDER" val="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175">
          <a:solidFill>
            <a:schemeClr val="bg1"/>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mtClean="0">
            <a:solidFill>
              <a:schemeClr val="bg1"/>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10721</TotalTime>
  <Words>3979</Words>
  <Application>Microsoft Office PowerPoint</Application>
  <PresentationFormat>全屏显示(16:9)</PresentationFormat>
  <Paragraphs>464</Paragraphs>
  <Slides>44</Slides>
  <Notes>12</Notes>
  <HiddenSlides>0</HiddenSlides>
  <MMClips>0</MMClips>
  <ScaleCrop>false</ScaleCrop>
  <HeadingPairs>
    <vt:vector size="6" baseType="variant">
      <vt:variant>
        <vt:lpstr>主题</vt:lpstr>
      </vt:variant>
      <vt:variant>
        <vt:i4>1</vt:i4>
      </vt:variant>
      <vt:variant>
        <vt:lpstr>嵌入 OLE 服务器</vt:lpstr>
      </vt:variant>
      <vt:variant>
        <vt:i4>2</vt:i4>
      </vt:variant>
      <vt:variant>
        <vt:lpstr>幻灯片标题</vt:lpstr>
      </vt:variant>
      <vt:variant>
        <vt:i4>44</vt:i4>
      </vt:variant>
    </vt:vector>
  </HeadingPairs>
  <TitlesOfParts>
    <vt:vector size="47" baseType="lpstr">
      <vt:lpstr>Office 主题​​</vt:lpstr>
      <vt:lpstr>Image</vt:lpstr>
      <vt:lpstr>Visio</vt:lpstr>
      <vt:lpstr>PowerPoint 演示文稿</vt:lpstr>
      <vt:lpstr>PowerPoint 演示文稿</vt:lpstr>
      <vt:lpstr>PowerPoint 演示文稿</vt:lpstr>
      <vt:lpstr>PowerPoint 演示文稿</vt:lpstr>
      <vt:lpstr>PowerPoint 演示文稿</vt:lpstr>
      <vt:lpstr>互联网专线功能特点</vt:lpstr>
      <vt:lpstr>互联网专线优势</vt:lpstr>
      <vt:lpstr>虚拟专网（VPN）</vt:lpstr>
      <vt:lpstr>CN2电路</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成功案例---东鹏陶瓷-公有云</vt:lpstr>
      <vt:lpstr>成功案例-格力集团-专属云</vt:lpstr>
      <vt:lpstr>项目架构及建设模式</vt:lpstr>
      <vt:lpstr>PowerPoint 演示文稿</vt:lpstr>
      <vt:lpstr>“网盘”与“云存储”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中国电信物联网分公司  集约运营物联网业务</vt:lpstr>
      <vt:lpstr>集约运营  打造全国统一专网平台</vt:lpstr>
      <vt:lpstr>完善的资费体系和灵活的计费能力  适应个性需求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互联网+工业互联网解决方案.pptx</Manager>
  <Company>互联网+工业互联网解决方案.pptx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互联网+工业互联网解决方案.pptx</dc:title>
  <dc:subject>互联网+工业互联网解决方案.pptx</dc:subject>
  <dc:creator>找方案</dc:creator>
  <cp:keywords>互联网+工业互联网解决方案.pptx</cp:keywords>
  <dc:description>互联网+工业互联网解决方案.pptx</dc:description>
  <cp:lastModifiedBy>Yuy</cp:lastModifiedBy>
  <cp:revision>729</cp:revision>
  <dcterms:created xsi:type="dcterms:W3CDTF">2016-03-07T07:10:58Z</dcterms:created>
  <dcterms:modified xsi:type="dcterms:W3CDTF">2021-04-15T03:25:33Z</dcterms:modified>
  <cp:category>互联网+工业互联网解决方案.pptx</cp:category>
  <cp:contentStatus>互联网+工业互联网解决方案.pptx</cp:contentStatus>
</cp:coreProperties>
</file>