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12192000" cy="6858000"/>
  <p:notesSz cx="6858000" cy="9144000"/>
  <p:custDataLst>
    <p:tags r:id="rId7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gs" Target="tags/tag6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59.png"/><Relationship Id="rId17" Type="http://schemas.openxmlformats.org/officeDocument/2006/relationships/image" Target="../media/image58.png"/><Relationship Id="rId16" Type="http://schemas.openxmlformats.org/officeDocument/2006/relationships/image" Target="../media/image57.png"/><Relationship Id="rId15" Type="http://schemas.openxmlformats.org/officeDocument/2006/relationships/image" Target="../media/image56.png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55.jpeg"/><Relationship Id="rId11" Type="http://schemas.openxmlformats.org/officeDocument/2006/relationships/image" Target="../media/image54.jpeg"/><Relationship Id="rId10" Type="http://schemas.openxmlformats.org/officeDocument/2006/relationships/image" Target="../media/image53.jpe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4.png"/><Relationship Id="rId7" Type="http://schemas.openxmlformats.org/officeDocument/2006/relationships/image" Target="../media/image10.pn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72.jpeg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baike.baidu.com/item/%E8%A7%86%E9%A2%91%E7%9B%91%E6%8E%A7%E7%B3%BB%E7%BB%9F/7853158" TargetMode="External"/><Relationship Id="rId8" Type="http://schemas.openxmlformats.org/officeDocument/2006/relationships/hyperlink" Target="https://baike.baidu.com/item/%E6%8A%A5%E8%AD%A6%E4%B8%BB%E6%9C%BA/7443836" TargetMode="External"/><Relationship Id="rId7" Type="http://schemas.openxmlformats.org/officeDocument/2006/relationships/hyperlink" Target="https://baike.baidu.com/item/%E5%AE%89%E9%98%B2%E7%B3%BB%E7%BB%9F/2354887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3.png"/><Relationship Id="rId3" Type="http://schemas.openxmlformats.org/officeDocument/2006/relationships/hyperlink" Target="https://baike.baidu.com/item/%E5%9B%B4%E6%A0%8F/397353" TargetMode="External"/><Relationship Id="rId2" Type="http://schemas.openxmlformats.org/officeDocument/2006/relationships/hyperlink" Target="https://baike.baidu.com/item/%E6%8C%AF%E5%8A%A8%E7%94%B5%E7%BC%86/4441175" TargetMode="Externa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hyperlink" Target="https://baike.baidu.com/item/%E7%B4%A7%E7%BA%BF%E5%99%A8/9696595" TargetMode="Externa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8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100.png"/><Relationship Id="rId24" Type="http://schemas.openxmlformats.org/officeDocument/2006/relationships/image" Target="../media/image99.png"/><Relationship Id="rId23" Type="http://schemas.openxmlformats.org/officeDocument/2006/relationships/image" Target="../media/image98.png"/><Relationship Id="rId22" Type="http://schemas.openxmlformats.org/officeDocument/2006/relationships/image" Target="../media/image97.png"/><Relationship Id="rId21" Type="http://schemas.openxmlformats.org/officeDocument/2006/relationships/image" Target="../media/image96.png"/><Relationship Id="rId20" Type="http://schemas.openxmlformats.org/officeDocument/2006/relationships/image" Target="../media/image95.png"/><Relationship Id="rId2" Type="http://schemas.openxmlformats.org/officeDocument/2006/relationships/image" Target="../media/image7.png"/><Relationship Id="rId19" Type="http://schemas.openxmlformats.org/officeDocument/2006/relationships/image" Target="../media/image94.png"/><Relationship Id="rId18" Type="http://schemas.openxmlformats.org/officeDocument/2006/relationships/image" Target="../media/image93.png"/><Relationship Id="rId17" Type="http://schemas.openxmlformats.org/officeDocument/2006/relationships/image" Target="../media/image33.png"/><Relationship Id="rId16" Type="http://schemas.openxmlformats.org/officeDocument/2006/relationships/image" Target="../media/image92.png"/><Relationship Id="rId15" Type="http://schemas.openxmlformats.org/officeDocument/2006/relationships/image" Target="../media/image91.png"/><Relationship Id="rId14" Type="http://schemas.openxmlformats.org/officeDocument/2006/relationships/image" Target="../media/image90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png"/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3" Type="http://schemas.openxmlformats.org/officeDocument/2006/relationships/slideLayout" Target="../slideLayouts/slideLayout1.xml"/><Relationship Id="rId52" Type="http://schemas.openxmlformats.org/officeDocument/2006/relationships/image" Target="../media/image156.png"/><Relationship Id="rId51" Type="http://schemas.openxmlformats.org/officeDocument/2006/relationships/image" Target="../media/image155.png"/><Relationship Id="rId50" Type="http://schemas.openxmlformats.org/officeDocument/2006/relationships/image" Target="../media/image154.png"/><Relationship Id="rId5" Type="http://schemas.openxmlformats.org/officeDocument/2006/relationships/image" Target="../media/image111.png"/><Relationship Id="rId49" Type="http://schemas.openxmlformats.org/officeDocument/2006/relationships/image" Target="../media/image153.png"/><Relationship Id="rId48" Type="http://schemas.openxmlformats.org/officeDocument/2006/relationships/image" Target="../media/image152.png"/><Relationship Id="rId47" Type="http://schemas.openxmlformats.org/officeDocument/2006/relationships/image" Target="../media/image151.png"/><Relationship Id="rId46" Type="http://schemas.openxmlformats.org/officeDocument/2006/relationships/image" Target="../media/image150.png"/><Relationship Id="rId45" Type="http://schemas.openxmlformats.org/officeDocument/2006/relationships/image" Target="../media/image149.png"/><Relationship Id="rId44" Type="http://schemas.openxmlformats.org/officeDocument/2006/relationships/image" Target="../media/image148.png"/><Relationship Id="rId43" Type="http://schemas.openxmlformats.org/officeDocument/2006/relationships/image" Target="../media/image147.png"/><Relationship Id="rId42" Type="http://schemas.openxmlformats.org/officeDocument/2006/relationships/image" Target="../media/image146.png"/><Relationship Id="rId41" Type="http://schemas.openxmlformats.org/officeDocument/2006/relationships/image" Target="../media/image145.png"/><Relationship Id="rId40" Type="http://schemas.openxmlformats.org/officeDocument/2006/relationships/image" Target="../media/image144.png"/><Relationship Id="rId4" Type="http://schemas.openxmlformats.org/officeDocument/2006/relationships/image" Target="../media/image110.png"/><Relationship Id="rId39" Type="http://schemas.openxmlformats.org/officeDocument/2006/relationships/image" Target="../media/image143.png"/><Relationship Id="rId38" Type="http://schemas.openxmlformats.org/officeDocument/2006/relationships/image" Target="../media/image10.png"/><Relationship Id="rId37" Type="http://schemas.openxmlformats.org/officeDocument/2006/relationships/image" Target="../media/image9.png"/><Relationship Id="rId36" Type="http://schemas.openxmlformats.org/officeDocument/2006/relationships/image" Target="../media/image142.png"/><Relationship Id="rId35" Type="http://schemas.openxmlformats.org/officeDocument/2006/relationships/image" Target="../media/image141.png"/><Relationship Id="rId34" Type="http://schemas.openxmlformats.org/officeDocument/2006/relationships/image" Target="../media/image140.png"/><Relationship Id="rId33" Type="http://schemas.openxmlformats.org/officeDocument/2006/relationships/image" Target="../media/image139.png"/><Relationship Id="rId32" Type="http://schemas.openxmlformats.org/officeDocument/2006/relationships/image" Target="../media/image138.png"/><Relationship Id="rId31" Type="http://schemas.openxmlformats.org/officeDocument/2006/relationships/image" Target="../media/image137.png"/><Relationship Id="rId30" Type="http://schemas.openxmlformats.org/officeDocument/2006/relationships/image" Target="../media/image136.png"/><Relationship Id="rId3" Type="http://schemas.openxmlformats.org/officeDocument/2006/relationships/image" Target="../media/image109.png"/><Relationship Id="rId29" Type="http://schemas.openxmlformats.org/officeDocument/2006/relationships/image" Target="../media/image135.png"/><Relationship Id="rId28" Type="http://schemas.openxmlformats.org/officeDocument/2006/relationships/image" Target="../media/image134.png"/><Relationship Id="rId27" Type="http://schemas.openxmlformats.org/officeDocument/2006/relationships/image" Target="../media/image133.png"/><Relationship Id="rId26" Type="http://schemas.openxmlformats.org/officeDocument/2006/relationships/image" Target="../media/image132.png"/><Relationship Id="rId25" Type="http://schemas.openxmlformats.org/officeDocument/2006/relationships/image" Target="../media/image131.png"/><Relationship Id="rId24" Type="http://schemas.openxmlformats.org/officeDocument/2006/relationships/image" Target="../media/image130.png"/><Relationship Id="rId23" Type="http://schemas.openxmlformats.org/officeDocument/2006/relationships/image" Target="../media/image129.png"/><Relationship Id="rId22" Type="http://schemas.openxmlformats.org/officeDocument/2006/relationships/image" Target="../media/image128.png"/><Relationship Id="rId21" Type="http://schemas.openxmlformats.org/officeDocument/2006/relationships/image" Target="../media/image127.png"/><Relationship Id="rId20" Type="http://schemas.openxmlformats.org/officeDocument/2006/relationships/image" Target="../media/image126.png"/><Relationship Id="rId2" Type="http://schemas.openxmlformats.org/officeDocument/2006/relationships/image" Target="../media/image8.png"/><Relationship Id="rId19" Type="http://schemas.openxmlformats.org/officeDocument/2006/relationships/image" Target="../media/image125.png"/><Relationship Id="rId18" Type="http://schemas.openxmlformats.org/officeDocument/2006/relationships/image" Target="../media/image124.png"/><Relationship Id="rId17" Type="http://schemas.openxmlformats.org/officeDocument/2006/relationships/image" Target="../media/image123.png"/><Relationship Id="rId16" Type="http://schemas.openxmlformats.org/officeDocument/2006/relationships/image" Target="../media/image122.png"/><Relationship Id="rId15" Type="http://schemas.openxmlformats.org/officeDocument/2006/relationships/image" Target="../media/image121.png"/><Relationship Id="rId14" Type="http://schemas.openxmlformats.org/officeDocument/2006/relationships/image" Target="../media/image120.png"/><Relationship Id="rId13" Type="http://schemas.openxmlformats.org/officeDocument/2006/relationships/image" Target="../media/image119.png"/><Relationship Id="rId12" Type="http://schemas.openxmlformats.org/officeDocument/2006/relationships/image" Target="../media/image118.png"/><Relationship Id="rId11" Type="http://schemas.openxmlformats.org/officeDocument/2006/relationships/image" Target="../media/image117.png"/><Relationship Id="rId10" Type="http://schemas.openxmlformats.org/officeDocument/2006/relationships/image" Target="../media/image116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png"/><Relationship Id="rId8" Type="http://schemas.openxmlformats.org/officeDocument/2006/relationships/image" Target="../media/image162.png"/><Relationship Id="rId7" Type="http://schemas.openxmlformats.org/officeDocument/2006/relationships/image" Target="../media/image161.png"/><Relationship Id="rId60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9" Type="http://schemas.openxmlformats.org/officeDocument/2006/relationships/image" Target="../media/image210.png"/><Relationship Id="rId58" Type="http://schemas.openxmlformats.org/officeDocument/2006/relationships/image" Target="../media/image18.png"/><Relationship Id="rId57" Type="http://schemas.openxmlformats.org/officeDocument/2006/relationships/image" Target="../media/image209.png"/><Relationship Id="rId56" Type="http://schemas.openxmlformats.org/officeDocument/2006/relationships/image" Target="../media/image208.png"/><Relationship Id="rId55" Type="http://schemas.openxmlformats.org/officeDocument/2006/relationships/image" Target="../media/image207.png"/><Relationship Id="rId54" Type="http://schemas.openxmlformats.org/officeDocument/2006/relationships/image" Target="../media/image206.png"/><Relationship Id="rId53" Type="http://schemas.openxmlformats.org/officeDocument/2006/relationships/image" Target="../media/image205.png"/><Relationship Id="rId52" Type="http://schemas.openxmlformats.org/officeDocument/2006/relationships/image" Target="../media/image204.png"/><Relationship Id="rId51" Type="http://schemas.openxmlformats.org/officeDocument/2006/relationships/image" Target="../media/image203.png"/><Relationship Id="rId50" Type="http://schemas.openxmlformats.org/officeDocument/2006/relationships/image" Target="../media/image202.png"/><Relationship Id="rId5" Type="http://schemas.openxmlformats.org/officeDocument/2006/relationships/image" Target="../media/image159.png"/><Relationship Id="rId49" Type="http://schemas.openxmlformats.org/officeDocument/2006/relationships/image" Target="../media/image201.png"/><Relationship Id="rId48" Type="http://schemas.openxmlformats.org/officeDocument/2006/relationships/image" Target="../media/image200.png"/><Relationship Id="rId47" Type="http://schemas.openxmlformats.org/officeDocument/2006/relationships/image" Target="../media/image199.png"/><Relationship Id="rId46" Type="http://schemas.openxmlformats.org/officeDocument/2006/relationships/image" Target="../media/image198.png"/><Relationship Id="rId45" Type="http://schemas.openxmlformats.org/officeDocument/2006/relationships/image" Target="../media/image10.png"/><Relationship Id="rId44" Type="http://schemas.openxmlformats.org/officeDocument/2006/relationships/image" Target="../media/image9.png"/><Relationship Id="rId43" Type="http://schemas.openxmlformats.org/officeDocument/2006/relationships/image" Target="../media/image197.png"/><Relationship Id="rId42" Type="http://schemas.openxmlformats.org/officeDocument/2006/relationships/image" Target="../media/image196.png"/><Relationship Id="rId41" Type="http://schemas.openxmlformats.org/officeDocument/2006/relationships/image" Target="../media/image195.png"/><Relationship Id="rId40" Type="http://schemas.openxmlformats.org/officeDocument/2006/relationships/image" Target="../media/image194.png"/><Relationship Id="rId4" Type="http://schemas.openxmlformats.org/officeDocument/2006/relationships/image" Target="../media/image158.png"/><Relationship Id="rId39" Type="http://schemas.openxmlformats.org/officeDocument/2006/relationships/image" Target="../media/image193.png"/><Relationship Id="rId38" Type="http://schemas.openxmlformats.org/officeDocument/2006/relationships/image" Target="../media/image192.png"/><Relationship Id="rId37" Type="http://schemas.openxmlformats.org/officeDocument/2006/relationships/image" Target="../media/image191.png"/><Relationship Id="rId36" Type="http://schemas.openxmlformats.org/officeDocument/2006/relationships/image" Target="../media/image190.png"/><Relationship Id="rId35" Type="http://schemas.openxmlformats.org/officeDocument/2006/relationships/image" Target="../media/image189.png"/><Relationship Id="rId34" Type="http://schemas.openxmlformats.org/officeDocument/2006/relationships/image" Target="../media/image188.png"/><Relationship Id="rId33" Type="http://schemas.openxmlformats.org/officeDocument/2006/relationships/image" Target="../media/image187.jpeg"/><Relationship Id="rId32" Type="http://schemas.openxmlformats.org/officeDocument/2006/relationships/image" Target="../media/image186.png"/><Relationship Id="rId31" Type="http://schemas.openxmlformats.org/officeDocument/2006/relationships/image" Target="../media/image185.png"/><Relationship Id="rId30" Type="http://schemas.openxmlformats.org/officeDocument/2006/relationships/image" Target="../media/image184.png"/><Relationship Id="rId3" Type="http://schemas.openxmlformats.org/officeDocument/2006/relationships/image" Target="../media/image157.png"/><Relationship Id="rId29" Type="http://schemas.openxmlformats.org/officeDocument/2006/relationships/image" Target="../media/image183.png"/><Relationship Id="rId28" Type="http://schemas.openxmlformats.org/officeDocument/2006/relationships/image" Target="../media/image182.png"/><Relationship Id="rId27" Type="http://schemas.openxmlformats.org/officeDocument/2006/relationships/image" Target="../media/image181.png"/><Relationship Id="rId26" Type="http://schemas.openxmlformats.org/officeDocument/2006/relationships/image" Target="../media/image180.png"/><Relationship Id="rId25" Type="http://schemas.openxmlformats.org/officeDocument/2006/relationships/image" Target="../media/image179.png"/><Relationship Id="rId24" Type="http://schemas.openxmlformats.org/officeDocument/2006/relationships/image" Target="../media/image178.png"/><Relationship Id="rId23" Type="http://schemas.openxmlformats.org/officeDocument/2006/relationships/image" Target="../media/image177.png"/><Relationship Id="rId22" Type="http://schemas.openxmlformats.org/officeDocument/2006/relationships/image" Target="../media/image176.png"/><Relationship Id="rId21" Type="http://schemas.openxmlformats.org/officeDocument/2006/relationships/image" Target="../media/image175.png"/><Relationship Id="rId20" Type="http://schemas.openxmlformats.org/officeDocument/2006/relationships/image" Target="../media/image174.png"/><Relationship Id="rId2" Type="http://schemas.openxmlformats.org/officeDocument/2006/relationships/image" Target="../media/image8.png"/><Relationship Id="rId19" Type="http://schemas.openxmlformats.org/officeDocument/2006/relationships/image" Target="../media/image173.png"/><Relationship Id="rId18" Type="http://schemas.openxmlformats.org/officeDocument/2006/relationships/image" Target="../media/image172.png"/><Relationship Id="rId17" Type="http://schemas.openxmlformats.org/officeDocument/2006/relationships/image" Target="../media/image171.png"/><Relationship Id="rId16" Type="http://schemas.openxmlformats.org/officeDocument/2006/relationships/image" Target="../media/image170.png"/><Relationship Id="rId15" Type="http://schemas.openxmlformats.org/officeDocument/2006/relationships/image" Target="../media/image169.png"/><Relationship Id="rId14" Type="http://schemas.openxmlformats.org/officeDocument/2006/relationships/image" Target="../media/image168.png"/><Relationship Id="rId13" Type="http://schemas.openxmlformats.org/officeDocument/2006/relationships/image" Target="../media/image167.png"/><Relationship Id="rId12" Type="http://schemas.openxmlformats.org/officeDocument/2006/relationships/image" Target="../media/image166.png"/><Relationship Id="rId11" Type="http://schemas.openxmlformats.org/officeDocument/2006/relationships/image" Target="../media/image165.png"/><Relationship Id="rId10" Type="http://schemas.openxmlformats.org/officeDocument/2006/relationships/image" Target="../media/image164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1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6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25.png"/><Relationship Id="rId17" Type="http://schemas.openxmlformats.org/officeDocument/2006/relationships/image" Target="../media/image224.png"/><Relationship Id="rId16" Type="http://schemas.openxmlformats.org/officeDocument/2006/relationships/image" Target="../media/image223.png"/><Relationship Id="rId15" Type="http://schemas.openxmlformats.org/officeDocument/2006/relationships/image" Target="../media/image222.png"/><Relationship Id="rId14" Type="http://schemas.openxmlformats.org/officeDocument/2006/relationships/image" Target="../media/image221.png"/><Relationship Id="rId13" Type="http://schemas.openxmlformats.org/officeDocument/2006/relationships/image" Target="../media/image220.png"/><Relationship Id="rId12" Type="http://schemas.openxmlformats.org/officeDocument/2006/relationships/image" Target="../media/image219.png"/><Relationship Id="rId11" Type="http://schemas.openxmlformats.org/officeDocument/2006/relationships/image" Target="../media/image218.png"/><Relationship Id="rId10" Type="http://schemas.openxmlformats.org/officeDocument/2006/relationships/image" Target="../media/image217.png"/><Relationship Id="rId1" Type="http://schemas.openxmlformats.org/officeDocument/2006/relationships/image" Target="../media/image21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2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233.png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1" Type="http://schemas.openxmlformats.org/officeDocument/2006/relationships/slideLayout" Target="../slideLayouts/slideLayout1.xml"/><Relationship Id="rId40" Type="http://schemas.openxmlformats.org/officeDocument/2006/relationships/image" Target="../media/image263.png"/><Relationship Id="rId4" Type="http://schemas.openxmlformats.org/officeDocument/2006/relationships/image" Target="../media/image230.png"/><Relationship Id="rId39" Type="http://schemas.openxmlformats.org/officeDocument/2006/relationships/image" Target="../media/image262.png"/><Relationship Id="rId38" Type="http://schemas.openxmlformats.org/officeDocument/2006/relationships/image" Target="../media/image261.png"/><Relationship Id="rId37" Type="http://schemas.openxmlformats.org/officeDocument/2006/relationships/image" Target="../media/image260.png"/><Relationship Id="rId36" Type="http://schemas.openxmlformats.org/officeDocument/2006/relationships/image" Target="../media/image259.png"/><Relationship Id="rId35" Type="http://schemas.openxmlformats.org/officeDocument/2006/relationships/image" Target="../media/image258.png"/><Relationship Id="rId34" Type="http://schemas.openxmlformats.org/officeDocument/2006/relationships/image" Target="../media/image257.png"/><Relationship Id="rId33" Type="http://schemas.openxmlformats.org/officeDocument/2006/relationships/image" Target="../media/image256.png"/><Relationship Id="rId32" Type="http://schemas.openxmlformats.org/officeDocument/2006/relationships/image" Target="../media/image255.png"/><Relationship Id="rId31" Type="http://schemas.openxmlformats.org/officeDocument/2006/relationships/image" Target="../media/image254.png"/><Relationship Id="rId30" Type="http://schemas.openxmlformats.org/officeDocument/2006/relationships/image" Target="../media/image253.png"/><Relationship Id="rId3" Type="http://schemas.openxmlformats.org/officeDocument/2006/relationships/image" Target="../media/image229.png"/><Relationship Id="rId29" Type="http://schemas.openxmlformats.org/officeDocument/2006/relationships/image" Target="../media/image252.png"/><Relationship Id="rId28" Type="http://schemas.openxmlformats.org/officeDocument/2006/relationships/image" Target="../media/image251.png"/><Relationship Id="rId27" Type="http://schemas.openxmlformats.org/officeDocument/2006/relationships/image" Target="../media/image250.png"/><Relationship Id="rId26" Type="http://schemas.openxmlformats.org/officeDocument/2006/relationships/image" Target="../media/image249.png"/><Relationship Id="rId25" Type="http://schemas.openxmlformats.org/officeDocument/2006/relationships/image" Target="../media/image248.png"/><Relationship Id="rId24" Type="http://schemas.openxmlformats.org/officeDocument/2006/relationships/image" Target="../media/image247.png"/><Relationship Id="rId23" Type="http://schemas.openxmlformats.org/officeDocument/2006/relationships/image" Target="../media/image246.png"/><Relationship Id="rId22" Type="http://schemas.openxmlformats.org/officeDocument/2006/relationships/image" Target="../media/image245.png"/><Relationship Id="rId21" Type="http://schemas.openxmlformats.org/officeDocument/2006/relationships/image" Target="../media/image244.png"/><Relationship Id="rId20" Type="http://schemas.openxmlformats.org/officeDocument/2006/relationships/image" Target="../media/image243.png"/><Relationship Id="rId2" Type="http://schemas.openxmlformats.org/officeDocument/2006/relationships/image" Target="../media/image228.png"/><Relationship Id="rId19" Type="http://schemas.openxmlformats.org/officeDocument/2006/relationships/image" Target="../media/image9.png"/><Relationship Id="rId18" Type="http://schemas.openxmlformats.org/officeDocument/2006/relationships/image" Target="../media/image242.png"/><Relationship Id="rId17" Type="http://schemas.openxmlformats.org/officeDocument/2006/relationships/image" Target="../media/image241.png"/><Relationship Id="rId16" Type="http://schemas.openxmlformats.org/officeDocument/2006/relationships/image" Target="../media/image240.png"/><Relationship Id="rId15" Type="http://schemas.openxmlformats.org/officeDocument/2006/relationships/image" Target="../media/image239.png"/><Relationship Id="rId14" Type="http://schemas.openxmlformats.org/officeDocument/2006/relationships/image" Target="../media/image238.png"/><Relationship Id="rId13" Type="http://schemas.openxmlformats.org/officeDocument/2006/relationships/image" Target="../media/image237.png"/><Relationship Id="rId12" Type="http://schemas.openxmlformats.org/officeDocument/2006/relationships/image" Target="../media/image236.png"/><Relationship Id="rId11" Type="http://schemas.openxmlformats.org/officeDocument/2006/relationships/image" Target="../media/image235.png"/><Relationship Id="rId10" Type="http://schemas.openxmlformats.org/officeDocument/2006/relationships/image" Target="../media/image234.png"/><Relationship Id="rId1" Type="http://schemas.openxmlformats.org/officeDocument/2006/relationships/image" Target="../media/image22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0.png"/><Relationship Id="rId8" Type="http://schemas.openxmlformats.org/officeDocument/2006/relationships/image" Target="../media/image269.png"/><Relationship Id="rId7" Type="http://schemas.openxmlformats.org/officeDocument/2006/relationships/image" Target="../media/image268.png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Relationship Id="rId3" Type="http://schemas.openxmlformats.org/officeDocument/2006/relationships/image" Target="../media/image8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83.png"/><Relationship Id="rId23" Type="http://schemas.openxmlformats.org/officeDocument/2006/relationships/image" Target="../media/image282.png"/><Relationship Id="rId22" Type="http://schemas.openxmlformats.org/officeDocument/2006/relationships/image" Target="../media/image281.png"/><Relationship Id="rId21" Type="http://schemas.openxmlformats.org/officeDocument/2006/relationships/image" Target="../media/image280.png"/><Relationship Id="rId20" Type="http://schemas.openxmlformats.org/officeDocument/2006/relationships/image" Target="../media/image279.png"/><Relationship Id="rId2" Type="http://schemas.openxmlformats.org/officeDocument/2006/relationships/image" Target="../media/image7.png"/><Relationship Id="rId19" Type="http://schemas.openxmlformats.org/officeDocument/2006/relationships/image" Target="../media/image278.png"/><Relationship Id="rId18" Type="http://schemas.openxmlformats.org/officeDocument/2006/relationships/image" Target="../media/image10.png"/><Relationship Id="rId17" Type="http://schemas.openxmlformats.org/officeDocument/2006/relationships/image" Target="../media/image9.png"/><Relationship Id="rId16" Type="http://schemas.openxmlformats.org/officeDocument/2006/relationships/image" Target="../media/image277.png"/><Relationship Id="rId15" Type="http://schemas.openxmlformats.org/officeDocument/2006/relationships/image" Target="../media/image276.png"/><Relationship Id="rId14" Type="http://schemas.openxmlformats.org/officeDocument/2006/relationships/image" Target="../media/image275.png"/><Relationship Id="rId13" Type="http://schemas.openxmlformats.org/officeDocument/2006/relationships/image" Target="../media/image274.png"/><Relationship Id="rId12" Type="http://schemas.openxmlformats.org/officeDocument/2006/relationships/image" Target="../media/image273.png"/><Relationship Id="rId11" Type="http://schemas.openxmlformats.org/officeDocument/2006/relationships/image" Target="../media/image272.png"/><Relationship Id="rId10" Type="http://schemas.openxmlformats.org/officeDocument/2006/relationships/image" Target="../media/image271.png"/><Relationship Id="rId1" Type="http://schemas.openxmlformats.org/officeDocument/2006/relationships/image" Target="../media/image264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85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8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2.png"/><Relationship Id="rId8" Type="http://schemas.openxmlformats.org/officeDocument/2006/relationships/image" Target="../media/image291.jpeg"/><Relationship Id="rId7" Type="http://schemas.openxmlformats.org/officeDocument/2006/relationships/image" Target="../media/image290.jpeg"/><Relationship Id="rId6" Type="http://schemas.openxmlformats.org/officeDocument/2006/relationships/image" Target="../media/image289.jpeg"/><Relationship Id="rId5" Type="http://schemas.openxmlformats.org/officeDocument/2006/relationships/image" Target="../media/image288.jpeg"/><Relationship Id="rId4" Type="http://schemas.openxmlformats.org/officeDocument/2006/relationships/image" Target="../media/image287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image" Target="../media/image296.png"/><Relationship Id="rId12" Type="http://schemas.openxmlformats.org/officeDocument/2006/relationships/image" Target="../media/image295.png"/><Relationship Id="rId11" Type="http://schemas.openxmlformats.org/officeDocument/2006/relationships/image" Target="../media/image294.png"/><Relationship Id="rId10" Type="http://schemas.openxmlformats.org/officeDocument/2006/relationships/image" Target="../media/image293.png"/><Relationship Id="rId1" Type="http://schemas.openxmlformats.org/officeDocument/2006/relationships/image" Target="../media/image28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3.png"/><Relationship Id="rId8" Type="http://schemas.openxmlformats.org/officeDocument/2006/relationships/image" Target="../media/image302.png"/><Relationship Id="rId7" Type="http://schemas.openxmlformats.org/officeDocument/2006/relationships/image" Target="../media/image301.png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3" Type="http://schemas.openxmlformats.org/officeDocument/2006/relationships/image" Target="../media/image297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0.png"/><Relationship Id="rId2" Type="http://schemas.openxmlformats.org/officeDocument/2006/relationships/image" Target="../media/image8.png"/><Relationship Id="rId19" Type="http://schemas.openxmlformats.org/officeDocument/2006/relationships/image" Target="../media/image9.png"/><Relationship Id="rId18" Type="http://schemas.openxmlformats.org/officeDocument/2006/relationships/image" Target="../media/image312.png"/><Relationship Id="rId17" Type="http://schemas.openxmlformats.org/officeDocument/2006/relationships/image" Target="../media/image311.png"/><Relationship Id="rId16" Type="http://schemas.openxmlformats.org/officeDocument/2006/relationships/image" Target="../media/image310.png"/><Relationship Id="rId15" Type="http://schemas.openxmlformats.org/officeDocument/2006/relationships/image" Target="../media/image309.png"/><Relationship Id="rId14" Type="http://schemas.openxmlformats.org/officeDocument/2006/relationships/image" Target="../media/image308.jpeg"/><Relationship Id="rId13" Type="http://schemas.openxmlformats.org/officeDocument/2006/relationships/image" Target="../media/image307.png"/><Relationship Id="rId12" Type="http://schemas.openxmlformats.org/officeDocument/2006/relationships/image" Target="../media/image306.jpeg"/><Relationship Id="rId11" Type="http://schemas.openxmlformats.org/officeDocument/2006/relationships/image" Target="../media/image305.jpeg"/><Relationship Id="rId10" Type="http://schemas.openxmlformats.org/officeDocument/2006/relationships/image" Target="../media/image304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9.jpeg"/><Relationship Id="rId8" Type="http://schemas.openxmlformats.org/officeDocument/2006/relationships/image" Target="../media/image318.png"/><Relationship Id="rId7" Type="http://schemas.openxmlformats.org/officeDocument/2006/relationships/image" Target="../media/image317.jpeg"/><Relationship Id="rId6" Type="http://schemas.openxmlformats.org/officeDocument/2006/relationships/image" Target="../media/image316.jpeg"/><Relationship Id="rId5" Type="http://schemas.openxmlformats.org/officeDocument/2006/relationships/image" Target="../media/image315.png"/><Relationship Id="rId4" Type="http://schemas.openxmlformats.org/officeDocument/2006/relationships/image" Target="../media/image314.png"/><Relationship Id="rId3" Type="http://schemas.openxmlformats.org/officeDocument/2006/relationships/image" Target="../media/image313.png"/><Relationship Id="rId2" Type="http://schemas.openxmlformats.org/officeDocument/2006/relationships/image" Target="../media/image8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324.jpeg"/><Relationship Id="rId13" Type="http://schemas.openxmlformats.org/officeDocument/2006/relationships/image" Target="../media/image323.jpeg"/><Relationship Id="rId12" Type="http://schemas.openxmlformats.org/officeDocument/2006/relationships/image" Target="../media/image322.png"/><Relationship Id="rId11" Type="http://schemas.openxmlformats.org/officeDocument/2006/relationships/image" Target="../media/image321.png"/><Relationship Id="rId10" Type="http://schemas.openxmlformats.org/officeDocument/2006/relationships/image" Target="../media/image320.pn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25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2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3.png"/><Relationship Id="rId8" Type="http://schemas.openxmlformats.org/officeDocument/2006/relationships/image" Target="../media/image332.jpeg"/><Relationship Id="rId7" Type="http://schemas.openxmlformats.org/officeDocument/2006/relationships/image" Target="../media/image331.jpeg"/><Relationship Id="rId6" Type="http://schemas.openxmlformats.org/officeDocument/2006/relationships/image" Target="../media/image330.png"/><Relationship Id="rId5" Type="http://schemas.openxmlformats.org/officeDocument/2006/relationships/image" Target="../media/image329.jpeg"/><Relationship Id="rId4" Type="http://schemas.openxmlformats.org/officeDocument/2006/relationships/image" Target="../media/image328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35.png"/><Relationship Id="rId12" Type="http://schemas.openxmlformats.org/officeDocument/2006/relationships/image" Target="../media/image334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327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341.jpeg"/><Relationship Id="rId7" Type="http://schemas.openxmlformats.org/officeDocument/2006/relationships/image" Target="../media/image340.png"/><Relationship Id="rId6" Type="http://schemas.openxmlformats.org/officeDocument/2006/relationships/image" Target="../media/image339.png"/><Relationship Id="rId5" Type="http://schemas.openxmlformats.org/officeDocument/2006/relationships/image" Target="../media/image338.jpeg"/><Relationship Id="rId4" Type="http://schemas.openxmlformats.org/officeDocument/2006/relationships/image" Target="../media/image337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44.png"/><Relationship Id="rId12" Type="http://schemas.openxmlformats.org/officeDocument/2006/relationships/image" Target="../media/image343.png"/><Relationship Id="rId11" Type="http://schemas.openxmlformats.org/officeDocument/2006/relationships/image" Target="../media/image342.png"/><Relationship Id="rId10" Type="http://schemas.openxmlformats.org/officeDocument/2006/relationships/image" Target="../media/image10.png"/><Relationship Id="rId1" Type="http://schemas.openxmlformats.org/officeDocument/2006/relationships/image" Target="../media/image33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347.png"/><Relationship Id="rId5" Type="http://schemas.openxmlformats.org/officeDocument/2006/relationships/image" Target="../media/image346.jpeg"/><Relationship Id="rId4" Type="http://schemas.openxmlformats.org/officeDocument/2006/relationships/image" Target="../media/image338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45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48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353.png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49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54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1.png"/><Relationship Id="rId8" Type="http://schemas.openxmlformats.org/officeDocument/2006/relationships/image" Target="../media/image360.jpeg"/><Relationship Id="rId7" Type="http://schemas.openxmlformats.org/officeDocument/2006/relationships/image" Target="../media/image359.png"/><Relationship Id="rId6" Type="http://schemas.openxmlformats.org/officeDocument/2006/relationships/image" Target="../media/image358.png"/><Relationship Id="rId5" Type="http://schemas.openxmlformats.org/officeDocument/2006/relationships/image" Target="../media/image357.png"/><Relationship Id="rId4" Type="http://schemas.openxmlformats.org/officeDocument/2006/relationships/image" Target="../media/image356.png"/><Relationship Id="rId3" Type="http://schemas.openxmlformats.org/officeDocument/2006/relationships/image" Target="../media/image355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65.png"/><Relationship Id="rId14" Type="http://schemas.openxmlformats.org/officeDocument/2006/relationships/image" Target="../media/image364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image" Target="../media/image363.png"/><Relationship Id="rId10" Type="http://schemas.openxmlformats.org/officeDocument/2006/relationships/image" Target="../media/image36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67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6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4.jpeg"/><Relationship Id="rId8" Type="http://schemas.openxmlformats.org/officeDocument/2006/relationships/image" Target="../media/image373.jpeg"/><Relationship Id="rId7" Type="http://schemas.openxmlformats.org/officeDocument/2006/relationships/image" Target="../media/image372.jpeg"/><Relationship Id="rId6" Type="http://schemas.openxmlformats.org/officeDocument/2006/relationships/image" Target="../media/image371.jpeg"/><Relationship Id="rId5" Type="http://schemas.openxmlformats.org/officeDocument/2006/relationships/image" Target="../media/image370.png"/><Relationship Id="rId4" Type="http://schemas.openxmlformats.org/officeDocument/2006/relationships/image" Target="../media/image369.jpeg"/><Relationship Id="rId3" Type="http://schemas.openxmlformats.org/officeDocument/2006/relationships/image" Target="../media/image368.png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10.png"/><Relationship Id="rId27" Type="http://schemas.openxmlformats.org/officeDocument/2006/relationships/image" Target="../media/image9.png"/><Relationship Id="rId26" Type="http://schemas.openxmlformats.org/officeDocument/2006/relationships/image" Target="../media/image391.jpeg"/><Relationship Id="rId25" Type="http://schemas.openxmlformats.org/officeDocument/2006/relationships/image" Target="../media/image390.jpeg"/><Relationship Id="rId24" Type="http://schemas.openxmlformats.org/officeDocument/2006/relationships/image" Target="../media/image389.jpeg"/><Relationship Id="rId23" Type="http://schemas.openxmlformats.org/officeDocument/2006/relationships/image" Target="../media/image388.jpeg"/><Relationship Id="rId22" Type="http://schemas.openxmlformats.org/officeDocument/2006/relationships/image" Target="../media/image387.jpeg"/><Relationship Id="rId21" Type="http://schemas.openxmlformats.org/officeDocument/2006/relationships/image" Target="../media/image386.jpeg"/><Relationship Id="rId20" Type="http://schemas.openxmlformats.org/officeDocument/2006/relationships/image" Target="../media/image385.png"/><Relationship Id="rId2" Type="http://schemas.openxmlformats.org/officeDocument/2006/relationships/image" Target="../media/image8.png"/><Relationship Id="rId19" Type="http://schemas.openxmlformats.org/officeDocument/2006/relationships/image" Target="../media/image384.png"/><Relationship Id="rId18" Type="http://schemas.openxmlformats.org/officeDocument/2006/relationships/image" Target="../media/image383.png"/><Relationship Id="rId17" Type="http://schemas.openxmlformats.org/officeDocument/2006/relationships/image" Target="../media/image382.png"/><Relationship Id="rId16" Type="http://schemas.openxmlformats.org/officeDocument/2006/relationships/image" Target="../media/image381.png"/><Relationship Id="rId15" Type="http://schemas.openxmlformats.org/officeDocument/2006/relationships/image" Target="../media/image380.png"/><Relationship Id="rId14" Type="http://schemas.openxmlformats.org/officeDocument/2006/relationships/image" Target="../media/image379.png"/><Relationship Id="rId13" Type="http://schemas.openxmlformats.org/officeDocument/2006/relationships/image" Target="../media/image378.png"/><Relationship Id="rId12" Type="http://schemas.openxmlformats.org/officeDocument/2006/relationships/image" Target="../media/image377.jpeg"/><Relationship Id="rId11" Type="http://schemas.openxmlformats.org/officeDocument/2006/relationships/image" Target="../media/image376.jpeg"/><Relationship Id="rId10" Type="http://schemas.openxmlformats.org/officeDocument/2006/relationships/image" Target="../media/image375.jpeg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8.png"/><Relationship Id="rId8" Type="http://schemas.openxmlformats.org/officeDocument/2006/relationships/image" Target="../media/image397.png"/><Relationship Id="rId7" Type="http://schemas.openxmlformats.org/officeDocument/2006/relationships/image" Target="../media/image396.png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Relationship Id="rId3" Type="http://schemas.openxmlformats.org/officeDocument/2006/relationships/image" Target="../media/image8.png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414.png"/><Relationship Id="rId26" Type="http://schemas.openxmlformats.org/officeDocument/2006/relationships/image" Target="../media/image413.png"/><Relationship Id="rId25" Type="http://schemas.openxmlformats.org/officeDocument/2006/relationships/image" Target="../media/image412.png"/><Relationship Id="rId24" Type="http://schemas.openxmlformats.org/officeDocument/2006/relationships/image" Target="../media/image411.png"/><Relationship Id="rId23" Type="http://schemas.openxmlformats.org/officeDocument/2006/relationships/image" Target="../media/image410.png"/><Relationship Id="rId22" Type="http://schemas.openxmlformats.org/officeDocument/2006/relationships/image" Target="../media/image409.png"/><Relationship Id="rId21" Type="http://schemas.openxmlformats.org/officeDocument/2006/relationships/image" Target="../media/image408.png"/><Relationship Id="rId20" Type="http://schemas.openxmlformats.org/officeDocument/2006/relationships/image" Target="../media/image10.png"/><Relationship Id="rId2" Type="http://schemas.openxmlformats.org/officeDocument/2006/relationships/image" Target="../media/image7.png"/><Relationship Id="rId19" Type="http://schemas.openxmlformats.org/officeDocument/2006/relationships/image" Target="../media/image9.png"/><Relationship Id="rId18" Type="http://schemas.openxmlformats.org/officeDocument/2006/relationships/image" Target="../media/image407.png"/><Relationship Id="rId17" Type="http://schemas.openxmlformats.org/officeDocument/2006/relationships/image" Target="../media/image406.jpeg"/><Relationship Id="rId16" Type="http://schemas.openxmlformats.org/officeDocument/2006/relationships/image" Target="../media/image405.png"/><Relationship Id="rId15" Type="http://schemas.openxmlformats.org/officeDocument/2006/relationships/image" Target="../media/image404.png"/><Relationship Id="rId14" Type="http://schemas.openxmlformats.org/officeDocument/2006/relationships/image" Target="../media/image403.png"/><Relationship Id="rId13" Type="http://schemas.openxmlformats.org/officeDocument/2006/relationships/image" Target="../media/image402.png"/><Relationship Id="rId12" Type="http://schemas.openxmlformats.org/officeDocument/2006/relationships/image" Target="../media/image401.png"/><Relationship Id="rId11" Type="http://schemas.openxmlformats.org/officeDocument/2006/relationships/image" Target="../media/image400.png"/><Relationship Id="rId10" Type="http://schemas.openxmlformats.org/officeDocument/2006/relationships/image" Target="../media/image399.png"/><Relationship Id="rId1" Type="http://schemas.openxmlformats.org/officeDocument/2006/relationships/image" Target="../media/image392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15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16.jpe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17.jpe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18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5.jpeg"/><Relationship Id="rId8" Type="http://schemas.openxmlformats.org/officeDocument/2006/relationships/image" Target="../media/image424.png"/><Relationship Id="rId7" Type="http://schemas.openxmlformats.org/officeDocument/2006/relationships/image" Target="../media/image423.png"/><Relationship Id="rId6" Type="http://schemas.openxmlformats.org/officeDocument/2006/relationships/image" Target="../media/image422.png"/><Relationship Id="rId5" Type="http://schemas.openxmlformats.org/officeDocument/2006/relationships/image" Target="../media/image421.jpeg"/><Relationship Id="rId4" Type="http://schemas.openxmlformats.org/officeDocument/2006/relationships/image" Target="../media/image420.png"/><Relationship Id="rId3" Type="http://schemas.openxmlformats.org/officeDocument/2006/relationships/image" Target="../media/image41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29.png"/><Relationship Id="rId14" Type="http://schemas.openxmlformats.org/officeDocument/2006/relationships/image" Target="../media/image428.jpe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image" Target="../media/image427.jpeg"/><Relationship Id="rId10" Type="http://schemas.openxmlformats.org/officeDocument/2006/relationships/image" Target="../media/image426.jpeg"/><Relationship Id="rId1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3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31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437.png"/><Relationship Id="rId7" Type="http://schemas.openxmlformats.org/officeDocument/2006/relationships/image" Target="../media/image436.png"/><Relationship Id="rId6" Type="http://schemas.openxmlformats.org/officeDocument/2006/relationships/image" Target="../media/image435.png"/><Relationship Id="rId5" Type="http://schemas.openxmlformats.org/officeDocument/2006/relationships/image" Target="../media/image434.png"/><Relationship Id="rId4" Type="http://schemas.openxmlformats.org/officeDocument/2006/relationships/image" Target="../media/image433.jpeg"/><Relationship Id="rId3" Type="http://schemas.openxmlformats.org/officeDocument/2006/relationships/image" Target="../media/image432.png"/><Relationship Id="rId2" Type="http://schemas.openxmlformats.org/officeDocument/2006/relationships/image" Target="../media/image8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45.png"/><Relationship Id="rId17" Type="http://schemas.openxmlformats.org/officeDocument/2006/relationships/image" Target="../media/image444.png"/><Relationship Id="rId16" Type="http://schemas.openxmlformats.org/officeDocument/2006/relationships/image" Target="../media/image443.png"/><Relationship Id="rId15" Type="http://schemas.openxmlformats.org/officeDocument/2006/relationships/image" Target="../media/image442.png"/><Relationship Id="rId14" Type="http://schemas.openxmlformats.org/officeDocument/2006/relationships/image" Target="../media/image441.png"/><Relationship Id="rId13" Type="http://schemas.openxmlformats.org/officeDocument/2006/relationships/image" Target="../media/image440.png"/><Relationship Id="rId12" Type="http://schemas.openxmlformats.org/officeDocument/2006/relationships/image" Target="../media/image439.png"/><Relationship Id="rId11" Type="http://schemas.openxmlformats.org/officeDocument/2006/relationships/image" Target="../media/image438.png"/><Relationship Id="rId10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47.jpeg"/><Relationship Id="rId1" Type="http://schemas.openxmlformats.org/officeDocument/2006/relationships/image" Target="../media/image446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48.jpe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452.png"/><Relationship Id="rId5" Type="http://schemas.openxmlformats.org/officeDocument/2006/relationships/image" Target="../media/image451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50.jpeg"/><Relationship Id="rId1" Type="http://schemas.openxmlformats.org/officeDocument/2006/relationships/image" Target="../media/image449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9.png"/><Relationship Id="rId8" Type="http://schemas.openxmlformats.org/officeDocument/2006/relationships/image" Target="../media/image458.png"/><Relationship Id="rId7" Type="http://schemas.openxmlformats.org/officeDocument/2006/relationships/image" Target="../media/image457.png"/><Relationship Id="rId6" Type="http://schemas.openxmlformats.org/officeDocument/2006/relationships/image" Target="../media/image456.png"/><Relationship Id="rId5" Type="http://schemas.openxmlformats.org/officeDocument/2006/relationships/image" Target="../media/image455.png"/><Relationship Id="rId4" Type="http://schemas.openxmlformats.org/officeDocument/2006/relationships/image" Target="../media/image45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60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453.jpe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468.png"/><Relationship Id="rId7" Type="http://schemas.openxmlformats.org/officeDocument/2006/relationships/image" Target="../media/image467.png"/><Relationship Id="rId6" Type="http://schemas.openxmlformats.org/officeDocument/2006/relationships/image" Target="../media/image466.png"/><Relationship Id="rId5" Type="http://schemas.openxmlformats.org/officeDocument/2006/relationships/image" Target="../media/image465.png"/><Relationship Id="rId4" Type="http://schemas.openxmlformats.org/officeDocument/2006/relationships/image" Target="../media/image464.png"/><Relationship Id="rId37" Type="http://schemas.openxmlformats.org/officeDocument/2006/relationships/slideLayout" Target="../slideLayouts/slideLayout1.xml"/><Relationship Id="rId36" Type="http://schemas.openxmlformats.org/officeDocument/2006/relationships/image" Target="../media/image492.png"/><Relationship Id="rId35" Type="http://schemas.openxmlformats.org/officeDocument/2006/relationships/image" Target="../media/image491.png"/><Relationship Id="rId34" Type="http://schemas.openxmlformats.org/officeDocument/2006/relationships/image" Target="../media/image490.png"/><Relationship Id="rId33" Type="http://schemas.openxmlformats.org/officeDocument/2006/relationships/image" Target="../media/image489.png"/><Relationship Id="rId32" Type="http://schemas.openxmlformats.org/officeDocument/2006/relationships/image" Target="../media/image488.png"/><Relationship Id="rId31" Type="http://schemas.openxmlformats.org/officeDocument/2006/relationships/image" Target="../media/image487.png"/><Relationship Id="rId30" Type="http://schemas.openxmlformats.org/officeDocument/2006/relationships/image" Target="../media/image486.png"/><Relationship Id="rId3" Type="http://schemas.openxmlformats.org/officeDocument/2006/relationships/image" Target="../media/image463.jpeg"/><Relationship Id="rId29" Type="http://schemas.openxmlformats.org/officeDocument/2006/relationships/image" Target="../media/image485.png"/><Relationship Id="rId28" Type="http://schemas.openxmlformats.org/officeDocument/2006/relationships/image" Target="../media/image484.png"/><Relationship Id="rId27" Type="http://schemas.openxmlformats.org/officeDocument/2006/relationships/image" Target="../media/image483.png"/><Relationship Id="rId26" Type="http://schemas.openxmlformats.org/officeDocument/2006/relationships/image" Target="../media/image10.png"/><Relationship Id="rId25" Type="http://schemas.openxmlformats.org/officeDocument/2006/relationships/image" Target="../media/image9.png"/><Relationship Id="rId24" Type="http://schemas.openxmlformats.org/officeDocument/2006/relationships/image" Target="../media/image482.png"/><Relationship Id="rId23" Type="http://schemas.openxmlformats.org/officeDocument/2006/relationships/image" Target="../media/image481.png"/><Relationship Id="rId22" Type="http://schemas.openxmlformats.org/officeDocument/2006/relationships/image" Target="../media/image480.png"/><Relationship Id="rId21" Type="http://schemas.openxmlformats.org/officeDocument/2006/relationships/image" Target="../media/image479.png"/><Relationship Id="rId20" Type="http://schemas.openxmlformats.org/officeDocument/2006/relationships/image" Target="../media/image478.png"/><Relationship Id="rId2" Type="http://schemas.openxmlformats.org/officeDocument/2006/relationships/image" Target="../media/image462.png"/><Relationship Id="rId19" Type="http://schemas.openxmlformats.org/officeDocument/2006/relationships/image" Target="../media/image477.png"/><Relationship Id="rId18" Type="http://schemas.openxmlformats.org/officeDocument/2006/relationships/image" Target="../media/image476.png"/><Relationship Id="rId17" Type="http://schemas.openxmlformats.org/officeDocument/2006/relationships/image" Target="../media/image475.png"/><Relationship Id="rId16" Type="http://schemas.openxmlformats.org/officeDocument/2006/relationships/image" Target="../media/image474.png"/><Relationship Id="rId15" Type="http://schemas.openxmlformats.org/officeDocument/2006/relationships/image" Target="../media/image473.png"/><Relationship Id="rId14" Type="http://schemas.openxmlformats.org/officeDocument/2006/relationships/image" Target="../media/image472.png"/><Relationship Id="rId13" Type="http://schemas.openxmlformats.org/officeDocument/2006/relationships/image" Target="../media/image471.png"/><Relationship Id="rId12" Type="http://schemas.openxmlformats.org/officeDocument/2006/relationships/image" Target="../media/image470.png"/><Relationship Id="rId11" Type="http://schemas.openxmlformats.org/officeDocument/2006/relationships/image" Target="../media/image469.png"/><Relationship Id="rId10" Type="http://schemas.openxmlformats.org/officeDocument/2006/relationships/image" Target="../media/image8.png"/><Relationship Id="rId1" Type="http://schemas.openxmlformats.org/officeDocument/2006/relationships/image" Target="../media/image461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9.png"/><Relationship Id="rId8" Type="http://schemas.openxmlformats.org/officeDocument/2006/relationships/image" Target="../media/image498.png"/><Relationship Id="rId7" Type="http://schemas.openxmlformats.org/officeDocument/2006/relationships/image" Target="../media/image497.png"/><Relationship Id="rId6" Type="http://schemas.openxmlformats.org/officeDocument/2006/relationships/image" Target="../media/image496.png"/><Relationship Id="rId5" Type="http://schemas.openxmlformats.org/officeDocument/2006/relationships/image" Target="../media/image495.png"/><Relationship Id="rId4" Type="http://schemas.openxmlformats.org/officeDocument/2006/relationships/image" Target="../media/image49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500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493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0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34.png"/><Relationship Id="rId26" Type="http://schemas.openxmlformats.org/officeDocument/2006/relationships/image" Target="../media/image10.png"/><Relationship Id="rId25" Type="http://schemas.openxmlformats.org/officeDocument/2006/relationships/image" Target="../media/image9.png"/><Relationship Id="rId24" Type="http://schemas.openxmlformats.org/officeDocument/2006/relationships/image" Target="../media/image3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image" Target="../media/image30.png"/><Relationship Id="rId20" Type="http://schemas.openxmlformats.org/officeDocument/2006/relationships/image" Target="../media/image29.jpeg"/><Relationship Id="rId2" Type="http://schemas.openxmlformats.org/officeDocument/2006/relationships/image" Target="../media/image7.png"/><Relationship Id="rId19" Type="http://schemas.openxmlformats.org/officeDocument/2006/relationships/image" Target="../media/image28.jpe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04.png"/><Relationship Id="rId4" Type="http://schemas.openxmlformats.org/officeDocument/2006/relationships/image" Target="../media/image50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02.jpe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509.png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4" Type="http://schemas.openxmlformats.org/officeDocument/2006/relationships/image" Target="../media/image50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05.jpeg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10.jpeg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12.jpe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51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400"/>
            <a:ext cx="12192000" cy="6705600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3476954" y="1753958"/>
            <a:ext cx="5323204" cy="1737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29360" algn="l" rtl="0" eaLnBrk="0">
              <a:lnSpc>
                <a:spcPct val="98000"/>
              </a:lnSpc>
            </a:pPr>
            <a:r>
              <a:rPr sz="5300" kern="0" spc="630" dirty="0">
                <a:ln w="1961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生产基地</a:t>
            </a:r>
            <a:endParaRPr lang="en-US" altLang="en-US" sz="53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3000"/>
              </a:lnSpc>
              <a:spcBef>
                <a:spcPts val="0"/>
              </a:spcBef>
            </a:pPr>
            <a:r>
              <a:rPr sz="3900" b="1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智慧工业园区建设方案</a:t>
            </a:r>
            <a:endParaRPr lang="en-US" altLang="en-US" sz="3900" dirty="0"/>
          </a:p>
        </p:txBody>
      </p:sp>
      <p:pic>
        <p:nvPicPr>
          <p:cNvPr id="16" name="图片 15" descr="7393e6d2fc74159836bb16d23f5ad70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6200000">
            <a:off x="6027420" y="-21590"/>
            <a:ext cx="6147435" cy="6189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85347" y="2246629"/>
            <a:ext cx="3005721" cy="418117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4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2" name="picture 2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44" name="textbox 244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视频监控系统</a:t>
              </a:r>
              <a:endParaRPr lang="en-US" altLang="en-US" sz="3200" dirty="0"/>
            </a:p>
          </p:txBody>
        </p:sp>
        <p:pic>
          <p:nvPicPr>
            <p:cNvPr id="246" name="picture 2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48" name="picture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47432" y="1564335"/>
            <a:ext cx="2421052" cy="1786331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5277007" y="2847853"/>
            <a:ext cx="1888489" cy="1833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46050" algn="l" rtl="0" eaLnBrk="0">
              <a:lnSpc>
                <a:spcPts val="2755"/>
              </a:lnSpc>
            </a:pPr>
            <a:r>
              <a:rPr sz="2000" kern="0" spc="-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【性别】</a:t>
            </a:r>
            <a:endParaRPr lang="en-US" altLang="en-US" sz="2000" dirty="0"/>
          </a:p>
          <a:p>
            <a:pPr marL="146050" algn="l" rtl="0" eaLnBrk="0">
              <a:lnSpc>
                <a:spcPts val="3335"/>
              </a:lnSpc>
            </a:pPr>
            <a:r>
              <a:rPr sz="2000" kern="0" spc="-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【年龄段】</a:t>
            </a:r>
            <a:endParaRPr lang="en-US" altLang="en-US" sz="2000" dirty="0"/>
          </a:p>
          <a:p>
            <a:pPr algn="r" rtl="0" eaLnBrk="0">
              <a:lnSpc>
                <a:spcPts val="2755"/>
              </a:lnSpc>
              <a:spcBef>
                <a:spcPts val="580"/>
              </a:spcBef>
            </a:pPr>
            <a:r>
              <a:rPr sz="19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【是否戴眼镜】</a:t>
            </a:r>
            <a:endParaRPr lang="en-US" altLang="en-US" sz="1900" dirty="0"/>
          </a:p>
          <a:p>
            <a:pPr marL="1089660" algn="l" rtl="0" eaLnBrk="0">
              <a:lnSpc>
                <a:spcPts val="1535"/>
              </a:lnSpc>
              <a:spcBef>
                <a:spcPts val="2010"/>
              </a:spcBef>
              <a:tabLst>
                <a:tab pos="1127125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2700" dirty="0"/>
          </a:p>
          <a:p>
            <a:pPr algn="l" rtl="0" eaLnBrk="0">
              <a:lnSpc>
                <a:spcPct val="134000"/>
              </a:lnSpc>
            </a:pPr>
            <a:endParaRPr lang="en-US" altLang="en-US" sz="200" dirty="0"/>
          </a:p>
          <a:p>
            <a:pPr marL="1089660" algn="l" rtl="0" eaLnBrk="0">
              <a:lnSpc>
                <a:spcPts val="935"/>
              </a:lnSpc>
              <a:spcBef>
                <a:spcPts val="0"/>
              </a:spcBef>
            </a:pPr>
            <a:r>
              <a:rPr sz="6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endParaRPr lang="en-US" altLang="en-US" sz="600" dirty="0"/>
          </a:p>
        </p:txBody>
      </p:sp>
      <p:sp>
        <p:nvSpPr>
          <p:cNvPr id="252" name="textbox 252"/>
          <p:cNvSpPr/>
          <p:nvPr/>
        </p:nvSpPr>
        <p:spPr>
          <a:xfrm>
            <a:off x="6354145" y="4418078"/>
            <a:ext cx="63500" cy="1657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100"/>
              </a:lnSpc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endParaRPr lang="en-US" altLang="en-US" sz="900" dirty="0"/>
          </a:p>
        </p:txBody>
      </p:sp>
      <p:sp>
        <p:nvSpPr>
          <p:cNvPr id="254" name="textbox 254"/>
          <p:cNvSpPr/>
          <p:nvPr/>
        </p:nvSpPr>
        <p:spPr>
          <a:xfrm>
            <a:off x="6354145" y="4299968"/>
            <a:ext cx="63500" cy="1657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100"/>
              </a:lnSpc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endParaRPr lang="en-US" altLang="en-US" sz="900" dirty="0"/>
          </a:p>
        </p:txBody>
      </p:sp>
      <p:sp>
        <p:nvSpPr>
          <p:cNvPr id="256" name="textbox 256"/>
          <p:cNvSpPr/>
          <p:nvPr/>
        </p:nvSpPr>
        <p:spPr>
          <a:xfrm>
            <a:off x="980694" y="1057706"/>
            <a:ext cx="7482840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algn="r" rtl="0" eaLnBrk="0">
              <a:lnSpc>
                <a:spcPct val="99000"/>
              </a:lnSpc>
            </a:pPr>
            <a:r>
              <a:rPr sz="2300" kern="0" spc="8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人脸识别</a:t>
            </a:r>
            <a:r>
              <a:rPr sz="2300" kern="0" spc="-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sz="2300" kern="0" spc="-6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在园区入</a:t>
            </a:r>
            <a:r>
              <a:rPr sz="2000" kern="0" spc="-4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</a:t>
            </a:r>
            <a:r>
              <a:rPr sz="2000" kern="0" spc="-5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、厂房入</a:t>
            </a:r>
            <a:r>
              <a:rPr sz="2000" kern="0" spc="-4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</a:t>
            </a:r>
            <a:r>
              <a:rPr sz="2000" kern="0" spc="-5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、园区重要位置布置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en-US" altLang="en-US" sz="2000" dirty="0"/>
          </a:p>
        </p:txBody>
      </p:sp>
      <p:graphicFrame>
        <p:nvGraphicFramePr>
          <p:cNvPr id="258" name="table 258"/>
          <p:cNvGraphicFramePr>
            <a:graphicFrameLocks noGrp="1"/>
          </p:cNvGraphicFramePr>
          <p:nvPr/>
        </p:nvGraphicFramePr>
        <p:xfrm>
          <a:off x="3345827" y="4790999"/>
          <a:ext cx="948690" cy="1615439"/>
        </p:xfrm>
        <a:graphic>
          <a:graphicData uri="http://schemas.openxmlformats.org/drawingml/2006/table">
            <a:tbl>
              <a:tblPr/>
              <a:tblGrid>
                <a:gridCol w="948690"/>
              </a:tblGrid>
              <a:tr h="160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marL="332740" algn="l" rtl="0" eaLnBrk="0">
                        <a:lnSpc>
                          <a:spcPts val="2670"/>
                        </a:lnSpc>
                        <a:spcBef>
                          <a:spcPts val="5"/>
                        </a:spcBef>
                      </a:pPr>
                      <a:r>
                        <a:rPr sz="1800" kern="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人脸模型</a:t>
                      </a:r>
                      <a:endParaRPr lang="en-US" altLang="en-US" sz="1800" dirty="0"/>
                    </a:p>
                    <a:p>
                      <a:pPr marL="332740" algn="l" rtl="0" eaLnBrk="0">
                        <a:lnSpc>
                          <a:spcPts val="2215"/>
                        </a:lnSpc>
                        <a:spcBef>
                          <a:spcPts val="215"/>
                        </a:spcBef>
                      </a:pPr>
                      <a:r>
                        <a:rPr sz="18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更多特征</a:t>
                      </a:r>
                      <a:endParaRPr lang="en-US" altLang="en-US" sz="1800" dirty="0"/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0" name="pictur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514322" y="5128259"/>
            <a:ext cx="1168565" cy="1063751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81683" y="5030723"/>
            <a:ext cx="1504188" cy="824483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4940808" y="2340546"/>
            <a:ext cx="2742564" cy="448944"/>
          </a:xfrm>
          <a:prstGeom prst="rect">
            <a:avLst/>
          </a:prstGeom>
          <a:solidFill>
            <a:srgbClr val="FF931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400" dirty="0"/>
          </a:p>
          <a:p>
            <a:pPr marL="765810" algn="l" rtl="0" eaLnBrk="0">
              <a:lnSpc>
                <a:spcPct val="94000"/>
              </a:lnSpc>
              <a:spcBef>
                <a:spcPts val="0"/>
              </a:spcBef>
            </a:pP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人脸特征</a:t>
            </a:r>
            <a:endParaRPr lang="en-US" altLang="en-US" sz="2300" dirty="0"/>
          </a:p>
        </p:txBody>
      </p:sp>
      <p:sp>
        <p:nvSpPr>
          <p:cNvPr id="266" name="textbox 266"/>
          <p:cNvSpPr/>
          <p:nvPr/>
        </p:nvSpPr>
        <p:spPr>
          <a:xfrm>
            <a:off x="9101327" y="4960620"/>
            <a:ext cx="1821179" cy="596265"/>
          </a:xfrm>
          <a:prstGeom prst="rect">
            <a:avLst/>
          </a:prstGeom>
          <a:solidFill>
            <a:srgbClr val="78C8F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411480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以脸搜脸</a:t>
            </a:r>
            <a:endParaRPr lang="en-US" altLang="en-US" sz="2000" dirty="0"/>
          </a:p>
        </p:txBody>
      </p:sp>
      <p:sp>
        <p:nvSpPr>
          <p:cNvPr id="268" name="textbox 268"/>
          <p:cNvSpPr/>
          <p:nvPr/>
        </p:nvSpPr>
        <p:spPr>
          <a:xfrm>
            <a:off x="9101327" y="3171444"/>
            <a:ext cx="1821179" cy="587375"/>
          </a:xfrm>
          <a:prstGeom prst="rect">
            <a:avLst/>
          </a:prstGeom>
          <a:solidFill>
            <a:srgbClr val="3AB7A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40703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布控报警</a:t>
            </a:r>
            <a:endParaRPr lang="en-US" altLang="en-US" sz="2000" dirty="0"/>
          </a:p>
        </p:txBody>
      </p:sp>
      <p:sp>
        <p:nvSpPr>
          <p:cNvPr id="270" name="textbox 270"/>
          <p:cNvSpPr/>
          <p:nvPr/>
        </p:nvSpPr>
        <p:spPr>
          <a:xfrm>
            <a:off x="9101327" y="4094988"/>
            <a:ext cx="1821179" cy="577850"/>
          </a:xfrm>
          <a:prstGeom prst="rect">
            <a:avLst/>
          </a:prstGeom>
          <a:solidFill>
            <a:srgbClr val="9FC86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405765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动态轨迹</a:t>
            </a:r>
            <a:endParaRPr lang="en-US" altLang="en-US" sz="2000" dirty="0"/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74720" y="1961388"/>
            <a:ext cx="1092708" cy="946403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9101327" y="5833871"/>
            <a:ext cx="1821179" cy="567055"/>
          </a:xfrm>
          <a:prstGeom prst="rect">
            <a:avLst/>
          </a:prstGeom>
          <a:solidFill>
            <a:srgbClr val="D8885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429895" algn="l" rtl="0" eaLnBrk="0">
              <a:lnSpc>
                <a:spcPct val="90000"/>
              </a:lnSpc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1V1比对</a:t>
            </a:r>
            <a:endParaRPr lang="en-US" altLang="en-US" sz="2000" dirty="0"/>
          </a:p>
        </p:txBody>
      </p:sp>
      <p:sp>
        <p:nvSpPr>
          <p:cNvPr id="276" name="textbox 276"/>
          <p:cNvSpPr/>
          <p:nvPr/>
        </p:nvSpPr>
        <p:spPr>
          <a:xfrm>
            <a:off x="9101327" y="2252471"/>
            <a:ext cx="1821179" cy="564515"/>
          </a:xfrm>
          <a:prstGeom prst="rect">
            <a:avLst/>
          </a:prstGeom>
          <a:solidFill>
            <a:srgbClr val="4DBE8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marL="405130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身份核实</a:t>
            </a:r>
            <a:endParaRPr lang="en-US" altLang="en-US" sz="2000" dirty="0"/>
          </a:p>
        </p:txBody>
      </p:sp>
      <p:sp>
        <p:nvSpPr>
          <p:cNvPr id="278" name="textbox 278"/>
          <p:cNvSpPr/>
          <p:nvPr/>
        </p:nvSpPr>
        <p:spPr>
          <a:xfrm>
            <a:off x="5061851" y="5235117"/>
            <a:ext cx="1242694" cy="791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318770" algn="l" rtl="0" eaLnBrk="0">
              <a:lnSpc>
                <a:spcPct val="93000"/>
              </a:lnSpc>
            </a:pP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</a:t>
            </a:r>
            <a:endParaRPr lang="en-US" altLang="en-US" sz="2300" dirty="0"/>
          </a:p>
          <a:p>
            <a:pPr algn="l" rtl="0" eaLnBrk="0">
              <a:lnSpc>
                <a:spcPct val="102000"/>
              </a:lnSpc>
            </a:pPr>
            <a:endParaRPr lang="en-US" altLang="en-US" sz="700" dirty="0"/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</a:pPr>
            <a:r>
              <a:rPr sz="23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数据模型</a:t>
            </a:r>
            <a:endParaRPr lang="en-US" altLang="en-US" sz="2300" dirty="0"/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796784" y="4960619"/>
            <a:ext cx="1133854" cy="689914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5062291" y="1757472"/>
            <a:ext cx="2938779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39700" algn="l" rtl="0" eaLnBrk="0">
              <a:lnSpc>
                <a:spcPct val="91000"/>
              </a:lnSpc>
            </a:pPr>
            <a:r>
              <a:rPr sz="20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“身份核实、人员布控”</a:t>
            </a:r>
            <a:endParaRPr lang="en-US" altLang="en-US" sz="2000" dirty="0"/>
          </a:p>
        </p:txBody>
      </p:sp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1173822" y="3620858"/>
          <a:ext cx="1616075" cy="433704"/>
        </p:xfrm>
        <a:graphic>
          <a:graphicData uri="http://schemas.openxmlformats.org/drawingml/2006/table">
            <a:tbl>
              <a:tblPr/>
              <a:tblGrid>
                <a:gridCol w="1616075"/>
              </a:tblGrid>
              <a:tr h="421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600" dirty="0"/>
                    </a:p>
                    <a:p>
                      <a:pPr marL="33591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人脸图片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" name="textbox 286"/>
          <p:cNvSpPr/>
          <p:nvPr/>
        </p:nvSpPr>
        <p:spPr>
          <a:xfrm>
            <a:off x="7852154" y="1756708"/>
            <a:ext cx="1800225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是两大应用核心</a:t>
            </a:r>
            <a:endParaRPr lang="en-US" altLang="en-US" sz="2000" dirty="0"/>
          </a:p>
        </p:txBody>
      </p:sp>
      <p:pic>
        <p:nvPicPr>
          <p:cNvPr id="288" name="picture 2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293607" y="3171443"/>
            <a:ext cx="647700" cy="586740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293607" y="2252471"/>
            <a:ext cx="652271" cy="577596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293607" y="5833871"/>
            <a:ext cx="641604" cy="586739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293607" y="4094987"/>
            <a:ext cx="641604" cy="577596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3490014" y="2958887"/>
            <a:ext cx="1038225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76D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人脸抓拍机</a:t>
            </a:r>
            <a:endParaRPr lang="en-US" altLang="en-US" sz="1500" dirty="0"/>
          </a:p>
        </p:txBody>
      </p:sp>
      <p:sp>
        <p:nvSpPr>
          <p:cNvPr id="302" name="textbox 302"/>
          <p:cNvSpPr/>
          <p:nvPr/>
        </p:nvSpPr>
        <p:spPr>
          <a:xfrm>
            <a:off x="1807902" y="5972731"/>
            <a:ext cx="499744" cy="282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8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脸谱</a:t>
            </a:r>
            <a:endParaRPr lang="en-US" altLang="en-US" sz="1800" dirty="0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928926" y="4048810"/>
            <a:ext cx="127000" cy="791705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292637" y="5536729"/>
            <a:ext cx="568261" cy="127076"/>
          </a:xfrm>
          <a:prstGeom prst="rect">
            <a:avLst/>
          </a:prstGeom>
        </p:spPr>
      </p:pic>
      <p:sp>
        <p:nvSpPr>
          <p:cNvPr id="308" name="rect"/>
          <p:cNvSpPr/>
          <p:nvPr/>
        </p:nvSpPr>
        <p:spPr>
          <a:xfrm>
            <a:off x="2846832" y="5597652"/>
            <a:ext cx="505967" cy="1523"/>
          </a:xfrm>
          <a:prstGeom prst="rect">
            <a:avLst/>
          </a:pr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10" name="picture 3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2847454" y="5535320"/>
            <a:ext cx="568261" cy="127063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909038" y="3264814"/>
            <a:ext cx="127000" cy="408444"/>
          </a:xfrm>
          <a:prstGeom prst="rect">
            <a:avLst/>
          </a:prstGeom>
        </p:spPr>
      </p:pic>
      <p:sp>
        <p:nvSpPr>
          <p:cNvPr id="314" name="rect"/>
          <p:cNvSpPr/>
          <p:nvPr/>
        </p:nvSpPr>
        <p:spPr>
          <a:xfrm>
            <a:off x="4855946" y="4687328"/>
            <a:ext cx="2886164" cy="7607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" name="path"/>
          <p:cNvSpPr/>
          <p:nvPr/>
        </p:nvSpPr>
        <p:spPr>
          <a:xfrm>
            <a:off x="1991867" y="4049267"/>
            <a:ext cx="0" cy="728472"/>
          </a:xfrm>
          <a:custGeom>
            <a:avLst/>
            <a:gdLst/>
            <a:ahLst/>
            <a:cxnLst/>
            <a:rect l="0" t="0" r="0" b="0"/>
            <a:pathLst>
              <a:path h="1147">
                <a:moveTo>
                  <a:pt x="0" y="0"/>
                </a:moveTo>
                <a:lnTo>
                  <a:pt x="0" y="1147"/>
                </a:lnTo>
              </a:path>
            </a:pathLst>
          </a:cu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" name="path"/>
          <p:cNvSpPr/>
          <p:nvPr/>
        </p:nvSpPr>
        <p:spPr>
          <a:xfrm>
            <a:off x="1972055" y="3264408"/>
            <a:ext cx="0" cy="345947"/>
          </a:xfrm>
          <a:custGeom>
            <a:avLst/>
            <a:gdLst/>
            <a:ahLst/>
            <a:cxnLst/>
            <a:rect l="0" t="0" r="0" b="0"/>
            <a:pathLst>
              <a:path h="544">
                <a:moveTo>
                  <a:pt x="0" y="0"/>
                </a:moveTo>
                <a:lnTo>
                  <a:pt x="0" y="544"/>
                </a:lnTo>
              </a:path>
            </a:pathLst>
          </a:cu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20"/>
          <p:cNvSpPr/>
          <p:nvPr/>
        </p:nvSpPr>
        <p:spPr>
          <a:xfrm>
            <a:off x="734507" y="1163840"/>
            <a:ext cx="6250940" cy="2926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0"/>
              </a:lnSpc>
            </a:pPr>
            <a:r>
              <a:rPr sz="1500" kern="0" spc="7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人脸门禁设置：</a:t>
            </a:r>
            <a:endParaRPr lang="en-US" altLang="en-US" sz="1500" dirty="0"/>
          </a:p>
          <a:p>
            <a:pPr marL="273050" indent="12700" algn="l" rtl="0" eaLnBrk="0">
              <a:lnSpc>
                <a:spcPct val="139000"/>
              </a:lnSpc>
              <a:spcBef>
                <a:spcPts val="1065"/>
              </a:spcBef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在园区重要场所（如财务室、领导办公室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、行政办公区、机房、设备间、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集控中心、库房、资料室、宿舍楼、禁区）等设置门禁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，出入人脸身份识      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 ，保障重要区域的安全 ，可实现与监控系统、消防</a:t>
            </a: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系统、防盗报警系统     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联动。</a:t>
            </a:r>
            <a:endParaRPr lang="en-US" altLang="en-US" sz="1400" dirty="0"/>
          </a:p>
          <a:p>
            <a:pPr marL="12700" algn="l" rtl="0" eaLnBrk="0">
              <a:lnSpc>
                <a:spcPts val="1820"/>
              </a:lnSpc>
              <a:spcBef>
                <a:spcPts val="900"/>
              </a:spcBef>
            </a:pPr>
            <a:r>
              <a:rPr sz="1500" kern="0" spc="7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人脸闸机设置：</a:t>
            </a:r>
            <a:endParaRPr lang="en-US" altLang="en-US" sz="1500" dirty="0"/>
          </a:p>
          <a:p>
            <a:pPr algn="r" rtl="0" eaLnBrk="0">
              <a:lnSpc>
                <a:spcPct val="93000"/>
              </a:lnSpc>
              <a:spcBef>
                <a:spcPts val="1250"/>
              </a:spcBef>
            </a:pPr>
            <a:r>
              <a:rPr sz="1400" kern="0" spc="-5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在园区大门入口设置人脸闸机 ，出入人脸身份识</a:t>
            </a:r>
            <a:r>
              <a:rPr sz="1400" kern="0" spc="-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 ，对进出人员有效管控。</a:t>
            </a:r>
            <a:endParaRPr lang="en-US" altLang="en-US" sz="1400" dirty="0"/>
          </a:p>
          <a:p>
            <a:pPr marL="273685" indent="12065" algn="l" rtl="0" eaLnBrk="0">
              <a:lnSpc>
                <a:spcPct val="151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在园区生产厂房入口设置人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脸闸机 ，该闸机出入支持人脸身份识别和身份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证识别 ，对厂房进出</a:t>
            </a: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人员有效管控 ，保障生产车间重要区域的安全。</a:t>
            </a:r>
            <a:endParaRPr lang="en-US" altLang="en-US" sz="1400" dirty="0"/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69480" y="1074420"/>
            <a:ext cx="3802380" cy="349148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32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26" name="picture 3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328" name="textbox 328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门禁管理系统</a:t>
              </a:r>
              <a:endParaRPr lang="en-US" altLang="en-US" sz="3200" dirty="0"/>
            </a:p>
          </p:txBody>
        </p:sp>
        <p:pic>
          <p:nvPicPr>
            <p:cNvPr id="330" name="picture 3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332" name="picture 3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76300" y="5013959"/>
            <a:ext cx="4104132" cy="1124711"/>
          </a:xfrm>
          <a:prstGeom prst="rect">
            <a:avLst/>
          </a:prstGeom>
        </p:spPr>
      </p:pic>
      <p:pic>
        <p:nvPicPr>
          <p:cNvPr id="334" name="picture 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02752" y="4815840"/>
            <a:ext cx="1793747" cy="1604772"/>
          </a:xfrm>
          <a:prstGeom prst="rect">
            <a:avLst/>
          </a:prstGeom>
        </p:spPr>
      </p:pic>
      <p:sp>
        <p:nvSpPr>
          <p:cNvPr id="336" name="textbox 336"/>
          <p:cNvSpPr/>
          <p:nvPr/>
        </p:nvSpPr>
        <p:spPr>
          <a:xfrm>
            <a:off x="5258402" y="4729657"/>
            <a:ext cx="2777489" cy="967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0"/>
              </a:lnSpc>
            </a:pPr>
            <a:r>
              <a:rPr sz="1500" kern="0" spc="9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生产厂区设安检通道：</a:t>
            </a:r>
            <a:endParaRPr lang="en-US" altLang="en-US" sz="15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r" rtl="0" eaLnBrk="0">
              <a:lnSpc>
                <a:spcPct val="93000"/>
              </a:lnSpc>
              <a:spcBef>
                <a:spcPts val="425"/>
              </a:spcBef>
            </a:pP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对人员及携带物品检查 ，保障</a:t>
            </a:r>
            <a:endParaRPr lang="en-US" altLang="en-US" sz="1400" dirty="0"/>
          </a:p>
          <a:p>
            <a:pPr marL="321310" algn="l" rtl="0" eaLnBrk="0">
              <a:lnSpc>
                <a:spcPts val="2410"/>
              </a:lnSpc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生产厂区安全。</a:t>
            </a:r>
            <a:endParaRPr lang="en-US" altLang="en-US" sz="14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218419" y="4716780"/>
            <a:ext cx="885443" cy="1711451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784853" y="4729657"/>
            <a:ext cx="1809750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15"/>
              </a:lnSpc>
            </a:pPr>
            <a:r>
              <a:rPr sz="1500" kern="0" spc="-3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支持多种认证方式：</a:t>
            </a:r>
            <a:endParaRPr lang="en-US" altLang="en-US" sz="1500" dirty="0"/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818" y="6280950"/>
            <a:ext cx="493214" cy="4606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2668" y="1965959"/>
            <a:ext cx="7379207" cy="42672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34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50" name="picture 3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352" name="textbox 352"/>
            <p:cNvSpPr/>
            <p:nvPr/>
          </p:nvSpPr>
          <p:spPr>
            <a:xfrm>
              <a:off x="674368" y="241357"/>
              <a:ext cx="526034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停车场管理系统</a:t>
              </a:r>
              <a:endParaRPr lang="en-US" altLang="en-US" sz="3200" dirty="0"/>
            </a:p>
          </p:txBody>
        </p:sp>
        <p:pic>
          <p:nvPicPr>
            <p:cNvPr id="354" name="picture 3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356" name="picture 3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42246" y="1216818"/>
            <a:ext cx="3277858" cy="1945031"/>
          </a:xfrm>
          <a:prstGeom prst="rect">
            <a:avLst/>
          </a:prstGeom>
        </p:spPr>
      </p:pic>
      <p:sp>
        <p:nvSpPr>
          <p:cNvPr id="358" name="textbox 358"/>
          <p:cNvSpPr/>
          <p:nvPr/>
        </p:nvSpPr>
        <p:spPr>
          <a:xfrm>
            <a:off x="8566482" y="3549447"/>
            <a:ext cx="1793875" cy="26200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430"/>
              </a:lnSpc>
            </a:pPr>
            <a:r>
              <a:rPr sz="2000" kern="0" spc="-14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车牌自动识别</a:t>
            </a:r>
            <a:endParaRPr lang="en-US" altLang="en-US" sz="2000" dirty="0"/>
          </a:p>
          <a:p>
            <a:pPr marL="12700" algn="l" rtl="0" eaLnBrk="0">
              <a:lnSpc>
                <a:spcPts val="2430"/>
              </a:lnSpc>
              <a:spcBef>
                <a:spcPts val="1170"/>
              </a:spcBef>
            </a:pPr>
            <a:r>
              <a:rPr sz="2000" kern="0" spc="-17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黑名单比对</a:t>
            </a:r>
            <a:endParaRPr lang="en-US" altLang="en-US" sz="2000" dirty="0"/>
          </a:p>
          <a:p>
            <a:pPr marL="12700" algn="l" rtl="0" eaLnBrk="0">
              <a:lnSpc>
                <a:spcPts val="2220"/>
              </a:lnSpc>
              <a:spcBef>
                <a:spcPts val="1170"/>
              </a:spcBef>
            </a:pPr>
            <a:r>
              <a:rPr sz="1800" kern="0" spc="-15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800" kern="0" spc="-94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自动放行</a:t>
            </a:r>
            <a:endParaRPr lang="en-US" altLang="en-US" sz="1800" dirty="0"/>
          </a:p>
          <a:p>
            <a:pPr marL="12700" algn="l" rtl="0" eaLnBrk="0">
              <a:lnSpc>
                <a:spcPts val="2425"/>
              </a:lnSpc>
              <a:spcBef>
                <a:spcPts val="1380"/>
              </a:spcBef>
            </a:pPr>
            <a:r>
              <a:rPr sz="2000" kern="0" spc="-14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无需停车取卡</a:t>
            </a:r>
            <a:endParaRPr lang="en-US" altLang="en-US" sz="2000" dirty="0"/>
          </a:p>
          <a:p>
            <a:pPr marL="12700" algn="l" rtl="0" eaLnBrk="0">
              <a:lnSpc>
                <a:spcPts val="2430"/>
              </a:lnSpc>
              <a:spcBef>
                <a:spcPts val="1175"/>
              </a:spcBef>
            </a:pPr>
            <a:r>
              <a:rPr sz="2000" kern="0" spc="-20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雷达防砸</a:t>
            </a:r>
            <a:endParaRPr lang="en-US" altLang="en-US" sz="2000" dirty="0"/>
          </a:p>
          <a:p>
            <a:pPr algn="l" rtl="0" eaLnBrk="0">
              <a:lnSpc>
                <a:spcPct val="108000"/>
              </a:lnSpc>
            </a:pPr>
            <a:endParaRPr lang="en-US" altLang="en-US" sz="900" dirty="0"/>
          </a:p>
          <a:p>
            <a:pPr marL="12700" algn="l" rtl="0" eaLnBrk="0">
              <a:lnSpc>
                <a:spcPts val="2425"/>
              </a:lnSpc>
              <a:spcBef>
                <a:spcPts val="5"/>
              </a:spcBef>
            </a:pPr>
            <a:r>
              <a:rPr sz="2000" kern="0" spc="-200" dirty="0">
                <a:solidFill>
                  <a:srgbClr val="C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潮汐车道</a:t>
            </a:r>
            <a:endParaRPr lang="en-US" altLang="en-US" sz="2000" dirty="0"/>
          </a:p>
        </p:txBody>
      </p:sp>
      <p:sp>
        <p:nvSpPr>
          <p:cNvPr id="360" name="textbox 360"/>
          <p:cNvSpPr/>
          <p:nvPr/>
        </p:nvSpPr>
        <p:spPr>
          <a:xfrm>
            <a:off x="672014" y="1228332"/>
            <a:ext cx="5841365" cy="317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2000" kern="0" spc="-50" dirty="0">
                <a:ln w="7282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在园区大门出入口设置一套一进一出</a:t>
            </a:r>
            <a:r>
              <a:rPr sz="2000" kern="0" spc="-60" dirty="0">
                <a:ln w="7282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车牌识别系统：</a:t>
            </a:r>
            <a:endParaRPr lang="en-US" altLang="en-US" sz="2000" dirty="0"/>
          </a:p>
        </p:txBody>
      </p:sp>
      <p:pic>
        <p:nvPicPr>
          <p:cNvPr id="362" name="picture 3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2148" y="6286939"/>
            <a:ext cx="497139" cy="482228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table 366"/>
          <p:cNvGraphicFramePr>
            <a:graphicFrameLocks noGrp="1"/>
          </p:cNvGraphicFramePr>
          <p:nvPr/>
        </p:nvGraphicFramePr>
        <p:xfrm>
          <a:off x="4027639" y="1208646"/>
          <a:ext cx="6177914" cy="2387600"/>
        </p:xfrm>
        <a:graphic>
          <a:graphicData uri="http://schemas.openxmlformats.org/drawingml/2006/table">
            <a:tbl>
              <a:tblPr/>
              <a:tblGrid>
                <a:gridCol w="703579"/>
                <a:gridCol w="5474334"/>
              </a:tblGrid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algn="r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系统功能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454660" indent="-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通过合理的设置巡更点位，实现对日常巡更路线的有效管理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和在需要时实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现巡更线路的调整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设计思路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454660" indent="1016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1、在园区的室外周界、主要出入口、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大楼的配电房、空调机房、电梯机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房、设备机房、展区；厂房的库房、主要通道、重要部位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等处设置巡更点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2、巡更数据至少保存30天时间，并能通过打印机进行输出.</a:t>
                      </a:r>
                      <a:endParaRPr lang="en-US" altLang="en-US" sz="1200" dirty="0"/>
                    </a:p>
                    <a:p>
                      <a:pPr marL="457200" algn="l" rtl="0" eaLnBrk="0">
                        <a:lnSpc>
                          <a:spcPct val="95000"/>
                        </a:lnSpc>
                        <a:spcBef>
                          <a:spcPts val="7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sz="1200" u="sng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、最终巡更路线应由业主确定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69000"/>
                        </a:lnSpc>
                      </a:pPr>
                      <a:endParaRPr lang="en-US" altLang="en-US" sz="1000" dirty="0"/>
                    </a:p>
                    <a:p>
                      <a:pPr marL="455930" algn="l" rtl="0" eaLnBrk="0">
                        <a:lnSpc>
                          <a:spcPct val="95000"/>
                        </a:lnSpc>
                        <a:spcBef>
                          <a:spcPts val="365"/>
                        </a:spcBef>
                      </a:pPr>
                      <a:r>
                        <a:rPr sz="1200" kern="0" spc="-20" dirty="0">
                          <a:solidFill>
                            <a:srgbClr val="954F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非接触式巡更棒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：6-8根</a:t>
                      </a:r>
                      <a:endParaRPr lang="en-US" altLang="en-US" sz="1200" dirty="0"/>
                    </a:p>
                    <a:p>
                      <a:pPr marL="455930" algn="l" rtl="0" eaLnBrk="0">
                        <a:lnSpc>
                          <a:spcPct val="95000"/>
                        </a:lnSpc>
                        <a:spcBef>
                          <a:spcPts val="65"/>
                        </a:spcBef>
                      </a:pPr>
                      <a:r>
                        <a:rPr sz="1200" kern="0" spc="-10" dirty="0">
                          <a:solidFill>
                            <a:srgbClr val="954F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非接触式电子信息纽：</a:t>
                      </a:r>
                      <a:r>
                        <a:rPr sz="1200" kern="0" spc="-10" dirty="0">
                          <a:solidFill>
                            <a:srgbClr val="FF33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若干</a:t>
                      </a:r>
                      <a:endParaRPr lang="en-US" altLang="en-US" sz="1200" dirty="0"/>
                    </a:p>
                    <a:p>
                      <a:pPr marL="455930" algn="l" rtl="0" eaLnBrk="0">
                        <a:lnSpc>
                          <a:spcPct val="95000"/>
                        </a:lnSpc>
                        <a:spcBef>
                          <a:spcPts val="75"/>
                        </a:spcBef>
                      </a:pPr>
                      <a:r>
                        <a:rPr sz="1200" kern="0" spc="-10" dirty="0">
                          <a:solidFill>
                            <a:srgbClr val="954F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数据下载器：1个</a:t>
                      </a:r>
                      <a:endParaRPr lang="en-US" altLang="en-US" sz="1200" dirty="0"/>
                    </a:p>
                    <a:p>
                      <a:pPr marL="455930" algn="l" rtl="0" eaLnBrk="0">
                        <a:lnSpc>
                          <a:spcPct val="95000"/>
                        </a:lnSpc>
                        <a:spcBef>
                          <a:spcPts val="70"/>
                        </a:spcBef>
                      </a:pPr>
                      <a:r>
                        <a:rPr sz="1200" kern="0" spc="0" dirty="0">
                          <a:solidFill>
                            <a:srgbClr val="954F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数据下载电脑及巡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更管理软件：1套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algn="r" rtl="0" eaLnBrk="0">
                        <a:lnSpc>
                          <a:spcPct val="78000"/>
                        </a:lnSpc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主要设备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4033189" y="3934663"/>
          <a:ext cx="4562474" cy="2531110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4562474"/>
              </a:tblGrid>
              <a:tr h="2524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3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37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72" name="picture 37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374" name="textbox 374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电子巡更系统</a:t>
              </a:r>
              <a:endParaRPr lang="en-US" altLang="en-US" sz="3200" dirty="0"/>
            </a:p>
          </p:txBody>
        </p:sp>
        <p:pic>
          <p:nvPicPr>
            <p:cNvPr id="376" name="picture 3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378" name="picture 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72711" y="3991355"/>
            <a:ext cx="4287011" cy="2407920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3231" y="1636776"/>
            <a:ext cx="2987039" cy="2851403"/>
          </a:xfrm>
          <a:prstGeom prst="rect">
            <a:avLst/>
          </a:prstGeom>
        </p:spPr>
      </p:pic>
      <p:sp>
        <p:nvSpPr>
          <p:cNvPr id="382" name="textbox 382"/>
          <p:cNvSpPr/>
          <p:nvPr/>
        </p:nvSpPr>
        <p:spPr>
          <a:xfrm>
            <a:off x="4070603" y="3605783"/>
            <a:ext cx="6149340" cy="307975"/>
          </a:xfrm>
          <a:prstGeom prst="rect">
            <a:avLst/>
          </a:prstGeom>
          <a:solidFill>
            <a:srgbClr val="003366">
              <a:alpha val="4862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93345" algn="l" rtl="0" eaLnBrk="0">
              <a:lnSpc>
                <a:spcPct val="92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无线电子巡更流程示意图</a:t>
            </a:r>
            <a:endParaRPr lang="en-US" altLang="en-US" sz="1400" dirty="0"/>
          </a:p>
        </p:txBody>
      </p:sp>
      <p:pic>
        <p:nvPicPr>
          <p:cNvPr id="384" name="picture 3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59240" y="5369052"/>
            <a:ext cx="858011" cy="806196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971531" y="4443983"/>
            <a:ext cx="858011" cy="786383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037319" y="4434839"/>
            <a:ext cx="844295" cy="769620"/>
          </a:xfrm>
          <a:prstGeom prst="rect">
            <a:avLst/>
          </a:prstGeom>
        </p:spPr>
      </p:pic>
      <p:sp>
        <p:nvSpPr>
          <p:cNvPr id="390" name="textbox 390"/>
          <p:cNvSpPr/>
          <p:nvPr/>
        </p:nvSpPr>
        <p:spPr>
          <a:xfrm>
            <a:off x="665162" y="1243660"/>
            <a:ext cx="2089785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algn="r" rtl="0" eaLnBrk="0">
              <a:lnSpc>
                <a:spcPct val="99000"/>
              </a:lnSpc>
            </a:pPr>
            <a:r>
              <a:rPr sz="2300" kern="0" spc="-15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无线电子巡更：</a:t>
            </a:r>
            <a:endParaRPr lang="en-US" altLang="en-US" sz="2300" dirty="0"/>
          </a:p>
        </p:txBody>
      </p:sp>
      <p:pic>
        <p:nvPicPr>
          <p:cNvPr id="392" name="picture 3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396"/>
          <p:cNvSpPr/>
          <p:nvPr/>
        </p:nvSpPr>
        <p:spPr>
          <a:xfrm>
            <a:off x="674611" y="1209154"/>
            <a:ext cx="10636250" cy="2464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6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1、电子围栏系统：</a:t>
            </a:r>
            <a:endParaRPr lang="en-US" altLang="en-US" sz="2300" dirty="0"/>
          </a:p>
          <a:p>
            <a:pPr marL="280035" algn="l" rtl="0" eaLnBrk="0">
              <a:lnSpc>
                <a:spcPct val="94000"/>
              </a:lnSpc>
              <a:spcBef>
                <a:spcPts val="625"/>
              </a:spcBef>
            </a:pPr>
            <a:r>
              <a:rPr sz="1200" b="1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在园区室外周界布置脉冲电子围栏系统;长度约1535米。</a:t>
            </a:r>
            <a:endParaRPr lang="en-US" altLang="en-US" sz="1200" dirty="0"/>
          </a:p>
          <a:p>
            <a:pPr marL="55245" indent="247015" algn="l" rtl="0" eaLnBrk="0">
              <a:lnSpc>
                <a:spcPct val="114000"/>
              </a:lnSpc>
              <a:spcBef>
                <a:spcPts val="54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电子围栏由主机和前端组成 ，主机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包括单防 ，双防和多防 ，控制高低压切换及报警功能 ，并可与监控联动 ，前端部份主要有合金线、高压绝缘线、终端杆、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中间杆、各类绝缘子、警示牌、万向底座、线线连接器、</a:t>
            </a:r>
            <a:r>
              <a:rPr sz="1200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紧线器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等组成 ，可拉成四线、六线或多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线。</a:t>
            </a:r>
            <a:endParaRPr lang="en-US" altLang="en-US" sz="1200" dirty="0"/>
          </a:p>
          <a:p>
            <a:pPr marL="279400" algn="l" rtl="0" eaLnBrk="0">
              <a:lnSpc>
                <a:spcPts val="1550"/>
              </a:lnSpc>
              <a:spcBef>
                <a:spcPts val="11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(1)具有物理屏障、主动反击、延迟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入侵、准确报警等特性。</a:t>
            </a:r>
            <a:endParaRPr lang="en-US" altLang="en-US" sz="1200" dirty="0"/>
          </a:p>
          <a:p>
            <a:pPr marL="279400" algn="l" rtl="0" eaLnBrk="0">
              <a:lnSpc>
                <a:spcPts val="1550"/>
              </a:lnSpc>
              <a:spcBef>
                <a:spcPts val="25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(2)基于脉冲机制 ，抗干扰能力强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，适用范围广。</a:t>
            </a:r>
            <a:endParaRPr lang="en-US" altLang="en-US" sz="1200" dirty="0"/>
          </a:p>
          <a:p>
            <a:pPr marL="279400" algn="l" rtl="0" eaLnBrk="0">
              <a:lnSpc>
                <a:spcPts val="1550"/>
              </a:lnSpc>
              <a:spcBef>
                <a:spcPts val="25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(3)适应任意复杂地形环境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，实施方便。</a:t>
            </a:r>
            <a:endParaRPr lang="en-US" altLang="en-US" sz="1200" dirty="0"/>
          </a:p>
          <a:p>
            <a:pPr marL="279400" algn="l" rtl="0" eaLnBrk="0">
              <a:lnSpc>
                <a:spcPct val="125000"/>
              </a:lnSpc>
              <a:spcBef>
                <a:spcPts val="2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(4)零误报率 ，可靠性高(克服了传统的红外、感应、</a:t>
            </a:r>
            <a:r>
              <a:rPr sz="1200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振动电缆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等技术缺陷 ，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报警基本不受气候、地形、树木、小动物等影响。</a:t>
            </a:r>
            <a:endParaRPr lang="en-US" altLang="en-US" sz="1200" dirty="0"/>
          </a:p>
          <a:p>
            <a:pPr marL="279400" algn="l" rtl="0" eaLnBrk="0">
              <a:lnSpc>
                <a:spcPct val="113000"/>
              </a:lnSpc>
              <a:spcBef>
                <a:spcPts val="23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(5)无盲区、无死角、无漏洞。前端</a:t>
            </a:r>
            <a:r>
              <a:rPr sz="1200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围栏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是有形的围栏 ，可以随着地形高低起伏任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意架设。</a:t>
            </a:r>
            <a:endParaRPr lang="en-US" altLang="en-US" sz="1200" dirty="0"/>
          </a:p>
          <a:p>
            <a:pPr marL="279400" algn="l" rtl="0" eaLnBrk="0">
              <a:lnSpc>
                <a:spcPts val="1550"/>
              </a:lnSpc>
              <a:spcBef>
                <a:spcPts val="17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(7) 在确保防护强度前提下对人体无伤害 ，安全可靠。</a:t>
            </a:r>
            <a:endParaRPr lang="en-US" altLang="en-US" sz="1200" dirty="0"/>
          </a:p>
        </p:txBody>
      </p:sp>
      <p:pic>
        <p:nvPicPr>
          <p:cNvPr id="398" name="picture 3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7719" y="4064508"/>
            <a:ext cx="8648700" cy="2314955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40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02" name="picture 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404" name="textbox 404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周界报警系统</a:t>
              </a:r>
              <a:endParaRPr lang="en-US" altLang="en-US" sz="3200" dirty="0"/>
            </a:p>
          </p:txBody>
        </p:sp>
        <p:pic>
          <p:nvPicPr>
            <p:cNvPr id="406" name="picture 4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408" name="textbox 408"/>
          <p:cNvSpPr/>
          <p:nvPr/>
        </p:nvSpPr>
        <p:spPr>
          <a:xfrm>
            <a:off x="708710" y="3679545"/>
            <a:ext cx="10497184" cy="704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45745" algn="l" rtl="0" eaLnBrk="0">
              <a:lnSpc>
                <a:spcPts val="155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(8)基于“阻挡为主、报警为辅”全新周界防护理念 ，以防护反击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降低发案率 ，通过强力阻挡和准确报警实现提前响应。</a:t>
            </a:r>
            <a:endParaRPr lang="en-US" altLang="en-US" sz="1200" dirty="0"/>
          </a:p>
          <a:p>
            <a:pPr marL="12700" indent="233045" algn="l" rtl="0" eaLnBrk="0">
              <a:lnSpc>
                <a:spcPct val="120000"/>
              </a:lnSpc>
              <a:spcBef>
                <a:spcPts val="24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(9)集“强力阻挡、威慑反击、智能报警”功能于一体威慑 ：带有高压脉冲电的前端</a:t>
            </a:r>
            <a:r>
              <a:rPr sz="1200" u="sng" kern="0" spc="-1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围栏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给入侵者极大的威慑感阻挡 ：有形围栏给入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侵者带来了很多阻碍报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 ：如强行入侵 ，则系统自动发出声、光报警 ，并可以与其它</a:t>
            </a:r>
            <a:r>
              <a:rPr sz="1200" u="sng" kern="0" spc="-2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安防系统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联动(如</a:t>
            </a:r>
            <a:r>
              <a:rPr sz="1200" u="sng" kern="0" spc="-2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报警主机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u="sng" kern="0" spc="-20" dirty="0">
                <a:solidFill>
                  <a:srgbClr val="0563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视频监控系统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、CCTV、</a:t>
            </a:r>
            <a:r>
              <a:rPr sz="12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110报警等)。</a:t>
            </a:r>
            <a:endParaRPr lang="en-US" altLang="en-US" sz="1200" dirty="0"/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box 414"/>
          <p:cNvSpPr/>
          <p:nvPr/>
        </p:nvSpPr>
        <p:spPr>
          <a:xfrm>
            <a:off x="656628" y="1235189"/>
            <a:ext cx="5171440" cy="4909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8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2、振动光纤系统：</a:t>
            </a:r>
            <a:endParaRPr lang="en-US" altLang="en-US" sz="2300" dirty="0"/>
          </a:p>
          <a:p>
            <a:pPr marL="314960" algn="l" rtl="0" eaLnBrk="0">
              <a:lnSpc>
                <a:spcPct val="94000"/>
              </a:lnSpc>
              <a:spcBef>
                <a:spcPts val="620"/>
              </a:spcBef>
            </a:pPr>
            <a:r>
              <a:rPr sz="1200" b="1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在园区室外周界布置振动光纤报警系统;长度约1535米。</a:t>
            </a:r>
            <a:endParaRPr lang="en-US" altLang="en-US" sz="1200" dirty="0"/>
          </a:p>
          <a:p>
            <a:pPr marL="298450" algn="l" rtl="0" eaLnBrk="0">
              <a:lnSpc>
                <a:spcPct val="86000"/>
              </a:lnSpc>
              <a:spcBef>
                <a:spcPts val="890"/>
              </a:spcBef>
            </a:pP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光缆振动传感报警系统由报警主机、开光量型振动光缆采集器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、振动</a:t>
            </a:r>
            <a:endParaRPr lang="en-US" altLang="en-US" sz="1200" dirty="0"/>
          </a:p>
          <a:p>
            <a:pPr marL="80010" algn="l" rtl="0" eaLnBrk="0">
              <a:lnSpc>
                <a:spcPct val="159000"/>
              </a:lnSpc>
              <a:spcBef>
                <a:spcPts val="5"/>
              </a:spcBef>
            </a:pP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传感光缆、振动传感光缆终端盒这四大部分组成。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 ，报警主机位于监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控室内 ，开关量型振动光缆采集器、振动传感光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缆、振动传感光缆终端盒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安装于室外。</a:t>
            </a:r>
            <a:endParaRPr lang="en-US" altLang="en-US" sz="1200" dirty="0"/>
          </a:p>
          <a:p>
            <a:pPr marL="349250" algn="l" rtl="0" eaLnBrk="0">
              <a:lnSpc>
                <a:spcPct val="86000"/>
              </a:lnSpc>
              <a:spcBef>
                <a:spcPts val="895"/>
              </a:spcBef>
            </a:pP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当光缆传感器受到外界振动影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响时 ，光缆中传输光的部分特性就会改</a:t>
            </a:r>
            <a:endParaRPr lang="en-US" altLang="en-US" sz="1200" dirty="0"/>
          </a:p>
          <a:p>
            <a:pPr marL="80010" algn="l" rtl="0" eaLnBrk="0">
              <a:lnSpc>
                <a:spcPct val="158000"/>
              </a:lnSpc>
              <a:spcBef>
                <a:spcPts val="20"/>
              </a:spcBef>
            </a:pP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 ，通过配置特殊的感测设备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，经过信号采集与分析 ，就能检测光的特性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（即衰减、相位、波长、极化、模场分布和传播时间）变化。光的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特性变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化通过报警控制器的特殊算法和分析处理 ，区分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第三方入侵行为与正常干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扰 ，实现报警及定位功能。</a:t>
            </a:r>
            <a:endParaRPr lang="en-US" altLang="en-US" sz="1200" dirty="0"/>
          </a:p>
          <a:p>
            <a:pPr marL="343535" algn="l" rtl="0" eaLnBrk="0">
              <a:lnSpc>
                <a:spcPct val="86000"/>
              </a:lnSpc>
              <a:spcBef>
                <a:spcPts val="895"/>
              </a:spcBef>
            </a:pP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本系统主要基于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光缆干涉仪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原理。为了检测微弱振动 ，采用两芯单</a:t>
            </a:r>
            <a:endParaRPr lang="en-US" altLang="en-US" sz="1200" dirty="0"/>
          </a:p>
          <a:p>
            <a:pPr marL="79375" algn="l" rtl="0" eaLnBrk="0">
              <a:lnSpc>
                <a:spcPct val="157000"/>
              </a:lnSpc>
              <a:spcBef>
                <a:spcPts val="65"/>
              </a:spcBef>
            </a:pP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模光缆构成平衡光纤干涉仪 ，当用相干激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光器向其发射一束激光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由这两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根光缆组成的干涉仪输出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干涉光信号 ，当光缆受到外界侵扰 ，如 ：挖掘、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触碰、敲打等 ，则干涉光的输出波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形改变 ，并产生干涉图像 ，通过光探测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器可检测到这一波形变化 ，通过软件分析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变化波形的特征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可以分辩出事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件的真实情况 ，从而达到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入侵模式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的效果。</a:t>
            </a:r>
            <a:endParaRPr lang="en-US" altLang="en-US" sz="1200" dirty="0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41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18" name="picture 4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420" name="textbox 420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周界报警系统</a:t>
              </a:r>
              <a:endParaRPr lang="en-US" altLang="en-US" sz="3200" dirty="0"/>
            </a:p>
          </p:txBody>
        </p:sp>
        <p:pic>
          <p:nvPicPr>
            <p:cNvPr id="422" name="picture 4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424" name="picture 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62828" y="2752344"/>
            <a:ext cx="6009132" cy="1685544"/>
          </a:xfrm>
          <a:prstGeom prst="rect">
            <a:avLst/>
          </a:prstGeom>
        </p:spPr>
      </p:pic>
      <p:pic>
        <p:nvPicPr>
          <p:cNvPr id="426" name="picture 4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38088" y="1338072"/>
            <a:ext cx="5594603" cy="1362455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736835" y="4629911"/>
            <a:ext cx="1752600" cy="1415796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50707" y="4626863"/>
            <a:ext cx="1708404" cy="1415796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181344" y="4631435"/>
            <a:ext cx="1688591" cy="1414272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3818" y="3130295"/>
            <a:ext cx="11977223" cy="3638872"/>
          </a:xfrm>
          <a:prstGeom prst="rect">
            <a:avLst/>
          </a:prstGeom>
        </p:spPr>
      </p:pic>
      <p:sp>
        <p:nvSpPr>
          <p:cNvPr id="440" name="rect"/>
          <p:cNvSpPr/>
          <p:nvPr/>
        </p:nvSpPr>
        <p:spPr>
          <a:xfrm>
            <a:off x="893063" y="1044752"/>
            <a:ext cx="10435335" cy="2029155"/>
          </a:xfrm>
          <a:prstGeom prst="rect">
            <a:avLst/>
          </a:prstGeom>
          <a:solidFill>
            <a:srgbClr val="EFC0C6">
              <a:alpha val="96862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2" name="rect"/>
          <p:cNvSpPr/>
          <p:nvPr/>
        </p:nvSpPr>
        <p:spPr>
          <a:xfrm>
            <a:off x="2543555" y="1185671"/>
            <a:ext cx="5204459" cy="448056"/>
          </a:xfrm>
          <a:prstGeom prst="rect">
            <a:avLst/>
          </a:pr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2514384" y="1104823"/>
          <a:ext cx="8752205" cy="1910715"/>
        </p:xfrm>
        <a:graphic>
          <a:graphicData uri="http://schemas.openxmlformats.org/drawingml/2006/table">
            <a:tbl>
              <a:tblPr/>
              <a:tblGrid>
                <a:gridCol w="5340350"/>
                <a:gridCol w="850900"/>
                <a:gridCol w="2560955"/>
              </a:tblGrid>
              <a:tr h="567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024380" algn="l" rtl="0" eaLnBrk="0">
                        <a:lnSpc>
                          <a:spcPct val="95000"/>
                        </a:lnSpc>
                      </a:pPr>
                      <a:r>
                        <a:rPr sz="23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数据中心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66065" algn="l" rtl="0" eaLnBrk="0">
                        <a:lnSpc>
                          <a:spcPct val="96000"/>
                        </a:lnSpc>
                      </a:pPr>
                      <a:r>
                        <a:rPr sz="17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安防大数据分析平台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5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6" name="group 3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44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48" name="picture 4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450" name="textbox 450"/>
            <p:cNvSpPr/>
            <p:nvPr/>
          </p:nvSpPr>
          <p:spPr>
            <a:xfrm>
              <a:off x="674368" y="238507"/>
              <a:ext cx="6536690" cy="4718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8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智慧安防综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合管理平台</a:t>
              </a:r>
              <a:endParaRPr lang="en-US" altLang="en-US" sz="3200" dirty="0"/>
            </a:p>
          </p:txBody>
        </p:sp>
        <p:pic>
          <p:nvPicPr>
            <p:cNvPr id="452" name="picture 4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graphicFrame>
        <p:nvGraphicFramePr>
          <p:cNvPr id="454" name="table 454"/>
          <p:cNvGraphicFramePr>
            <a:graphicFrameLocks noGrp="1"/>
          </p:cNvGraphicFramePr>
          <p:nvPr/>
        </p:nvGraphicFramePr>
        <p:xfrm>
          <a:off x="4828095" y="3167963"/>
          <a:ext cx="2183129" cy="3269615"/>
        </p:xfrm>
        <a:graphic>
          <a:graphicData uri="http://schemas.openxmlformats.org/drawingml/2006/table">
            <a:tbl>
              <a:tblPr/>
              <a:tblGrid>
                <a:gridCol w="2183129"/>
              </a:tblGrid>
              <a:tr h="1219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900" dirty="0"/>
                    </a:p>
                    <a:p>
                      <a:pPr marL="74549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车辆管理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4902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猎鹰分析服务器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0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87070" algn="l" rtl="0" eaLnBrk="0">
                        <a:lnSpc>
                          <a:spcPct val="91000"/>
                        </a:lnSpc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神捕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500380" algn="l" rtl="0" eaLnBrk="0">
                        <a:lnSpc>
                          <a:spcPct val="91000"/>
                        </a:lnSpc>
                        <a:spcBef>
                          <a:spcPts val="425"/>
                        </a:spcBef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道闸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1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19760" algn="l" rtl="0" eaLnBrk="0">
                        <a:lnSpc>
                          <a:spcPct val="91000"/>
                        </a:lnSpc>
                        <a:tabLst>
                          <a:tab pos="732790" algn="l"/>
                        </a:tabLst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6" name="picture 4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01209" y="5950337"/>
            <a:ext cx="346710" cy="437949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690079" y="5424128"/>
            <a:ext cx="675774" cy="508581"/>
          </a:xfrm>
          <a:prstGeom prst="rect">
            <a:avLst/>
          </a:prstGeom>
        </p:spPr>
      </p:pic>
      <p:graphicFrame>
        <p:nvGraphicFramePr>
          <p:cNvPr id="460" name="table 460"/>
          <p:cNvGraphicFramePr>
            <a:graphicFrameLocks noGrp="1"/>
          </p:cNvGraphicFramePr>
          <p:nvPr/>
        </p:nvGraphicFramePr>
        <p:xfrm>
          <a:off x="2464104" y="3160217"/>
          <a:ext cx="2147570" cy="3287394"/>
        </p:xfrm>
        <a:graphic>
          <a:graphicData uri="http://schemas.openxmlformats.org/drawingml/2006/table">
            <a:tbl>
              <a:tblPr/>
              <a:tblGrid>
                <a:gridCol w="1061719"/>
                <a:gridCol w="1085850"/>
              </a:tblGrid>
              <a:tr h="13487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68516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人员管控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8540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脸谱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77190" algn="l" rtl="0" eaLnBrk="0">
                        <a:lnSpc>
                          <a:spcPct val="89000"/>
                        </a:lnSpc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全局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抓拍机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2288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双目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041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抓拍机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2" name="table 462"/>
          <p:cNvGraphicFramePr>
            <a:graphicFrameLocks noGrp="1"/>
          </p:cNvGraphicFramePr>
          <p:nvPr/>
        </p:nvGraphicFramePr>
        <p:xfrm>
          <a:off x="9391650" y="3159569"/>
          <a:ext cx="1871344" cy="3298189"/>
        </p:xfrm>
        <a:graphic>
          <a:graphicData uri="http://schemas.openxmlformats.org/drawingml/2006/table">
            <a:tbl>
              <a:tblPr/>
              <a:tblGrid>
                <a:gridCol w="988694"/>
                <a:gridCol w="882650"/>
              </a:tblGrid>
              <a:tr h="12369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7434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重点区域管控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6756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门禁主机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2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5590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人脸门禁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2349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人脸访客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84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3497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人脸闸机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4" name="textbox 464"/>
          <p:cNvSpPr/>
          <p:nvPr/>
        </p:nvSpPr>
        <p:spPr>
          <a:xfrm>
            <a:off x="0" y="6499859"/>
            <a:ext cx="12192000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323850" algn="l" rtl="0" eaLnBrk="0">
              <a:lnSpc>
                <a:spcPct val="92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以人、车、物、环、管为核心 ，融合视频监控、智能分析、电子地图、环境感知先进技术 ，打造一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体化、智能化、可视化的园区立体化安全防控平台</a:t>
            </a:r>
            <a:endParaRPr lang="en-US" altLang="en-US" sz="1400" dirty="0"/>
          </a:p>
        </p:txBody>
      </p:sp>
      <p:graphicFrame>
        <p:nvGraphicFramePr>
          <p:cNvPr id="466" name="table 466"/>
          <p:cNvGraphicFramePr>
            <a:graphicFrameLocks noGrp="1"/>
          </p:cNvGraphicFramePr>
          <p:nvPr/>
        </p:nvGraphicFramePr>
        <p:xfrm>
          <a:off x="9100311" y="1688553"/>
          <a:ext cx="1649095" cy="1139825"/>
        </p:xfrm>
        <a:graphic>
          <a:graphicData uri="http://schemas.openxmlformats.org/drawingml/2006/table">
            <a:tbl>
              <a:tblPr/>
              <a:tblGrid>
                <a:gridCol w="1649095"/>
              </a:tblGrid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94005" algn="l" rtl="0" eaLnBrk="0">
                        <a:lnSpc>
                          <a:spcPct val="91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辅助决策分析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600" dirty="0"/>
                    </a:p>
                    <a:p>
                      <a:pPr marL="2914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风险预警分析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700" dirty="0"/>
                    </a:p>
                    <a:p>
                      <a:pPr marL="3048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区域联防分析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8" name="textbox 468"/>
          <p:cNvSpPr/>
          <p:nvPr/>
        </p:nvSpPr>
        <p:spPr>
          <a:xfrm>
            <a:off x="1025474" y="1482852"/>
            <a:ext cx="1289685" cy="9969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334010" algn="l" rtl="0" eaLnBrk="0">
              <a:lnSpc>
                <a:spcPct val="86000"/>
              </a:lnSpc>
            </a:pPr>
            <a:r>
              <a:rPr sz="2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lang="en-US" altLang="en-US" sz="2300" dirty="0"/>
          </a:p>
          <a:p>
            <a:pPr marL="356235" algn="l" rtl="0" eaLnBrk="0">
              <a:lnSpc>
                <a:spcPts val="2855"/>
              </a:lnSpc>
            </a:pPr>
            <a:r>
              <a:rPr sz="23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</a:t>
            </a:r>
            <a:endParaRPr lang="en-US" altLang="en-US" sz="2300" dirty="0"/>
          </a:p>
        </p:txBody>
      </p:sp>
      <p:sp>
        <p:nvSpPr>
          <p:cNvPr id="470" name="textbox 470"/>
          <p:cNvSpPr/>
          <p:nvPr/>
        </p:nvSpPr>
        <p:spPr>
          <a:xfrm>
            <a:off x="1051267" y="3256648"/>
            <a:ext cx="1289685" cy="9969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77165" algn="l" rtl="0" eaLnBrk="0">
              <a:lnSpc>
                <a:spcPct val="9400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边缘域</a:t>
            </a:r>
            <a:endParaRPr lang="en-US" altLang="en-US" sz="2300" dirty="0"/>
          </a:p>
        </p:txBody>
      </p:sp>
      <p:sp>
        <p:nvSpPr>
          <p:cNvPr id="472" name="textbox 472"/>
          <p:cNvSpPr/>
          <p:nvPr/>
        </p:nvSpPr>
        <p:spPr>
          <a:xfrm>
            <a:off x="1051318" y="4954498"/>
            <a:ext cx="1289685" cy="9969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marL="252095" algn="l" rtl="0" eaLnBrk="0">
              <a:lnSpc>
                <a:spcPct val="83000"/>
              </a:lnSpc>
              <a:spcBef>
                <a:spcPts val="5"/>
              </a:spcBef>
            </a:pP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边缘</a:t>
            </a:r>
            <a:endParaRPr lang="en-US" altLang="en-US" sz="2300" dirty="0"/>
          </a:p>
          <a:p>
            <a:pPr marL="253365" algn="l" rtl="0" eaLnBrk="0">
              <a:lnSpc>
                <a:spcPts val="2900"/>
              </a:lnSpc>
            </a:pP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</a:t>
            </a:r>
            <a:endParaRPr lang="en-US" altLang="en-US" sz="2300" dirty="0"/>
          </a:p>
        </p:txBody>
      </p:sp>
      <p:pic>
        <p:nvPicPr>
          <p:cNvPr id="474" name="picture 4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065520" y="4515611"/>
            <a:ext cx="623315" cy="446532"/>
          </a:xfrm>
          <a:prstGeom prst="rect">
            <a:avLst/>
          </a:prstGeom>
        </p:spPr>
      </p:pic>
      <p:sp>
        <p:nvSpPr>
          <p:cNvPr id="476" name="textbox 476"/>
          <p:cNvSpPr/>
          <p:nvPr/>
        </p:nvSpPr>
        <p:spPr>
          <a:xfrm>
            <a:off x="6048544" y="4921380"/>
            <a:ext cx="823594" cy="1414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73355" algn="l" rtl="0" eaLnBrk="0">
              <a:lnSpc>
                <a:spcPct val="90000"/>
              </a:lnSpc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雷达</a:t>
            </a:r>
            <a:endParaRPr lang="en-US" altLang="en-US" sz="14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热成像</a:t>
            </a:r>
            <a:endParaRPr lang="en-US" altLang="en-US" sz="14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300" dirty="0"/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车位相机</a:t>
            </a:r>
            <a:endParaRPr lang="en-US" altLang="en-US" sz="1400" dirty="0"/>
          </a:p>
        </p:txBody>
      </p:sp>
      <p:pic>
        <p:nvPicPr>
          <p:cNvPr id="478" name="picture 4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465152" y="3548032"/>
            <a:ext cx="1591393" cy="519924"/>
          </a:xfrm>
          <a:prstGeom prst="rect">
            <a:avLst/>
          </a:prstGeom>
        </p:spPr>
      </p:pic>
      <p:sp>
        <p:nvSpPr>
          <p:cNvPr id="480" name="path"/>
          <p:cNvSpPr/>
          <p:nvPr/>
        </p:nvSpPr>
        <p:spPr>
          <a:xfrm>
            <a:off x="7976616" y="1505711"/>
            <a:ext cx="751331" cy="970788"/>
          </a:xfrm>
          <a:custGeom>
            <a:avLst/>
            <a:gdLst/>
            <a:ahLst/>
            <a:cxnLst/>
            <a:rect l="0" t="0" r="0" b="0"/>
            <a:pathLst>
              <a:path w="1183" h="1528">
                <a:moveTo>
                  <a:pt x="0" y="381"/>
                </a:moveTo>
                <a:lnTo>
                  <a:pt x="590" y="381"/>
                </a:lnTo>
                <a:lnTo>
                  <a:pt x="590" y="0"/>
                </a:lnTo>
                <a:lnTo>
                  <a:pt x="1183" y="765"/>
                </a:lnTo>
                <a:lnTo>
                  <a:pt x="590" y="1528"/>
                </a:lnTo>
                <a:lnTo>
                  <a:pt x="590" y="1147"/>
                </a:lnTo>
                <a:lnTo>
                  <a:pt x="0" y="1147"/>
                </a:lnTo>
                <a:lnTo>
                  <a:pt x="0" y="381"/>
                </a:lnTo>
              </a:path>
            </a:pathLst>
          </a:custGeom>
          <a:solidFill>
            <a:srgbClr val="61AAD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2" name="textbox 482"/>
          <p:cNvSpPr/>
          <p:nvPr/>
        </p:nvSpPr>
        <p:spPr>
          <a:xfrm>
            <a:off x="7788259" y="3301143"/>
            <a:ext cx="764540" cy="9886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4191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报警联动</a:t>
            </a:r>
            <a:endParaRPr lang="en-US" altLang="en-US" sz="14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报警主机</a:t>
            </a:r>
            <a:endParaRPr lang="en-US" altLang="en-US" sz="1400" dirty="0"/>
          </a:p>
        </p:txBody>
      </p:sp>
      <p:pic>
        <p:nvPicPr>
          <p:cNvPr id="484" name="picture 4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055108" y="5065776"/>
            <a:ext cx="978408" cy="675132"/>
          </a:xfrm>
          <a:prstGeom prst="rect">
            <a:avLst/>
          </a:prstGeom>
        </p:spPr>
      </p:pic>
      <p:sp>
        <p:nvSpPr>
          <p:cNvPr id="486" name="textbox 486"/>
          <p:cNvSpPr/>
          <p:nvPr/>
        </p:nvSpPr>
        <p:spPr>
          <a:xfrm>
            <a:off x="7273614" y="5896846"/>
            <a:ext cx="1748154" cy="407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indent="1014095" algn="l" rtl="0" eaLnBrk="0">
              <a:lnSpc>
                <a:spcPct val="89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红外报警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振动光纤报警</a:t>
            </a:r>
            <a:endParaRPr lang="en-US" altLang="en-US" sz="1400" dirty="0"/>
          </a:p>
        </p:txBody>
      </p:sp>
      <p:sp>
        <p:nvSpPr>
          <p:cNvPr id="488" name="textbox 488"/>
          <p:cNvSpPr/>
          <p:nvPr/>
        </p:nvSpPr>
        <p:spPr>
          <a:xfrm>
            <a:off x="4352544" y="1787652"/>
            <a:ext cx="1570355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500" dirty="0"/>
          </a:p>
          <a:p>
            <a:pPr marL="382905" algn="l" rtl="0" eaLnBrk="0">
              <a:lnSpc>
                <a:spcPct val="96000"/>
              </a:lnSpc>
              <a:spcBef>
                <a:spcPts val="0"/>
              </a:spcBef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车辆数据</a:t>
            </a:r>
            <a:endParaRPr lang="en-US" altLang="en-US" sz="1500" dirty="0"/>
          </a:p>
        </p:txBody>
      </p:sp>
      <p:sp>
        <p:nvSpPr>
          <p:cNvPr id="490" name="textbox 490"/>
          <p:cNvSpPr/>
          <p:nvPr/>
        </p:nvSpPr>
        <p:spPr>
          <a:xfrm>
            <a:off x="4358640" y="2366771"/>
            <a:ext cx="1564005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500" dirty="0"/>
          </a:p>
          <a:p>
            <a:pPr marL="377190" algn="l" rtl="0" eaLnBrk="0">
              <a:lnSpc>
                <a:spcPct val="96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环境数据</a:t>
            </a:r>
            <a:endParaRPr lang="en-US" altLang="en-US" sz="1500" dirty="0"/>
          </a:p>
        </p:txBody>
      </p:sp>
      <p:sp>
        <p:nvSpPr>
          <p:cNvPr id="492" name="textbox 492"/>
          <p:cNvSpPr/>
          <p:nvPr/>
        </p:nvSpPr>
        <p:spPr>
          <a:xfrm>
            <a:off x="6042659" y="1786128"/>
            <a:ext cx="1548764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marL="516255" algn="l" rtl="0" eaLnBrk="0">
              <a:lnSpc>
                <a:spcPts val="545"/>
              </a:lnSpc>
              <a:spcBef>
                <a:spcPts val="0"/>
              </a:spcBef>
            </a:pP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……….</a:t>
            </a:r>
            <a:endParaRPr lang="en-US" altLang="en-US" sz="1500" dirty="0"/>
          </a:p>
        </p:txBody>
      </p:sp>
      <p:pic>
        <p:nvPicPr>
          <p:cNvPr id="494" name="picture 4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55087" y="5589346"/>
            <a:ext cx="1031786" cy="568070"/>
          </a:xfrm>
          <a:prstGeom prst="rect">
            <a:avLst/>
          </a:prstGeom>
        </p:spPr>
      </p:pic>
      <p:sp>
        <p:nvSpPr>
          <p:cNvPr id="496" name="textbox 496"/>
          <p:cNvSpPr/>
          <p:nvPr/>
        </p:nvSpPr>
        <p:spPr>
          <a:xfrm>
            <a:off x="6056375" y="2350007"/>
            <a:ext cx="1534794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marL="509905" algn="l" rtl="0" eaLnBrk="0">
              <a:lnSpc>
                <a:spcPts val="545"/>
              </a:lnSpc>
              <a:spcBef>
                <a:spcPts val="0"/>
              </a:spcBef>
            </a:pP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……….</a:t>
            </a:r>
            <a:endParaRPr lang="en-US" altLang="en-US" sz="1500" dirty="0"/>
          </a:p>
        </p:txBody>
      </p:sp>
      <p:sp>
        <p:nvSpPr>
          <p:cNvPr id="498" name="textbox 498"/>
          <p:cNvSpPr/>
          <p:nvPr/>
        </p:nvSpPr>
        <p:spPr>
          <a:xfrm>
            <a:off x="2714244" y="1787652"/>
            <a:ext cx="1527175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359410" algn="l" rtl="0" eaLnBrk="0">
              <a:lnSpc>
                <a:spcPct val="95000"/>
              </a:lnSpc>
              <a:spcBef>
                <a:spcPts val="0"/>
              </a:spcBef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人脸数据</a:t>
            </a:r>
            <a:endParaRPr lang="en-US" altLang="en-US" sz="1500" dirty="0"/>
          </a:p>
        </p:txBody>
      </p:sp>
      <p:sp>
        <p:nvSpPr>
          <p:cNvPr id="500" name="textbox 500"/>
          <p:cNvSpPr/>
          <p:nvPr/>
        </p:nvSpPr>
        <p:spPr>
          <a:xfrm>
            <a:off x="2714244" y="2350007"/>
            <a:ext cx="1527175" cy="379729"/>
          </a:xfrm>
          <a:prstGeom prst="rect">
            <a:avLst/>
          </a:prstGeom>
          <a:solidFill>
            <a:srgbClr val="00B0F0">
              <a:alpha val="8588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500" dirty="0"/>
          </a:p>
          <a:p>
            <a:pPr marL="358775" algn="l" rtl="0" eaLnBrk="0">
              <a:lnSpc>
                <a:spcPct val="96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报警数据</a:t>
            </a:r>
            <a:endParaRPr lang="en-US" altLang="en-US" sz="1500" dirty="0"/>
          </a:p>
        </p:txBody>
      </p:sp>
      <p:pic>
        <p:nvPicPr>
          <p:cNvPr id="502" name="picture 5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774518" y="3561736"/>
            <a:ext cx="1298979" cy="392522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386959" y="3600906"/>
            <a:ext cx="1194435" cy="398922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548394" y="5492892"/>
            <a:ext cx="868288" cy="473720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630769" y="4759555"/>
            <a:ext cx="873495" cy="464612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878267" y="5147836"/>
            <a:ext cx="940249" cy="360366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451592" y="4614671"/>
            <a:ext cx="568452" cy="550164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660489" y="4779847"/>
            <a:ext cx="629652" cy="449417"/>
          </a:xfrm>
          <a:prstGeom prst="rect">
            <a:avLst/>
          </a:prstGeom>
        </p:spPr>
      </p:pic>
      <p:pic>
        <p:nvPicPr>
          <p:cNvPr id="516" name="picture 5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328916" y="5705855"/>
            <a:ext cx="858011" cy="306324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845366" y="1182389"/>
            <a:ext cx="614855" cy="416521"/>
          </a:xfrm>
          <a:prstGeom prst="rect">
            <a:avLst/>
          </a:prstGeom>
        </p:spPr>
      </p:pic>
      <p:pic>
        <p:nvPicPr>
          <p:cNvPr id="520" name="picture 5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0162062" y="3529583"/>
            <a:ext cx="525126" cy="487680"/>
          </a:xfrm>
          <a:prstGeom prst="rect">
            <a:avLst/>
          </a:prstGeom>
        </p:spPr>
      </p:pic>
      <p:pic>
        <p:nvPicPr>
          <p:cNvPr id="522" name="picture 5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052059" y="4536947"/>
            <a:ext cx="810767" cy="306323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7531607" y="4767072"/>
            <a:ext cx="393192" cy="516635"/>
          </a:xfrm>
          <a:prstGeom prst="rect">
            <a:avLst/>
          </a:prstGeom>
        </p:spPr>
      </p:pic>
      <p:pic>
        <p:nvPicPr>
          <p:cNvPr id="526" name="picture 5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9838944" y="4533900"/>
            <a:ext cx="316992" cy="598932"/>
          </a:xfrm>
          <a:prstGeom prst="rect">
            <a:avLst/>
          </a:prstGeom>
        </p:spPr>
      </p:pic>
      <p:sp>
        <p:nvSpPr>
          <p:cNvPr id="528" name="textbox 528"/>
          <p:cNvSpPr/>
          <p:nvPr/>
        </p:nvSpPr>
        <p:spPr>
          <a:xfrm>
            <a:off x="7282715" y="5390433"/>
            <a:ext cx="108203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电子围栏报警</a:t>
            </a:r>
            <a:endParaRPr lang="en-US" altLang="en-US" sz="1400" dirty="0"/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8478011" y="4578095"/>
            <a:ext cx="339852" cy="539496"/>
          </a:xfrm>
          <a:prstGeom prst="rect">
            <a:avLst/>
          </a:prstGeom>
        </p:spPr>
      </p:pic>
      <p:sp>
        <p:nvSpPr>
          <p:cNvPr id="532" name="textbox 532"/>
          <p:cNvSpPr/>
          <p:nvPr/>
        </p:nvSpPr>
        <p:spPr>
          <a:xfrm>
            <a:off x="8128467" y="5190307"/>
            <a:ext cx="91249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人脸报警盒</a:t>
            </a:r>
            <a:endParaRPr lang="en-US" altLang="en-US" sz="1400" dirty="0"/>
          </a:p>
        </p:txBody>
      </p:sp>
      <p:pic>
        <p:nvPicPr>
          <p:cNvPr id="534" name="picture 5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8480226" y="5436966"/>
            <a:ext cx="309197" cy="453672"/>
          </a:xfrm>
          <a:prstGeom prst="rect">
            <a:avLst/>
          </a:prstGeom>
        </p:spPr>
      </p:pic>
      <p:pic>
        <p:nvPicPr>
          <p:cNvPr id="536" name="picture 5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6249924" y="5728665"/>
            <a:ext cx="319874" cy="4044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01040" y="1473708"/>
            <a:ext cx="10550652" cy="49530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54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42" name="picture 5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544" name="textbox 544"/>
            <p:cNvSpPr/>
            <p:nvPr/>
          </p:nvSpPr>
          <p:spPr>
            <a:xfrm>
              <a:off x="674368" y="238507"/>
              <a:ext cx="6536690" cy="4718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8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4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智慧安防综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合管理平台</a:t>
              </a:r>
              <a:endParaRPr lang="en-US" altLang="en-US" sz="3200" dirty="0"/>
            </a:p>
          </p:txBody>
        </p:sp>
        <p:pic>
          <p:nvPicPr>
            <p:cNvPr id="546" name="picture 5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548" name="textbox 548"/>
          <p:cNvSpPr/>
          <p:nvPr/>
        </p:nvSpPr>
        <p:spPr>
          <a:xfrm>
            <a:off x="974137" y="1582158"/>
            <a:ext cx="964945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 图</a:t>
            </a:r>
            <a:r>
              <a:rPr sz="1400" b="1" kern="0" spc="-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呈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            点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内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               可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              增</a:t>
            </a:r>
            <a:r>
              <a:rPr sz="14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             人</a:t>
            </a:r>
            <a:r>
              <a:rPr sz="1400" b="1" kern="0" spc="-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轨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迹            报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</a:t>
            </a:r>
            <a:r>
              <a:rPr sz="1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endParaRPr lang="en-US" altLang="en-US" sz="1400" dirty="0"/>
          </a:p>
        </p:txBody>
      </p:sp>
      <p:sp>
        <p:nvSpPr>
          <p:cNvPr id="550" name="textbox 550"/>
          <p:cNvSpPr/>
          <p:nvPr/>
        </p:nvSpPr>
        <p:spPr>
          <a:xfrm>
            <a:off x="659066" y="1065212"/>
            <a:ext cx="1790700" cy="375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100000"/>
              </a:lnSpc>
            </a:pPr>
            <a:r>
              <a:rPr sz="2300" kern="0" spc="-16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3D电子地图：</a:t>
            </a:r>
            <a:endParaRPr lang="en-US" altLang="en-US" sz="2300" dirty="0"/>
          </a:p>
        </p:txBody>
      </p:sp>
      <p:pic>
        <p:nvPicPr>
          <p:cNvPr id="552" name="picture 5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38844" y="2676842"/>
            <a:ext cx="1549400" cy="1549400"/>
          </a:xfrm>
          <a:prstGeom prst="rect">
            <a:avLst/>
          </a:prstGeom>
        </p:spPr>
      </p:pic>
      <p:sp>
        <p:nvSpPr>
          <p:cNvPr id="560" name="textbox 560"/>
          <p:cNvSpPr/>
          <p:nvPr/>
        </p:nvSpPr>
        <p:spPr>
          <a:xfrm>
            <a:off x="2103755" y="3089465"/>
            <a:ext cx="7731125" cy="921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  <a:tabLst>
                <a:tab pos="6447790" algn="l"/>
              </a:tabLst>
            </a:pPr>
            <a:r>
              <a:rPr sz="7100" u="sng" kern="0" spc="0" dirty="0">
                <a:solidFill>
                  <a:srgbClr val="262626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7100" kern="0" spc="1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100" kern="0" spc="-1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endParaRPr lang="en-US" altLang="en-US" sz="7100" dirty="0"/>
          </a:p>
        </p:txBody>
      </p:sp>
      <p:pic>
        <p:nvPicPr>
          <p:cNvPr id="562" name="picture 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4229" y="0"/>
            <a:ext cx="2772982" cy="1587103"/>
          </a:xfrm>
          <a:prstGeom prst="rect">
            <a:avLst/>
          </a:prstGeom>
        </p:spPr>
      </p:pic>
      <p:pic>
        <p:nvPicPr>
          <p:cNvPr id="564" name="picture 5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4229" y="5270896"/>
            <a:ext cx="2772982" cy="1587103"/>
          </a:xfrm>
          <a:prstGeom prst="rect">
            <a:avLst/>
          </a:prstGeom>
        </p:spPr>
      </p:pic>
      <p:sp>
        <p:nvSpPr>
          <p:cNvPr id="566" name="textbox 566"/>
          <p:cNvSpPr/>
          <p:nvPr/>
        </p:nvSpPr>
        <p:spPr>
          <a:xfrm>
            <a:off x="2127529" y="2734856"/>
            <a:ext cx="5703570" cy="644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 dirty="0"/>
          </a:p>
          <a:p>
            <a:pPr algn="r" rtl="0" eaLnBrk="0">
              <a:lnSpc>
                <a:spcPct val="86000"/>
              </a:lnSpc>
              <a:spcBef>
                <a:spcPts val="0"/>
              </a:spcBef>
            </a:pPr>
            <a:r>
              <a:rPr sz="4700" kern="0" spc="-17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</a:t>
            </a:r>
            <a:r>
              <a:rPr sz="4700" kern="0" spc="3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17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筑</a:t>
            </a:r>
            <a:r>
              <a:rPr sz="4700" kern="0" spc="4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17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</a:t>
            </a:r>
            <a:r>
              <a:rPr sz="4700" kern="0" spc="4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17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sz="4700" kern="0" spc="3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17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 rot="21600000">
            <a:off x="2917736" y="2324023"/>
            <a:ext cx="5422937" cy="3926763"/>
            <a:chOff x="0" y="0"/>
            <a:chExt cx="5422937" cy="3926763"/>
          </a:xfrm>
        </p:grpSpPr>
        <p:pic>
          <p:nvPicPr>
            <p:cNvPr id="568" name="picture 56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422937" cy="3926763"/>
            </a:xfrm>
            <a:prstGeom prst="rect">
              <a:avLst/>
            </a:prstGeom>
          </p:spPr>
        </p:pic>
        <p:sp>
          <p:nvSpPr>
            <p:cNvPr id="570" name="textbox 570"/>
            <p:cNvSpPr/>
            <p:nvPr/>
          </p:nvSpPr>
          <p:spPr>
            <a:xfrm>
              <a:off x="-12700" y="-12700"/>
              <a:ext cx="5448934" cy="3968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500" dirty="0"/>
            </a:p>
            <a:p>
              <a:pPr marL="6286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水平区子系统 ：</a:t>
              </a:r>
              <a:endParaRPr lang="en-US" altLang="en-US" sz="1200" dirty="0"/>
            </a:p>
            <a:p>
              <a:pPr marL="64135" algn="l" rtl="0" eaLnBrk="0">
                <a:lnSpc>
                  <a:spcPct val="82000"/>
                </a:lnSpc>
                <a:spcBef>
                  <a:spcPts val="140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布线采用</a:t>
              </a:r>
              <a:r>
                <a:rPr sz="1200" b="1" kern="0" spc="-1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6类4对非屏蔽双</a:t>
              </a:r>
              <a:endParaRPr lang="en-US" altLang="en-US" sz="1200" dirty="0"/>
            </a:p>
            <a:p>
              <a:pPr marL="63500" algn="l" rtl="0" eaLnBrk="0">
                <a:lnSpc>
                  <a:spcPts val="1560"/>
                </a:lnSpc>
              </a:pPr>
              <a:r>
                <a:rPr sz="1200" b="1" kern="0" spc="-1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绞线,千兆到桌面</a:t>
              </a:r>
              <a:r>
                <a:rPr sz="1200" b="1" kern="0" spc="-10" dirty="0">
                  <a:solidFill>
                    <a:srgbClr val="E6A0A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120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57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74" name="picture 5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576" name="textbox 576"/>
            <p:cNvSpPr/>
            <p:nvPr/>
          </p:nvSpPr>
          <p:spPr>
            <a:xfrm>
              <a:off x="673554" y="241357"/>
              <a:ext cx="4563109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综合布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线系统</a:t>
              </a:r>
              <a:endParaRPr lang="en-US" altLang="en-US" sz="3200" dirty="0"/>
            </a:p>
          </p:txBody>
        </p:sp>
        <p:pic>
          <p:nvPicPr>
            <p:cNvPr id="578" name="picture 5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580" name="textbox 580"/>
          <p:cNvSpPr/>
          <p:nvPr/>
        </p:nvSpPr>
        <p:spPr>
          <a:xfrm>
            <a:off x="780364" y="1126312"/>
            <a:ext cx="7561580" cy="1015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24130" algn="l" rtl="0" eaLnBrk="0">
              <a:lnSpc>
                <a:spcPct val="91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1、建设一套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万兆主干 ，千兆到桌面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的信息网络系统。</a:t>
            </a:r>
            <a:endParaRPr lang="en-US" altLang="en-US" sz="1200" dirty="0"/>
          </a:p>
          <a:p>
            <a:pPr marL="19050" algn="l" rtl="0" eaLnBrk="0">
              <a:lnSpc>
                <a:spcPct val="83000"/>
              </a:lnSpc>
              <a:spcBef>
                <a:spcPts val="84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2、规划为4套独立网络布线、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隔离 </a:t>
            </a:r>
            <a:r>
              <a:rPr sz="1200" b="1" kern="0" spc="-20" dirty="0">
                <a:solidFill>
                  <a:srgbClr val="E2A28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包括外网、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内网、设备网、语音网。</a:t>
            </a:r>
            <a:endParaRPr lang="en-US" altLang="en-US" sz="1200" dirty="0"/>
          </a:p>
          <a:p>
            <a:pPr marL="21590" algn="l" rtl="0" eaLnBrk="0">
              <a:lnSpc>
                <a:spcPts val="216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3、数据网络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垂直主干采用12芯单模光纤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水平子系统采用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6类非屏蔽双绞线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4、语音系统垂直</a:t>
            </a:r>
            <a:r>
              <a:rPr sz="12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主干采用5类100对大对数电缆 </a:t>
            </a:r>
            <a:r>
              <a:rPr sz="12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水平子系统采用6类非屏蔽双绞线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，做到数据语音的平滑切换。</a:t>
            </a:r>
            <a:endParaRPr lang="en-US" altLang="en-US" sz="1200" dirty="0"/>
          </a:p>
        </p:txBody>
      </p:sp>
      <p:pic>
        <p:nvPicPr>
          <p:cNvPr id="582" name="picture 5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8096" y="2324100"/>
            <a:ext cx="1682495" cy="3965448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7376655" y="4071962"/>
            <a:ext cx="3748469" cy="1332293"/>
            <a:chOff x="0" y="0"/>
            <a:chExt cx="3748469" cy="1332293"/>
          </a:xfrm>
        </p:grpSpPr>
        <p:pic>
          <p:nvPicPr>
            <p:cNvPr id="584" name="picture 5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748469" cy="1332293"/>
            </a:xfrm>
            <a:prstGeom prst="rect">
              <a:avLst/>
            </a:prstGeom>
          </p:spPr>
        </p:pic>
        <p:sp>
          <p:nvSpPr>
            <p:cNvPr id="586" name="textbox 586"/>
            <p:cNvSpPr/>
            <p:nvPr/>
          </p:nvSpPr>
          <p:spPr>
            <a:xfrm>
              <a:off x="-12700" y="-12700"/>
              <a:ext cx="3774440" cy="13735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7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736090" algn="l" rtl="0" eaLnBrk="0">
                <a:lnSpc>
                  <a:spcPct val="91000"/>
                </a:lnSpc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工作区子系统 ：</a:t>
              </a:r>
              <a:endParaRPr lang="en-US" altLang="en-US" sz="1200" dirty="0"/>
            </a:p>
            <a:p>
              <a:pPr marL="1734185" algn="l" rtl="0" eaLnBrk="0">
                <a:lnSpc>
                  <a:spcPct val="98000"/>
                </a:lnSpc>
                <a:spcBef>
                  <a:spcPts val="115"/>
                </a:spcBef>
              </a:pP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信息点面板</a:t>
              </a:r>
              <a:r>
                <a:rPr sz="1200" b="1" kern="0" spc="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采用86型</a:t>
              </a:r>
              <a:r>
                <a:rPr sz="1200" b="1" kern="0" spc="-1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双孔面</a:t>
              </a:r>
              <a:r>
                <a:rPr sz="1200" b="1" kern="0" spc="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200" b="1" kern="0" spc="-3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板和单孔面板 </a:t>
              </a: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，对于不同的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应用使用不同的颜色的模块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来区分。</a:t>
              </a:r>
              <a:endParaRPr lang="en-US" altLang="en-US" sz="1200" dirty="0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6746723" y="2381910"/>
            <a:ext cx="4310798" cy="855344"/>
            <a:chOff x="0" y="0"/>
            <a:chExt cx="4310798" cy="855344"/>
          </a:xfrm>
        </p:grpSpPr>
        <p:pic>
          <p:nvPicPr>
            <p:cNvPr id="588" name="picture 5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310798" cy="855344"/>
            </a:xfrm>
            <a:prstGeom prst="rect">
              <a:avLst/>
            </a:prstGeom>
          </p:spPr>
        </p:pic>
        <p:sp>
          <p:nvSpPr>
            <p:cNvPr id="590" name="textbox 590"/>
            <p:cNvSpPr/>
            <p:nvPr/>
          </p:nvSpPr>
          <p:spPr>
            <a:xfrm>
              <a:off x="-12700" y="-12700"/>
              <a:ext cx="4336415" cy="8966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lang="en-US" altLang="en-US" sz="500" dirty="0"/>
            </a:p>
            <a:p>
              <a:pPr marL="2301240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管理区子系统 ：</a:t>
              </a:r>
              <a:endParaRPr lang="en-US" altLang="en-US" sz="1200" dirty="0"/>
            </a:p>
            <a:p>
              <a:pPr marL="2301240" algn="l" rtl="0" eaLnBrk="0">
                <a:lnSpc>
                  <a:spcPct val="96000"/>
                </a:lnSpc>
                <a:spcBef>
                  <a:spcPts val="115"/>
                </a:spcBef>
              </a:pPr>
              <a:r>
                <a:rPr sz="1200" b="1" kern="0" spc="-2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设备采用19寸标准机柜安装 ，</a:t>
              </a:r>
              <a:r>
                <a:rPr sz="1200" b="1" kern="0" spc="6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b="1" kern="0" spc="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接线采用24口网络配</a:t>
              </a:r>
              <a:r>
                <a:rPr sz="1200" b="1" kern="0" spc="-1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线架</a:t>
              </a:r>
              <a:r>
                <a:rPr sz="1200" b="1" kern="0" spc="-7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b="1" kern="0" spc="-1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endParaRPr lang="en-US" altLang="en-US" sz="1200" dirty="0"/>
            </a:p>
            <a:p>
              <a:pPr marL="2299970" algn="l" rtl="0" eaLnBrk="0">
                <a:lnSpc>
                  <a:spcPct val="91000"/>
                </a:lnSpc>
                <a:spcBef>
                  <a:spcPts val="130"/>
                </a:spcBef>
              </a:pPr>
              <a:r>
                <a:rPr sz="1200" b="1" kern="0" spc="-10" dirty="0">
                  <a:solidFill>
                    <a:srgbClr val="DB4C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整洁美观。</a:t>
              </a:r>
              <a:endParaRPr lang="en-US" altLang="en-US" sz="1200" dirty="0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6784594" y="5468251"/>
            <a:ext cx="4325949" cy="609142"/>
            <a:chOff x="0" y="0"/>
            <a:chExt cx="4325949" cy="609142"/>
          </a:xfrm>
        </p:grpSpPr>
        <p:pic>
          <p:nvPicPr>
            <p:cNvPr id="592" name="picture 59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325949" cy="609142"/>
            </a:xfrm>
            <a:prstGeom prst="rect">
              <a:avLst/>
            </a:prstGeom>
          </p:spPr>
        </p:pic>
        <p:sp>
          <p:nvSpPr>
            <p:cNvPr id="594" name="textbox 594"/>
            <p:cNvSpPr/>
            <p:nvPr/>
          </p:nvSpPr>
          <p:spPr>
            <a:xfrm>
              <a:off x="-12700" y="-12700"/>
              <a:ext cx="4351654" cy="6502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3000"/>
                </a:lnSpc>
              </a:pPr>
              <a:endParaRPr lang="en-US" altLang="en-US" sz="1000" dirty="0"/>
            </a:p>
            <a:p>
              <a:pPr marL="232346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设备区子系统 ：</a:t>
              </a:r>
              <a:endParaRPr lang="en-US" altLang="en-US" sz="1200" dirty="0"/>
            </a:p>
            <a:p>
              <a:pPr marL="2323465" algn="l" rtl="0" eaLnBrk="0">
                <a:lnSpc>
                  <a:spcPct val="91000"/>
                </a:lnSpc>
                <a:spcBef>
                  <a:spcPts val="130"/>
                </a:spcBef>
              </a:pPr>
              <a:r>
                <a:rPr sz="1200" b="1" kern="0" spc="-1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接入机房核心设备。</a:t>
              </a:r>
              <a:endParaRPr lang="en-US" altLang="en-US" sz="1200" dirty="0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2920276" y="3784219"/>
            <a:ext cx="3439223" cy="651040"/>
            <a:chOff x="0" y="0"/>
            <a:chExt cx="3439223" cy="651040"/>
          </a:xfrm>
        </p:grpSpPr>
        <p:pic>
          <p:nvPicPr>
            <p:cNvPr id="596" name="picture 5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3439223" cy="651040"/>
            </a:xfrm>
            <a:prstGeom prst="rect">
              <a:avLst/>
            </a:prstGeom>
          </p:spPr>
        </p:pic>
        <p:sp>
          <p:nvSpPr>
            <p:cNvPr id="598" name="textbox 598"/>
            <p:cNvSpPr/>
            <p:nvPr/>
          </p:nvSpPr>
          <p:spPr>
            <a:xfrm>
              <a:off x="-12700" y="-12700"/>
              <a:ext cx="3465195" cy="6921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500" dirty="0"/>
            </a:p>
            <a:p>
              <a:pPr marL="6413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垂直主干子系统 ：</a:t>
              </a:r>
              <a:endParaRPr lang="en-US" altLang="en-US" sz="1200" dirty="0"/>
            </a:p>
            <a:p>
              <a:pPr marL="62865" algn="l" rtl="0" eaLnBrk="0">
                <a:lnSpc>
                  <a:spcPct val="82000"/>
                </a:lnSpc>
                <a:spcBef>
                  <a:spcPts val="135"/>
                </a:spcBef>
              </a:pP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</a:t>
              </a:r>
              <a:r>
                <a:rPr sz="1200" b="1" kern="0" spc="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主干</a:t>
              </a: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采用室内</a:t>
              </a:r>
              <a:r>
                <a:rPr sz="1200" kern="0" spc="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12</a:t>
              </a:r>
              <a:r>
                <a:rPr sz="1200" b="1" kern="0" spc="-1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芯万</a:t>
              </a:r>
              <a:endParaRPr lang="en-US" altLang="en-US" sz="1200" dirty="0"/>
            </a:p>
            <a:p>
              <a:pPr marL="62865" algn="l" rtl="0" eaLnBrk="0">
                <a:lnSpc>
                  <a:spcPts val="1565"/>
                </a:lnSpc>
              </a:pPr>
              <a:r>
                <a:rPr sz="1200" b="1" kern="0" spc="-10" dirty="0">
                  <a:solidFill>
                    <a:srgbClr val="F38F8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兆单模光纤</a:t>
              </a:r>
              <a:r>
                <a:rPr sz="1200" b="1" kern="0" spc="-10" dirty="0">
                  <a:solidFill>
                    <a:srgbClr val="E6A0A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2917558" y="5264365"/>
            <a:ext cx="2053704" cy="1011046"/>
            <a:chOff x="0" y="0"/>
            <a:chExt cx="2053704" cy="1011046"/>
          </a:xfrm>
        </p:grpSpPr>
        <p:pic>
          <p:nvPicPr>
            <p:cNvPr id="600" name="picture 6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2053704" cy="1011046"/>
            </a:xfrm>
            <a:prstGeom prst="rect">
              <a:avLst/>
            </a:prstGeom>
          </p:spPr>
        </p:pic>
        <p:sp>
          <p:nvSpPr>
            <p:cNvPr id="602" name="textbox 602"/>
            <p:cNvSpPr/>
            <p:nvPr/>
          </p:nvSpPr>
          <p:spPr>
            <a:xfrm>
              <a:off x="-12700" y="-12700"/>
              <a:ext cx="2079625" cy="10528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5000"/>
                </a:lnSpc>
              </a:pPr>
              <a:endParaRPr lang="en-US" altLang="en-US" sz="1000" dirty="0"/>
            </a:p>
            <a:p>
              <a:pPr marL="6350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建筑群子系系统 ：</a:t>
              </a:r>
              <a:endParaRPr lang="en-US" altLang="en-US" sz="1200" dirty="0"/>
            </a:p>
            <a:p>
              <a:pPr marL="64770" indent="-1270" algn="l" rtl="0" eaLnBrk="0">
                <a:lnSpc>
                  <a:spcPct val="95000"/>
                </a:lnSpc>
                <a:spcBef>
                  <a:spcPts val="145"/>
                </a:spcBef>
              </a:pPr>
              <a:r>
                <a:rPr sz="1200" b="1" kern="0" spc="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万兆光缆与其它建筑</a:t>
              </a:r>
              <a:r>
                <a:rPr sz="1200" b="1" kern="0" spc="-1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物光纤     </a:t>
              </a:r>
              <a:r>
                <a:rPr sz="1200" b="1" kern="0" spc="-2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连接</a:t>
              </a:r>
              <a:r>
                <a:rPr sz="1200" kern="0" spc="-2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1200" dirty="0"/>
            </a:p>
          </p:txBody>
        </p:sp>
      </p:grpSp>
      <p:pic>
        <p:nvPicPr>
          <p:cNvPr id="604" name="picture 6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606" name="picture 6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textbox 10"/>
          <p:cNvSpPr/>
          <p:nvPr/>
        </p:nvSpPr>
        <p:spPr>
          <a:xfrm>
            <a:off x="900574" y="1606520"/>
            <a:ext cx="5622290" cy="2074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本方案将以智慧应用为核心 ，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科学技术为基础 ，针对厂区</a:t>
            </a:r>
            <a:endParaRPr lang="en-US" altLang="en-US" sz="1500" dirty="0"/>
          </a:p>
          <a:p>
            <a:pPr marL="12700" algn="l" rtl="0" eaLnBrk="0">
              <a:lnSpc>
                <a:spcPct val="161000"/>
              </a:lnSpc>
              <a:spcBef>
                <a:spcPts val="6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大楼的特点 ，依靠先进的设备和科学的管理 ，利用计算机及相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关最新技术 ，将建筑技术与计算机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技术、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自动控制技术、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与信息处理技术等先进技术相结合 ，应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用适度超前的先进、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优化集成的成套技术体系和成熟的设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备体系 ，即打造成先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进安全的企业生产智慧园区建设项目。</a:t>
            </a:r>
            <a:endParaRPr lang="en-US" altLang="en-US" sz="15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81605" y="1729167"/>
            <a:ext cx="3247441" cy="3399665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883357" y="739809"/>
            <a:ext cx="1646554" cy="466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3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项目概述</a:t>
            </a:r>
            <a:endParaRPr lang="en-US" altLang="en-US" sz="3200" dirty="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3818" y="6302209"/>
            <a:ext cx="493214" cy="45473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96645" y="4246245"/>
            <a:ext cx="3861435" cy="2419384"/>
            <a:chOff x="6904" y="6736"/>
            <a:chExt cx="5532" cy="421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box 608"/>
          <p:cNvSpPr/>
          <p:nvPr/>
        </p:nvSpPr>
        <p:spPr>
          <a:xfrm>
            <a:off x="742151" y="1232359"/>
            <a:ext cx="3970654" cy="4996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8000"/>
              </a:lnSpc>
            </a:pPr>
            <a:endParaRPr lang="en-US" altLang="en-US" sz="100" dirty="0"/>
          </a:p>
          <a:p>
            <a:pPr marL="29845" indent="265430" algn="l" rtl="0" eaLnBrk="0">
              <a:lnSpc>
                <a:spcPct val="132000"/>
              </a:lnSpc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计算机网络系统是智能化信息系统的核心。根   </a:t>
            </a:r>
            <a:r>
              <a:rPr sz="1400" kern="0" spc="5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据需求 ：网络系统分为外网（含无线）</a:t>
            </a:r>
            <a:r>
              <a:rPr sz="1400" kern="0" spc="-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5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16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5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内网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（其中办公内网和厂区内网采用网闸隔离）、设</a:t>
            </a:r>
            <a:r>
              <a:rPr sz="1400" kern="0" spc="2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备网共3套独立网络 ，3套网络全物理隔离（</a:t>
            </a:r>
            <a:r>
              <a:rPr sz="1400" kern="0" spc="0" dirty="0">
                <a:solidFill>
                  <a:srgbClr val="FF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</a:t>
            </a:r>
            <a:r>
              <a:rPr sz="1400" kern="0" spc="10" dirty="0">
                <a:solidFill>
                  <a:srgbClr val="FF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FF33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隔离充分保障业务的数据安全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en-US" altLang="en-US" sz="1400" dirty="0"/>
          </a:p>
          <a:p>
            <a:pPr marL="348615" algn="l" rtl="0" eaLnBrk="0">
              <a:lnSpc>
                <a:spcPct val="83000"/>
              </a:lnSpc>
              <a:spcBef>
                <a:spcPts val="695"/>
              </a:spcBef>
            </a:pPr>
            <a:r>
              <a:rPr sz="1400" kern="0" spc="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建立一个万兆主干 ，千兆桌面 ，核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心和楼层</a:t>
            </a:r>
            <a:endParaRPr lang="en-US" altLang="en-US" sz="1400" dirty="0"/>
          </a:p>
          <a:p>
            <a:pPr marL="32385" indent="1270" algn="l" rtl="0" eaLnBrk="0">
              <a:lnSpc>
                <a:spcPct val="141000"/>
              </a:lnSpc>
              <a:spcBef>
                <a:spcPts val="50"/>
              </a:spcBef>
            </a:pPr>
            <a:r>
              <a:rPr sz="1400" kern="0" spc="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交换之间采用光纤互连 ，工作区采用六类非屏蔽   </a:t>
            </a:r>
            <a:r>
              <a:rPr sz="1400" kern="0" spc="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布线系统。按核心层、汇聚层、接入层的三层网</a:t>
            </a:r>
            <a:r>
              <a:rPr sz="1400" kern="0" spc="2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2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络架构设计 ，外网设无线A</a:t>
            </a:r>
            <a:r>
              <a:rPr sz="1400" kern="0" spc="-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 ，内网双核心热备保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证系统稳定运行；全千兆交换机接入；数量按需</a:t>
            </a:r>
            <a:r>
              <a:rPr sz="1400" kern="0" spc="2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配置。</a:t>
            </a:r>
            <a:endParaRPr lang="en-US" altLang="en-US" sz="1400" dirty="0"/>
          </a:p>
          <a:p>
            <a:pPr marL="347980" algn="l" rtl="0" eaLnBrk="0">
              <a:lnSpc>
                <a:spcPct val="91000"/>
              </a:lnSpc>
              <a:spcBef>
                <a:spcPts val="820"/>
              </a:spcBef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本项目为涉密军工企业</a:t>
            </a:r>
            <a:endParaRPr lang="en-US" altLang="en-US" sz="14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31750" indent="297180" algn="l" rtl="0" eaLnBrk="0">
              <a:lnSpc>
                <a:spcPct val="134000"/>
              </a:lnSpc>
              <a:spcBef>
                <a:spcPts val="0"/>
              </a:spcBef>
            </a:pPr>
            <a:r>
              <a:rPr sz="14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根据《涉及国家秘密的计算机信息系统分级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保护技术要求》 ，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本项目安全管理级别暂定义为 ：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秘密级 </a:t>
            </a:r>
            <a:r>
              <a:rPr sz="1400" b="1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，其总体的防护水平不低于国家信息安全</a:t>
            </a:r>
            <a:r>
              <a:rPr sz="14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等级保护三级的要求 ，信息系统达到分级保护的</a:t>
            </a:r>
            <a:r>
              <a:rPr sz="1400" b="1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技术标准；</a:t>
            </a: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涉密网络原则上使用国产</a:t>
            </a: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品牌。</a:t>
            </a:r>
            <a:endParaRPr lang="en-US" altLang="en-US" sz="1400" dirty="0"/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61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12" name="picture 6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614" name="textbox 614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616" name="picture 6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16955" y="1301622"/>
            <a:ext cx="4257434" cy="1979828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5316790" y="5189143"/>
            <a:ext cx="785494" cy="483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200" dirty="0"/>
          </a:p>
        </p:txBody>
      </p:sp>
      <p:pic>
        <p:nvPicPr>
          <p:cNvPr id="622" name="picture 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2261" y="5201843"/>
            <a:ext cx="9524" cy="441604"/>
          </a:xfrm>
          <a:prstGeom prst="rect">
            <a:avLst/>
          </a:prstGeom>
        </p:spPr>
      </p:pic>
      <p:sp>
        <p:nvSpPr>
          <p:cNvPr id="624" name="rect"/>
          <p:cNvSpPr/>
          <p:nvPr/>
        </p:nvSpPr>
        <p:spPr>
          <a:xfrm>
            <a:off x="5713971" y="4404397"/>
            <a:ext cx="39509" cy="539204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6" name="picture 6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94832" y="3082975"/>
            <a:ext cx="2010562" cy="1013282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15482" y="3082925"/>
            <a:ext cx="1973453" cy="981443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62015" y="4043171"/>
            <a:ext cx="583691" cy="490727"/>
          </a:xfrm>
          <a:prstGeom prst="rect">
            <a:avLst/>
          </a:prstGeom>
        </p:spPr>
      </p:pic>
      <p:pic>
        <p:nvPicPr>
          <p:cNvPr id="632" name="picture 6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477255" y="4858512"/>
            <a:ext cx="480059" cy="402335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582411" y="5497067"/>
            <a:ext cx="284988" cy="345948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989320" y="5497067"/>
            <a:ext cx="284988" cy="345948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199888" y="5490971"/>
            <a:ext cx="283464" cy="347472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5097652" y="3969613"/>
            <a:ext cx="1227937" cy="2255380"/>
            <a:chOff x="0" y="0"/>
            <a:chExt cx="1227937" cy="2255380"/>
          </a:xfrm>
        </p:grpSpPr>
        <p:pic>
          <p:nvPicPr>
            <p:cNvPr id="640" name="picture 6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227937" cy="2255380"/>
            </a:xfrm>
            <a:prstGeom prst="rect">
              <a:avLst/>
            </a:prstGeom>
          </p:spPr>
        </p:pic>
        <p:sp>
          <p:nvSpPr>
            <p:cNvPr id="642" name="textbox 642"/>
            <p:cNvSpPr/>
            <p:nvPr/>
          </p:nvSpPr>
          <p:spPr>
            <a:xfrm>
              <a:off x="-12700" y="-12700"/>
              <a:ext cx="1253489" cy="22993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36957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办公楼</a:t>
              </a:r>
              <a:endParaRPr lang="en-US" altLang="en-US" sz="1400" dirty="0"/>
            </a:p>
          </p:txBody>
        </p:sp>
      </p:grpSp>
      <p:pic>
        <p:nvPicPr>
          <p:cNvPr id="644" name="picture 6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230958" y="3078784"/>
            <a:ext cx="39852" cy="992428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696071" y="3061537"/>
            <a:ext cx="2141384" cy="1020292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581568" y="3060903"/>
            <a:ext cx="2154148" cy="1035507"/>
          </a:xfrm>
          <a:prstGeom prst="rect">
            <a:avLst/>
          </a:prstGeom>
        </p:spPr>
      </p:pic>
      <p:pic>
        <p:nvPicPr>
          <p:cNvPr id="650" name="picture 6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197520" y="4404448"/>
            <a:ext cx="38100" cy="1238999"/>
          </a:xfrm>
          <a:prstGeom prst="rect">
            <a:avLst/>
          </a:prstGeom>
        </p:spPr>
      </p:pic>
      <p:pic>
        <p:nvPicPr>
          <p:cNvPr id="652" name="picture 6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29371" y="4043171"/>
            <a:ext cx="585216" cy="490727"/>
          </a:xfrm>
          <a:prstGeom prst="rect">
            <a:avLst/>
          </a:prstGeom>
        </p:spPr>
      </p:pic>
      <p:pic>
        <p:nvPicPr>
          <p:cNvPr id="654" name="picture 6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7870862" y="5149938"/>
            <a:ext cx="308343" cy="446964"/>
          </a:xfrm>
          <a:prstGeom prst="rect">
            <a:avLst/>
          </a:prstGeom>
        </p:spPr>
      </p:pic>
      <p:pic>
        <p:nvPicPr>
          <p:cNvPr id="656" name="picture 6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255698" y="5149494"/>
            <a:ext cx="348958" cy="398627"/>
          </a:xfrm>
          <a:prstGeom prst="rect">
            <a:avLst/>
          </a:prstGeom>
        </p:spPr>
      </p:pic>
      <p:graphicFrame>
        <p:nvGraphicFramePr>
          <p:cNvPr id="658" name="table 658"/>
          <p:cNvGraphicFramePr>
            <a:graphicFrameLocks noGrp="1"/>
          </p:cNvGraphicFramePr>
          <p:nvPr/>
        </p:nvGraphicFramePr>
        <p:xfrm>
          <a:off x="7649578" y="3984612"/>
          <a:ext cx="1136650" cy="2240279"/>
        </p:xfrm>
        <a:graphic>
          <a:graphicData uri="http://schemas.openxmlformats.org/drawingml/2006/table">
            <a:tbl>
              <a:tblPr/>
              <a:tblGrid>
                <a:gridCol w="1136650"/>
              </a:tblGrid>
              <a:tr h="2233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143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708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0" name="textbox 660"/>
          <p:cNvSpPr/>
          <p:nvPr/>
        </p:nvSpPr>
        <p:spPr>
          <a:xfrm>
            <a:off x="8071802" y="1889087"/>
            <a:ext cx="1612900" cy="11074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" dirty="0"/>
          </a:p>
          <a:p>
            <a:pPr marL="893445" algn="l" rtl="0" eaLnBrk="0">
              <a:lnSpc>
                <a:spcPct val="91000"/>
              </a:lnSpc>
              <a:tabLst>
                <a:tab pos="106870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路由器</a:t>
            </a:r>
            <a:endParaRPr lang="en-US" altLang="en-US" sz="1400" dirty="0"/>
          </a:p>
          <a:p>
            <a:pPr algn="l" rtl="0" eaLnBrk="0">
              <a:lnSpc>
                <a:spcPct val="198000"/>
              </a:lnSpc>
            </a:pPr>
            <a:endParaRPr lang="en-US" altLang="en-US" sz="1000" dirty="0"/>
          </a:p>
          <a:p>
            <a:pPr marL="148590" algn="l" rtl="0" eaLnBrk="0">
              <a:lnSpc>
                <a:spcPct val="91000"/>
              </a:lnSpc>
              <a:spcBef>
                <a:spcPts val="430"/>
              </a:spcBef>
              <a:tabLst>
                <a:tab pos="36195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防火墙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5461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核心交换机</a:t>
            </a:r>
            <a:endParaRPr lang="en-US" altLang="en-US" sz="1400" dirty="0"/>
          </a:p>
        </p:txBody>
      </p:sp>
      <p:pic>
        <p:nvPicPr>
          <p:cNvPr id="662" name="picture 6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8434755" y="2336495"/>
            <a:ext cx="475157" cy="315963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8084502" y="2663787"/>
            <a:ext cx="136385" cy="75120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8955240" y="1901787"/>
            <a:ext cx="10045" cy="375411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8325611" y="1604771"/>
            <a:ext cx="242316" cy="551688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7876399" y="2042337"/>
            <a:ext cx="550875" cy="1036485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7636929" y="3066122"/>
            <a:ext cx="1086281" cy="32042"/>
          </a:xfrm>
          <a:prstGeom prst="rect">
            <a:avLst/>
          </a:prstGeom>
        </p:spPr>
      </p:pic>
      <p:pic>
        <p:nvPicPr>
          <p:cNvPr id="674" name="picture 6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9413164" y="4404448"/>
            <a:ext cx="38100" cy="1238999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44000" y="4043171"/>
            <a:ext cx="585216" cy="490727"/>
          </a:xfrm>
          <a:prstGeom prst="rect">
            <a:avLst/>
          </a:prstGeom>
        </p:spPr>
      </p:pic>
      <p:pic>
        <p:nvPicPr>
          <p:cNvPr id="678" name="picture 67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8338744" y="3064306"/>
            <a:ext cx="1472767" cy="1050620"/>
          </a:xfrm>
          <a:prstGeom prst="rect">
            <a:avLst/>
          </a:prstGeom>
        </p:spPr>
      </p:pic>
      <p:pic>
        <p:nvPicPr>
          <p:cNvPr id="680" name="picture 68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997510" y="4404448"/>
            <a:ext cx="38100" cy="1238999"/>
          </a:xfrm>
          <a:prstGeom prst="rect">
            <a:avLst/>
          </a:prstGeom>
        </p:spPr>
      </p:pic>
      <p:pic>
        <p:nvPicPr>
          <p:cNvPr id="682" name="picture 6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728459" y="4043171"/>
            <a:ext cx="585216" cy="490727"/>
          </a:xfrm>
          <a:prstGeom prst="rect">
            <a:avLst/>
          </a:prstGeom>
        </p:spPr>
      </p:pic>
      <p:pic>
        <p:nvPicPr>
          <p:cNvPr id="684" name="picture 68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6969811" y="3064192"/>
            <a:ext cx="1181937" cy="1014310"/>
          </a:xfrm>
          <a:prstGeom prst="rect">
            <a:avLst/>
          </a:prstGeom>
        </p:spPr>
      </p:pic>
      <p:sp>
        <p:nvSpPr>
          <p:cNvPr id="686" name="rect"/>
          <p:cNvSpPr/>
          <p:nvPr/>
        </p:nvSpPr>
        <p:spPr>
          <a:xfrm>
            <a:off x="10735462" y="4404397"/>
            <a:ext cx="39509" cy="539204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10221467" y="4858512"/>
            <a:ext cx="1074420" cy="984503"/>
            <a:chOff x="0" y="0"/>
            <a:chExt cx="1074420" cy="984503"/>
          </a:xfrm>
        </p:grpSpPr>
        <p:pic>
          <p:nvPicPr>
            <p:cNvPr id="688" name="picture 68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21600000">
              <a:off x="0" y="0"/>
              <a:ext cx="1074420" cy="984503"/>
            </a:xfrm>
            <a:prstGeom prst="rect">
              <a:avLst/>
            </a:prstGeom>
          </p:spPr>
        </p:pic>
        <p:sp>
          <p:nvSpPr>
            <p:cNvPr id="690" name="textbox 690"/>
            <p:cNvSpPr/>
            <p:nvPr/>
          </p:nvSpPr>
          <p:spPr>
            <a:xfrm>
              <a:off x="-12700" y="-12700"/>
              <a:ext cx="1100455" cy="10261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marL="14160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接入交换机</a:t>
              </a:r>
              <a:endParaRPr lang="en-US" altLang="en-US" sz="1200" dirty="0"/>
            </a:p>
          </p:txBody>
        </p:sp>
      </p:grpSp>
      <p:sp>
        <p:nvSpPr>
          <p:cNvPr id="692" name="textbox 692"/>
          <p:cNvSpPr/>
          <p:nvPr/>
        </p:nvSpPr>
        <p:spPr>
          <a:xfrm>
            <a:off x="7410896" y="953725"/>
            <a:ext cx="1666875" cy="662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325120" algn="l" rtl="0" eaLnBrk="0">
              <a:lnSpc>
                <a:spcPct val="83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数据中心区</a:t>
            </a:r>
            <a:endParaRPr lang="en-US" altLang="en-US" sz="1400" dirty="0"/>
          </a:p>
          <a:p>
            <a:pPr marL="34290" indent="66675" algn="l" rtl="0" eaLnBrk="0">
              <a:lnSpc>
                <a:spcPct val="108000"/>
              </a:lnSpc>
              <a:spcBef>
                <a:spcPts val="5"/>
              </a:spcBef>
            </a:pPr>
            <a:r>
              <a:rPr sz="14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（数据库审计、</a:t>
            </a:r>
            <a:r>
              <a:rPr sz="14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志审计、数据备份）</a:t>
            </a:r>
            <a:endParaRPr lang="en-US" altLang="en-US" sz="1400" dirty="0"/>
          </a:p>
        </p:txBody>
      </p:sp>
      <p:pic>
        <p:nvPicPr>
          <p:cNvPr id="694" name="picture 69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9086507" y="5149938"/>
            <a:ext cx="308355" cy="446964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8959596" y="4858512"/>
            <a:ext cx="1008887" cy="984503"/>
          </a:xfrm>
          <a:prstGeom prst="rect">
            <a:avLst/>
          </a:prstGeom>
        </p:spPr>
      </p:pic>
      <p:pic>
        <p:nvPicPr>
          <p:cNvPr id="698" name="picture 69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7160577" y="2380703"/>
            <a:ext cx="936434" cy="508800"/>
          </a:xfrm>
          <a:prstGeom prst="rect">
            <a:avLst/>
          </a:prstGeom>
        </p:spPr>
      </p:pic>
      <p:pic>
        <p:nvPicPr>
          <p:cNvPr id="700" name="picture 70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6336992" y="1936786"/>
            <a:ext cx="1148696" cy="750560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9481349" y="1058481"/>
            <a:ext cx="1371892" cy="376720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9474987" y="1052131"/>
            <a:ext cx="1384617" cy="389420"/>
          </a:xfrm>
          <a:prstGeom prst="rect">
            <a:avLst/>
          </a:prstGeom>
        </p:spPr>
      </p:pic>
      <p:graphicFrame>
        <p:nvGraphicFramePr>
          <p:cNvPr id="706" name="table 706"/>
          <p:cNvGraphicFramePr>
            <a:graphicFrameLocks noGrp="1"/>
          </p:cNvGraphicFramePr>
          <p:nvPr/>
        </p:nvGraphicFramePr>
        <p:xfrm>
          <a:off x="7623822" y="2441194"/>
          <a:ext cx="1057275" cy="501650"/>
        </p:xfrm>
        <a:graphic>
          <a:graphicData uri="http://schemas.openxmlformats.org/drawingml/2006/table">
            <a:tbl>
              <a:tblPr/>
              <a:tblGrid>
                <a:gridCol w="1057275"/>
              </a:tblGrid>
              <a:tr h="492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8" name="textbox 708"/>
          <p:cNvSpPr/>
          <p:nvPr/>
        </p:nvSpPr>
        <p:spPr>
          <a:xfrm>
            <a:off x="6220595" y="2646052"/>
            <a:ext cx="1090930" cy="433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15240" indent="-2540" algn="l" rtl="0" eaLnBrk="0">
              <a:lnSpc>
                <a:spcPct val="95000"/>
              </a:lnSpc>
            </a:pPr>
            <a:r>
              <a:rPr sz="1400" b="1" kern="0" spc="-10" dirty="0">
                <a:solidFill>
                  <a:srgbClr val="7B202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满足信息安全</a:t>
            </a:r>
            <a:r>
              <a:rPr sz="1400" b="1" kern="0" spc="30" dirty="0">
                <a:solidFill>
                  <a:srgbClr val="7B202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7B202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三级等保要求</a:t>
            </a:r>
            <a:endParaRPr lang="en-US" altLang="en-US" sz="1400" dirty="0"/>
          </a:p>
        </p:txBody>
      </p:sp>
      <p:sp>
        <p:nvSpPr>
          <p:cNvPr id="710" name="textbox 710"/>
          <p:cNvSpPr/>
          <p:nvPr/>
        </p:nvSpPr>
        <p:spPr>
          <a:xfrm>
            <a:off x="5144884" y="1258404"/>
            <a:ext cx="1397000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7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内网拓扑图 ：</a:t>
            </a:r>
            <a:endParaRPr lang="en-US" altLang="en-US" sz="1700" dirty="0"/>
          </a:p>
        </p:txBody>
      </p:sp>
      <p:pic>
        <p:nvPicPr>
          <p:cNvPr id="712" name="picture 7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483596" y="4043171"/>
            <a:ext cx="583692" cy="490727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8834627" y="1763267"/>
            <a:ext cx="304800" cy="259079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9036633" y="1477365"/>
            <a:ext cx="846760" cy="319303"/>
          </a:xfrm>
          <a:prstGeom prst="rect">
            <a:avLst/>
          </a:prstGeom>
        </p:spPr>
      </p:pic>
      <p:pic>
        <p:nvPicPr>
          <p:cNvPr id="718" name="picture 7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720" name="picture 72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722" name="picture 72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6670840" y="5149938"/>
            <a:ext cx="308355" cy="446964"/>
          </a:xfrm>
          <a:prstGeom prst="rect">
            <a:avLst/>
          </a:prstGeom>
        </p:spPr>
      </p:pic>
      <p:pic>
        <p:nvPicPr>
          <p:cNvPr id="724" name="picture 72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7055687" y="5149494"/>
            <a:ext cx="348957" cy="398627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6542531" y="5490971"/>
            <a:ext cx="629412" cy="352043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7743444" y="5490971"/>
            <a:ext cx="627887" cy="352043"/>
          </a:xfrm>
          <a:prstGeom prst="rect">
            <a:avLst/>
          </a:prstGeom>
        </p:spPr>
      </p:pic>
      <p:sp>
        <p:nvSpPr>
          <p:cNvPr id="730" name="textbox 730"/>
          <p:cNvSpPr/>
          <p:nvPr/>
        </p:nvSpPr>
        <p:spPr>
          <a:xfrm>
            <a:off x="6164729" y="1712857"/>
            <a:ext cx="1261110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网络安全管理区</a:t>
            </a:r>
            <a:endParaRPr lang="en-US" altLang="en-US" sz="1400" dirty="0"/>
          </a:p>
        </p:txBody>
      </p:sp>
      <p:pic>
        <p:nvPicPr>
          <p:cNvPr id="732" name="picture 7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959852" y="4858512"/>
            <a:ext cx="478535" cy="402335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760464" y="4858512"/>
            <a:ext cx="478535" cy="402335"/>
          </a:xfrm>
          <a:prstGeom prst="rect">
            <a:avLst/>
          </a:prstGeom>
        </p:spPr>
      </p:pic>
      <p:pic>
        <p:nvPicPr>
          <p:cNvPr id="736" name="picture 73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8215884" y="2525267"/>
            <a:ext cx="428243" cy="381000"/>
          </a:xfrm>
          <a:prstGeom prst="rect">
            <a:avLst/>
          </a:prstGeom>
        </p:spPr>
      </p:pic>
      <p:sp>
        <p:nvSpPr>
          <p:cNvPr id="738" name="textbox 738"/>
          <p:cNvSpPr/>
          <p:nvPr/>
        </p:nvSpPr>
        <p:spPr>
          <a:xfrm>
            <a:off x="6580686" y="4481684"/>
            <a:ext cx="91440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400" dirty="0"/>
          </a:p>
        </p:txBody>
      </p:sp>
      <p:sp>
        <p:nvSpPr>
          <p:cNvPr id="740" name="textbox 740"/>
          <p:cNvSpPr/>
          <p:nvPr/>
        </p:nvSpPr>
        <p:spPr>
          <a:xfrm>
            <a:off x="8996353" y="4481684"/>
            <a:ext cx="91440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400" dirty="0"/>
          </a:p>
        </p:txBody>
      </p:sp>
      <p:sp>
        <p:nvSpPr>
          <p:cNvPr id="742" name="textbox 742"/>
          <p:cNvSpPr/>
          <p:nvPr/>
        </p:nvSpPr>
        <p:spPr>
          <a:xfrm>
            <a:off x="10311033" y="4481684"/>
            <a:ext cx="91440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400" dirty="0"/>
          </a:p>
        </p:txBody>
      </p:sp>
      <p:sp>
        <p:nvSpPr>
          <p:cNvPr id="744" name="textbox 744"/>
          <p:cNvSpPr/>
          <p:nvPr/>
        </p:nvSpPr>
        <p:spPr>
          <a:xfrm>
            <a:off x="5289541" y="4481684"/>
            <a:ext cx="91440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400" dirty="0"/>
          </a:p>
        </p:txBody>
      </p:sp>
      <p:pic>
        <p:nvPicPr>
          <p:cNvPr id="746" name="picture 74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7781544" y="1604771"/>
            <a:ext cx="239268" cy="551688"/>
          </a:xfrm>
          <a:prstGeom prst="rect">
            <a:avLst/>
          </a:prstGeom>
        </p:spPr>
      </p:pic>
      <p:sp>
        <p:nvSpPr>
          <p:cNvPr id="748" name="textbox 748"/>
          <p:cNvSpPr/>
          <p:nvPr/>
        </p:nvSpPr>
        <p:spPr>
          <a:xfrm>
            <a:off x="10384434" y="5943948"/>
            <a:ext cx="734059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生产厂区</a:t>
            </a:r>
            <a:endParaRPr lang="en-US" altLang="en-US" sz="1400" dirty="0"/>
          </a:p>
        </p:txBody>
      </p:sp>
      <p:sp>
        <p:nvSpPr>
          <p:cNvPr id="750" name="textbox 750"/>
          <p:cNvSpPr/>
          <p:nvPr/>
        </p:nvSpPr>
        <p:spPr>
          <a:xfrm>
            <a:off x="9065675" y="5944305"/>
            <a:ext cx="73533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职工之家</a:t>
            </a:r>
            <a:endParaRPr lang="en-US" altLang="en-US" sz="1400" dirty="0"/>
          </a:p>
        </p:txBody>
      </p:sp>
      <p:pic>
        <p:nvPicPr>
          <p:cNvPr id="752" name="picture 75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8808719" y="2072640"/>
            <a:ext cx="320040" cy="382523"/>
          </a:xfrm>
          <a:prstGeom prst="rect">
            <a:avLst/>
          </a:prstGeom>
        </p:spPr>
      </p:pic>
      <p:sp>
        <p:nvSpPr>
          <p:cNvPr id="754" name="textbox 754"/>
          <p:cNvSpPr/>
          <p:nvPr/>
        </p:nvSpPr>
        <p:spPr>
          <a:xfrm>
            <a:off x="6607949" y="5238293"/>
            <a:ext cx="7854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200" dirty="0"/>
          </a:p>
        </p:txBody>
      </p:sp>
      <p:sp>
        <p:nvSpPr>
          <p:cNvPr id="756" name="textbox 756"/>
          <p:cNvSpPr/>
          <p:nvPr/>
        </p:nvSpPr>
        <p:spPr>
          <a:xfrm>
            <a:off x="9023604" y="5238293"/>
            <a:ext cx="7854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200" dirty="0"/>
          </a:p>
        </p:txBody>
      </p:sp>
      <p:pic>
        <p:nvPicPr>
          <p:cNvPr id="758" name="picture 75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7269480" y="5497067"/>
            <a:ext cx="283464" cy="345948"/>
          </a:xfrm>
          <a:prstGeom prst="rect">
            <a:avLst/>
          </a:prstGeom>
        </p:spPr>
      </p:pic>
      <p:pic>
        <p:nvPicPr>
          <p:cNvPr id="760" name="picture 76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8470392" y="5497067"/>
            <a:ext cx="283464" cy="345948"/>
          </a:xfrm>
          <a:prstGeom prst="rect">
            <a:avLst/>
          </a:prstGeom>
        </p:spPr>
      </p:pic>
      <p:sp>
        <p:nvSpPr>
          <p:cNvPr id="762" name="textbox 762"/>
          <p:cNvSpPr/>
          <p:nvPr/>
        </p:nvSpPr>
        <p:spPr>
          <a:xfrm>
            <a:off x="9802965" y="1146543"/>
            <a:ext cx="6330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集团专网</a:t>
            </a:r>
            <a:endParaRPr lang="en-US" altLang="en-US" sz="1200" dirty="0"/>
          </a:p>
        </p:txBody>
      </p:sp>
      <p:sp>
        <p:nvSpPr>
          <p:cNvPr id="764" name="textbox 764"/>
          <p:cNvSpPr/>
          <p:nvPr/>
        </p:nvSpPr>
        <p:spPr>
          <a:xfrm>
            <a:off x="6832711" y="5944483"/>
            <a:ext cx="47815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400" dirty="0"/>
          </a:p>
        </p:txBody>
      </p:sp>
      <p:sp>
        <p:nvSpPr>
          <p:cNvPr id="766" name="textbox 766"/>
          <p:cNvSpPr/>
          <p:nvPr/>
        </p:nvSpPr>
        <p:spPr>
          <a:xfrm>
            <a:off x="8032722" y="5944483"/>
            <a:ext cx="47815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400" dirty="0"/>
          </a:p>
        </p:txBody>
      </p:sp>
      <p:sp>
        <p:nvSpPr>
          <p:cNvPr id="768" name="textbox 768"/>
          <p:cNvSpPr/>
          <p:nvPr/>
        </p:nvSpPr>
        <p:spPr>
          <a:xfrm>
            <a:off x="9910950" y="3322161"/>
            <a:ext cx="37210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网闸</a:t>
            </a:r>
            <a:endParaRPr lang="en-US" altLang="en-US" sz="1400" dirty="0"/>
          </a:p>
        </p:txBody>
      </p:sp>
      <p:pic>
        <p:nvPicPr>
          <p:cNvPr id="770" name="picture 77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8163090" y="3083661"/>
            <a:ext cx="39852" cy="992416"/>
          </a:xfrm>
          <a:prstGeom prst="rect">
            <a:avLst/>
          </a:prstGeom>
        </p:spPr>
      </p:pic>
      <p:pic>
        <p:nvPicPr>
          <p:cNvPr id="772" name="picture 77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1600000">
            <a:off x="9549625" y="1180122"/>
            <a:ext cx="153403" cy="191046"/>
          </a:xfrm>
          <a:prstGeom prst="rect">
            <a:avLst/>
          </a:prstGeom>
        </p:spPr>
      </p:pic>
      <p:pic>
        <p:nvPicPr>
          <p:cNvPr id="774" name="picture 77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9865220" y="1378127"/>
            <a:ext cx="143065" cy="119646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21600000">
            <a:off x="10563593" y="1251153"/>
            <a:ext cx="110681" cy="68554"/>
          </a:xfrm>
          <a:prstGeom prst="rect">
            <a:avLst/>
          </a:prstGeom>
        </p:spPr>
      </p:pic>
      <p:pic>
        <p:nvPicPr>
          <p:cNvPr id="778" name="picture 778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1600000">
            <a:off x="10179367" y="1071956"/>
            <a:ext cx="251535" cy="29997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9925012" y="1096365"/>
            <a:ext cx="44715" cy="23952"/>
          </a:xfrm>
          <a:prstGeom prst="rect">
            <a:avLst/>
          </a:prstGeom>
        </p:spPr>
      </p:pic>
      <p:pic>
        <p:nvPicPr>
          <p:cNvPr id="782" name="picture 78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rot="21600000">
            <a:off x="10383139" y="1358646"/>
            <a:ext cx="19697" cy="219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78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786" name="picture 7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788" name="textbox 788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790" name="picture 7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792" name="picture 7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91311" y="1802422"/>
            <a:ext cx="3342309" cy="1801164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96425" y="1161962"/>
            <a:ext cx="1340815" cy="117474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7091311" y="1802422"/>
            <a:ext cx="3342309" cy="1801164"/>
            <a:chOff x="0" y="0"/>
            <a:chExt cx="3342309" cy="1801164"/>
          </a:xfrm>
        </p:grpSpPr>
        <p:sp>
          <p:nvSpPr>
            <p:cNvPr id="796" name="textbox 796"/>
            <p:cNvSpPr/>
            <p:nvPr/>
          </p:nvSpPr>
          <p:spPr>
            <a:xfrm>
              <a:off x="-12700" y="-12700"/>
              <a:ext cx="3368040" cy="18415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5000"/>
                </a:lnSpc>
              </a:pPr>
              <a:endParaRPr lang="en-US" altLang="en-US" sz="1000" dirty="0"/>
            </a:p>
            <a:p>
              <a:pPr marL="217741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拼接屏</a:t>
              </a:r>
              <a:endParaRPr lang="en-US" altLang="en-US" sz="1200" dirty="0"/>
            </a:p>
          </p:txBody>
        </p:sp>
      </p:grpSp>
      <p:pic>
        <p:nvPicPr>
          <p:cNvPr id="798" name="picture 7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86153" y="1802422"/>
            <a:ext cx="3304298" cy="1801164"/>
          </a:xfrm>
          <a:prstGeom prst="rect">
            <a:avLst/>
          </a:prstGeom>
        </p:spPr>
      </p:pic>
      <p:sp>
        <p:nvSpPr>
          <p:cNvPr id="800" name="rect"/>
          <p:cNvSpPr/>
          <p:nvPr/>
        </p:nvSpPr>
        <p:spPr>
          <a:xfrm>
            <a:off x="8831529" y="3241217"/>
            <a:ext cx="9054" cy="899591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2" name="rect"/>
          <p:cNvSpPr/>
          <p:nvPr/>
        </p:nvSpPr>
        <p:spPr>
          <a:xfrm>
            <a:off x="8828760" y="3003625"/>
            <a:ext cx="7620" cy="40002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04" name="picture 8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818020" y="3370262"/>
            <a:ext cx="1639646" cy="781227"/>
          </a:xfrm>
          <a:prstGeom prst="rect">
            <a:avLst/>
          </a:prstGeom>
        </p:spPr>
      </p:pic>
      <p:sp>
        <p:nvSpPr>
          <p:cNvPr id="806" name="rect"/>
          <p:cNvSpPr/>
          <p:nvPr/>
        </p:nvSpPr>
        <p:spPr>
          <a:xfrm>
            <a:off x="8435034" y="3360445"/>
            <a:ext cx="807174" cy="13639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8" name="textbox 808"/>
          <p:cNvSpPr/>
          <p:nvPr/>
        </p:nvSpPr>
        <p:spPr>
          <a:xfrm>
            <a:off x="9013316" y="2961119"/>
            <a:ext cx="786130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核心交换机</a:t>
            </a:r>
            <a:endParaRPr lang="en-US" altLang="en-US" sz="1200" dirty="0"/>
          </a:p>
        </p:txBody>
      </p:sp>
      <p:pic>
        <p:nvPicPr>
          <p:cNvPr id="810" name="picture 8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229356" y="3357816"/>
            <a:ext cx="1689417" cy="800912"/>
          </a:xfrm>
          <a:prstGeom prst="rect">
            <a:avLst/>
          </a:prstGeom>
        </p:spPr>
      </p:pic>
      <p:graphicFrame>
        <p:nvGraphicFramePr>
          <p:cNvPr id="812" name="table 812"/>
          <p:cNvGraphicFramePr>
            <a:graphicFrameLocks noGrp="1"/>
          </p:cNvGraphicFramePr>
          <p:nvPr/>
        </p:nvGraphicFramePr>
        <p:xfrm>
          <a:off x="8349246" y="2785795"/>
          <a:ext cx="872490" cy="455295"/>
        </p:xfrm>
        <a:graphic>
          <a:graphicData uri="http://schemas.openxmlformats.org/drawingml/2006/table">
            <a:tbl>
              <a:tblPr/>
              <a:tblGrid>
                <a:gridCol w="872490"/>
              </a:tblGrid>
              <a:tr h="4457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4" name="rect"/>
          <p:cNvSpPr/>
          <p:nvPr/>
        </p:nvSpPr>
        <p:spPr>
          <a:xfrm>
            <a:off x="11208664" y="2907296"/>
            <a:ext cx="9525" cy="400316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16" name="picture 8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644127" y="2862072"/>
            <a:ext cx="353568" cy="345947"/>
          </a:xfrm>
          <a:prstGeom prst="rect">
            <a:avLst/>
          </a:prstGeom>
        </p:spPr>
      </p:pic>
      <p:pic>
        <p:nvPicPr>
          <p:cNvPr id="818" name="picture 8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837586" y="2522855"/>
            <a:ext cx="998462" cy="466089"/>
          </a:xfrm>
          <a:prstGeom prst="rect">
            <a:avLst/>
          </a:prstGeom>
        </p:spPr>
      </p:pic>
      <p:pic>
        <p:nvPicPr>
          <p:cNvPr id="820" name="picture 8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812653" y="2882989"/>
            <a:ext cx="370471" cy="457974"/>
          </a:xfrm>
          <a:prstGeom prst="rect">
            <a:avLst/>
          </a:prstGeom>
        </p:spPr>
      </p:pic>
      <p:pic>
        <p:nvPicPr>
          <p:cNvPr id="822" name="picture 8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919459" y="2619755"/>
            <a:ext cx="590740" cy="677697"/>
          </a:xfrm>
          <a:prstGeom prst="rect">
            <a:avLst/>
          </a:prstGeom>
        </p:spPr>
      </p:pic>
      <p:pic>
        <p:nvPicPr>
          <p:cNvPr id="824" name="picture 8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213481" y="2451100"/>
            <a:ext cx="2582278" cy="1409700"/>
          </a:xfrm>
          <a:prstGeom prst="rect">
            <a:avLst/>
          </a:prstGeom>
        </p:spPr>
      </p:pic>
      <p:graphicFrame>
        <p:nvGraphicFramePr>
          <p:cNvPr id="826" name="table 826"/>
          <p:cNvGraphicFramePr>
            <a:graphicFrameLocks noGrp="1"/>
          </p:cNvGraphicFramePr>
          <p:nvPr/>
        </p:nvGraphicFramePr>
        <p:xfrm>
          <a:off x="6237261" y="4048150"/>
          <a:ext cx="1013459" cy="2045335"/>
        </p:xfrm>
        <a:graphic>
          <a:graphicData uri="http://schemas.openxmlformats.org/drawingml/2006/table">
            <a:tbl>
              <a:tblPr/>
              <a:tblGrid>
                <a:gridCol w="1013459"/>
              </a:tblGrid>
              <a:tr h="20389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8" name="picture 8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615791" y="3356457"/>
            <a:ext cx="1685264" cy="816076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166018" y="4442929"/>
            <a:ext cx="38100" cy="1123176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948683" y="4114800"/>
            <a:ext cx="481584" cy="445008"/>
          </a:xfrm>
          <a:prstGeom prst="rect">
            <a:avLst/>
          </a:prstGeom>
        </p:spPr>
      </p:pic>
      <p:pic>
        <p:nvPicPr>
          <p:cNvPr id="834" name="picture 8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899458" y="5118658"/>
            <a:ext cx="255651" cy="405333"/>
          </a:xfrm>
          <a:prstGeom prst="rect">
            <a:avLst/>
          </a:prstGeom>
        </p:spPr>
      </p:pic>
      <p:pic>
        <p:nvPicPr>
          <p:cNvPr id="836" name="picture 8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216387" y="5118404"/>
            <a:ext cx="288455" cy="400177"/>
          </a:xfrm>
          <a:prstGeom prst="rect">
            <a:avLst/>
          </a:prstGeom>
        </p:spPr>
      </p:pic>
      <p:graphicFrame>
        <p:nvGraphicFramePr>
          <p:cNvPr id="838" name="table 838"/>
          <p:cNvGraphicFramePr>
            <a:graphicFrameLocks noGrp="1"/>
          </p:cNvGraphicFramePr>
          <p:nvPr/>
        </p:nvGraphicFramePr>
        <p:xfrm>
          <a:off x="3716858" y="4061751"/>
          <a:ext cx="938529" cy="2032000"/>
        </p:xfrm>
        <a:graphic>
          <a:graphicData uri="http://schemas.openxmlformats.org/drawingml/2006/table">
            <a:tbl>
              <a:tblPr/>
              <a:tblGrid>
                <a:gridCol w="938529"/>
              </a:tblGrid>
              <a:tr h="2025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0" name="rect"/>
          <p:cNvSpPr/>
          <p:nvPr/>
        </p:nvSpPr>
        <p:spPr>
          <a:xfrm>
            <a:off x="7815389" y="4442929"/>
            <a:ext cx="7620" cy="71139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42" name="picture 8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581900" y="4114800"/>
            <a:ext cx="481583" cy="445008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533588" y="5118658"/>
            <a:ext cx="255638" cy="405333"/>
          </a:xfrm>
          <a:prstGeom prst="rect">
            <a:avLst/>
          </a:prstGeom>
        </p:spPr>
      </p:pic>
      <p:pic>
        <p:nvPicPr>
          <p:cNvPr id="846" name="picture 8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7850289" y="5118747"/>
            <a:ext cx="253644" cy="420865"/>
          </a:xfrm>
          <a:prstGeom prst="rect">
            <a:avLst/>
          </a:prstGeom>
        </p:spPr>
      </p:pic>
      <p:graphicFrame>
        <p:nvGraphicFramePr>
          <p:cNvPr id="848" name="table 848"/>
          <p:cNvGraphicFramePr>
            <a:graphicFrameLocks noGrp="1"/>
          </p:cNvGraphicFramePr>
          <p:nvPr/>
        </p:nvGraphicFramePr>
        <p:xfrm>
          <a:off x="7350988" y="4061739"/>
          <a:ext cx="938530" cy="2032000"/>
        </p:xfrm>
        <a:graphic>
          <a:graphicData uri="http://schemas.openxmlformats.org/drawingml/2006/table">
            <a:tbl>
              <a:tblPr/>
              <a:tblGrid>
                <a:gridCol w="938530"/>
              </a:tblGrid>
              <a:tr h="2025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0" name="rect"/>
          <p:cNvSpPr/>
          <p:nvPr/>
        </p:nvSpPr>
        <p:spPr>
          <a:xfrm>
            <a:off x="9805441" y="4442929"/>
            <a:ext cx="7619" cy="71139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52" name="picture 8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572244" y="4114800"/>
            <a:ext cx="481583" cy="445008"/>
          </a:xfrm>
          <a:prstGeom prst="rect">
            <a:avLst/>
          </a:prstGeom>
        </p:spPr>
      </p:pic>
      <p:pic>
        <p:nvPicPr>
          <p:cNvPr id="854" name="picture 8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840353" y="5118722"/>
            <a:ext cx="249847" cy="410755"/>
          </a:xfrm>
          <a:prstGeom prst="rect">
            <a:avLst/>
          </a:prstGeom>
        </p:spPr>
      </p:pic>
      <p:pic>
        <p:nvPicPr>
          <p:cNvPr id="856" name="picture 8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523641" y="5118658"/>
            <a:ext cx="255638" cy="405333"/>
          </a:xfrm>
          <a:prstGeom prst="rect">
            <a:avLst/>
          </a:prstGeom>
        </p:spPr>
      </p:pic>
      <p:graphicFrame>
        <p:nvGraphicFramePr>
          <p:cNvPr id="858" name="table 858"/>
          <p:cNvGraphicFramePr>
            <a:graphicFrameLocks noGrp="1"/>
          </p:cNvGraphicFramePr>
          <p:nvPr/>
        </p:nvGraphicFramePr>
        <p:xfrm>
          <a:off x="9341040" y="4061739"/>
          <a:ext cx="938530" cy="2032000"/>
        </p:xfrm>
        <a:graphic>
          <a:graphicData uri="http://schemas.openxmlformats.org/drawingml/2006/table">
            <a:tbl>
              <a:tblPr/>
              <a:tblGrid>
                <a:gridCol w="938530"/>
              </a:tblGrid>
              <a:tr h="2025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" name="rect"/>
          <p:cNvSpPr/>
          <p:nvPr/>
        </p:nvSpPr>
        <p:spPr>
          <a:xfrm>
            <a:off x="8803970" y="4442929"/>
            <a:ext cx="7619" cy="71139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2" name="picture 8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570976" y="4114800"/>
            <a:ext cx="481583" cy="445008"/>
          </a:xfrm>
          <a:prstGeom prst="rect">
            <a:avLst/>
          </a:prstGeom>
        </p:spPr>
      </p:pic>
      <p:pic>
        <p:nvPicPr>
          <p:cNvPr id="864" name="picture 8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522170" y="5118658"/>
            <a:ext cx="255650" cy="405333"/>
          </a:xfrm>
          <a:prstGeom prst="rect">
            <a:avLst/>
          </a:prstGeom>
        </p:spPr>
      </p:pic>
      <p:pic>
        <p:nvPicPr>
          <p:cNvPr id="866" name="picture 86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8838958" y="5118620"/>
            <a:ext cx="275652" cy="428688"/>
          </a:xfrm>
          <a:prstGeom prst="rect">
            <a:avLst/>
          </a:prstGeom>
        </p:spPr>
      </p:pic>
      <p:graphicFrame>
        <p:nvGraphicFramePr>
          <p:cNvPr id="868" name="table 868"/>
          <p:cNvGraphicFramePr>
            <a:graphicFrameLocks noGrp="1"/>
          </p:cNvGraphicFramePr>
          <p:nvPr/>
        </p:nvGraphicFramePr>
        <p:xfrm>
          <a:off x="8339581" y="4061739"/>
          <a:ext cx="938530" cy="2032000"/>
        </p:xfrm>
        <a:graphic>
          <a:graphicData uri="http://schemas.openxmlformats.org/drawingml/2006/table">
            <a:tbl>
              <a:tblPr/>
              <a:tblGrid>
                <a:gridCol w="938530"/>
              </a:tblGrid>
              <a:tr h="2025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0" name="picture 8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187322" y="3356483"/>
            <a:ext cx="1652676" cy="808786"/>
          </a:xfrm>
          <a:prstGeom prst="rect">
            <a:avLst/>
          </a:prstGeom>
        </p:spPr>
      </p:pic>
      <p:sp>
        <p:nvSpPr>
          <p:cNvPr id="872" name="rect"/>
          <p:cNvSpPr/>
          <p:nvPr/>
        </p:nvSpPr>
        <p:spPr>
          <a:xfrm>
            <a:off x="3192106" y="3241192"/>
            <a:ext cx="39547" cy="899655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4" name="picture 87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3164560" y="4442929"/>
            <a:ext cx="38100" cy="1123176"/>
          </a:xfrm>
          <a:prstGeom prst="rect">
            <a:avLst/>
          </a:prstGeom>
        </p:spPr>
      </p:pic>
      <p:pic>
        <p:nvPicPr>
          <p:cNvPr id="876" name="picture 87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2898000" y="5118658"/>
            <a:ext cx="255638" cy="405333"/>
          </a:xfrm>
          <a:prstGeom prst="rect">
            <a:avLst/>
          </a:prstGeom>
        </p:spPr>
      </p:pic>
      <p:pic>
        <p:nvPicPr>
          <p:cNvPr id="878" name="picture 87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3214776" y="5118620"/>
            <a:ext cx="275653" cy="428688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945891" y="4114800"/>
            <a:ext cx="481584" cy="445008"/>
          </a:xfrm>
          <a:prstGeom prst="rect">
            <a:avLst/>
          </a:prstGeom>
        </p:spPr>
      </p:pic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2715399" y="4061751"/>
          <a:ext cx="938529" cy="2032000"/>
        </p:xfrm>
        <a:graphic>
          <a:graphicData uri="http://schemas.openxmlformats.org/drawingml/2006/table">
            <a:tbl>
              <a:tblPr/>
              <a:tblGrid>
                <a:gridCol w="938529"/>
              </a:tblGrid>
              <a:tr h="2025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30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汇聚交换机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536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接入交换机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57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4" name="rect"/>
          <p:cNvSpPr/>
          <p:nvPr/>
        </p:nvSpPr>
        <p:spPr>
          <a:xfrm>
            <a:off x="10894758" y="4442917"/>
            <a:ext cx="8788" cy="48873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6" name="picture 8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675619" y="4114800"/>
            <a:ext cx="481583" cy="445008"/>
          </a:xfrm>
          <a:prstGeom prst="rect">
            <a:avLst/>
          </a:prstGeom>
        </p:spPr>
      </p:pic>
      <p:pic>
        <p:nvPicPr>
          <p:cNvPr id="888" name="picture 88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0595356" y="5075148"/>
            <a:ext cx="623913" cy="490956"/>
          </a:xfrm>
          <a:prstGeom prst="rect">
            <a:avLst/>
          </a:prstGeom>
        </p:spPr>
      </p:pic>
      <p:sp>
        <p:nvSpPr>
          <p:cNvPr id="890" name="textbox 890"/>
          <p:cNvSpPr/>
          <p:nvPr/>
        </p:nvSpPr>
        <p:spPr>
          <a:xfrm>
            <a:off x="10542465" y="4522299"/>
            <a:ext cx="745490" cy="1511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1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4925" algn="l" rtl="0" eaLnBrk="0">
              <a:lnSpc>
                <a:spcPct val="91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73660" algn="l" rtl="0" eaLnBrk="0">
              <a:lnSpc>
                <a:spcPct val="91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生产厂区</a:t>
            </a:r>
            <a:endParaRPr lang="en-US" altLang="en-US" sz="1200" dirty="0"/>
          </a:p>
        </p:txBody>
      </p:sp>
      <p:sp>
        <p:nvSpPr>
          <p:cNvPr id="892" name="rect"/>
          <p:cNvSpPr/>
          <p:nvPr/>
        </p:nvSpPr>
        <p:spPr>
          <a:xfrm>
            <a:off x="5255348" y="4442891"/>
            <a:ext cx="39255" cy="488784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94" name="picture 8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052059" y="4114800"/>
            <a:ext cx="481584" cy="445008"/>
          </a:xfrm>
          <a:prstGeom prst="rect">
            <a:avLst/>
          </a:prstGeom>
        </p:spPr>
      </p:pic>
      <p:pic>
        <p:nvPicPr>
          <p:cNvPr id="896" name="picture 89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971173" y="5075148"/>
            <a:ext cx="623912" cy="490956"/>
          </a:xfrm>
          <a:prstGeom prst="rect">
            <a:avLst/>
          </a:prstGeom>
        </p:spPr>
      </p:pic>
      <p:sp>
        <p:nvSpPr>
          <p:cNvPr id="898" name="textbox 898"/>
          <p:cNvSpPr/>
          <p:nvPr/>
        </p:nvSpPr>
        <p:spPr>
          <a:xfrm>
            <a:off x="4918295" y="4522299"/>
            <a:ext cx="745490" cy="1511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1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4925" algn="l" rtl="0" eaLnBrk="0">
              <a:lnSpc>
                <a:spcPct val="91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73660" algn="l" rtl="0" eaLnBrk="0">
              <a:lnSpc>
                <a:spcPct val="91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生产厂区</a:t>
            </a:r>
            <a:endParaRPr lang="en-US" altLang="en-US" sz="1200" dirty="0"/>
          </a:p>
        </p:txBody>
      </p:sp>
      <p:pic>
        <p:nvPicPr>
          <p:cNvPr id="900" name="picture 90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3459086" y="2165680"/>
            <a:ext cx="307810" cy="10007"/>
          </a:xfrm>
          <a:prstGeom prst="rect">
            <a:avLst/>
          </a:prstGeom>
        </p:spPr>
      </p:pic>
      <p:sp>
        <p:nvSpPr>
          <p:cNvPr id="902" name="textbox 902"/>
          <p:cNvSpPr/>
          <p:nvPr/>
        </p:nvSpPr>
        <p:spPr>
          <a:xfrm>
            <a:off x="3904805" y="2242006"/>
            <a:ext cx="480059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路由器</a:t>
            </a:r>
            <a:endParaRPr lang="en-US" altLang="en-US" sz="1200" dirty="0"/>
          </a:p>
        </p:txBody>
      </p:sp>
      <p:pic>
        <p:nvPicPr>
          <p:cNvPr id="904" name="picture 90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3706367" y="2049779"/>
            <a:ext cx="251459" cy="234696"/>
          </a:xfrm>
          <a:prstGeom prst="rect">
            <a:avLst/>
          </a:prstGeom>
        </p:spPr>
      </p:pic>
      <p:pic>
        <p:nvPicPr>
          <p:cNvPr id="906" name="picture 90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3765803" y="1127759"/>
            <a:ext cx="981455" cy="950912"/>
          </a:xfrm>
          <a:prstGeom prst="rect">
            <a:avLst/>
          </a:prstGeom>
        </p:spPr>
      </p:pic>
      <p:sp>
        <p:nvSpPr>
          <p:cNvPr id="908" name="rect"/>
          <p:cNvSpPr/>
          <p:nvPr/>
        </p:nvSpPr>
        <p:spPr>
          <a:xfrm>
            <a:off x="1118577" y="4442891"/>
            <a:ext cx="39268" cy="488784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10" name="picture 9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14400" y="4114800"/>
            <a:ext cx="481583" cy="445008"/>
          </a:xfrm>
          <a:prstGeom prst="rect">
            <a:avLst/>
          </a:prstGeom>
        </p:spPr>
      </p:pic>
      <p:sp>
        <p:nvSpPr>
          <p:cNvPr id="912" name="textbox 912"/>
          <p:cNvSpPr/>
          <p:nvPr/>
        </p:nvSpPr>
        <p:spPr>
          <a:xfrm>
            <a:off x="781524" y="4522299"/>
            <a:ext cx="745490" cy="1071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1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34925" algn="l" rtl="0" eaLnBrk="0">
              <a:lnSpc>
                <a:spcPct val="91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</p:txBody>
      </p:sp>
      <p:pic>
        <p:nvPicPr>
          <p:cNvPr id="914" name="picture 91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1109355" y="5165788"/>
            <a:ext cx="9525" cy="400317"/>
          </a:xfrm>
          <a:prstGeom prst="rect">
            <a:avLst/>
          </a:prstGeom>
        </p:spPr>
      </p:pic>
      <p:pic>
        <p:nvPicPr>
          <p:cNvPr id="916" name="picture 91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3195701" y="3003639"/>
            <a:ext cx="25400" cy="400011"/>
          </a:xfrm>
          <a:prstGeom prst="rect">
            <a:avLst/>
          </a:prstGeom>
        </p:spPr>
      </p:pic>
      <p:sp>
        <p:nvSpPr>
          <p:cNvPr id="918" name="rect"/>
          <p:cNvSpPr/>
          <p:nvPr/>
        </p:nvSpPr>
        <p:spPr>
          <a:xfrm>
            <a:off x="2810802" y="3351555"/>
            <a:ext cx="807287" cy="31419"/>
          </a:xfrm>
          <a:prstGeom prst="rect">
            <a:avLst/>
          </a:prstGeom>
          <a:solidFill>
            <a:srgbClr val="00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0" name="picture 92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3388220" y="3359873"/>
            <a:ext cx="864692" cy="821881"/>
          </a:xfrm>
          <a:prstGeom prst="rect">
            <a:avLst/>
          </a:prstGeom>
        </p:spPr>
      </p:pic>
      <p:pic>
        <p:nvPicPr>
          <p:cNvPr id="922" name="picture 92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9022867" y="3370935"/>
            <a:ext cx="843736" cy="799744"/>
          </a:xfrm>
          <a:prstGeom prst="rect">
            <a:avLst/>
          </a:prstGeom>
        </p:spPr>
      </p:pic>
      <p:sp>
        <p:nvSpPr>
          <p:cNvPr id="924" name="rect"/>
          <p:cNvSpPr/>
          <p:nvPr/>
        </p:nvSpPr>
        <p:spPr>
          <a:xfrm>
            <a:off x="2175979" y="4442929"/>
            <a:ext cx="38100" cy="711390"/>
          </a:xfrm>
          <a:prstGeom prst="rect">
            <a:avLst/>
          </a:prstGeom>
          <a:solidFill>
            <a:srgbClr val="3366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6" name="picture 9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958339" y="4114800"/>
            <a:ext cx="481583" cy="445008"/>
          </a:xfrm>
          <a:prstGeom prst="rect">
            <a:avLst/>
          </a:prstGeom>
        </p:spPr>
      </p:pic>
      <p:pic>
        <p:nvPicPr>
          <p:cNvPr id="928" name="picture 92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2177605" y="3366820"/>
            <a:ext cx="856856" cy="780872"/>
          </a:xfrm>
          <a:prstGeom prst="rect">
            <a:avLst/>
          </a:prstGeom>
        </p:spPr>
      </p:pic>
      <p:pic>
        <p:nvPicPr>
          <p:cNvPr id="930" name="picture 93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8121396" y="2066543"/>
            <a:ext cx="724445" cy="917308"/>
          </a:xfrm>
          <a:prstGeom prst="rect">
            <a:avLst/>
          </a:prstGeom>
        </p:spPr>
      </p:pic>
      <p:pic>
        <p:nvPicPr>
          <p:cNvPr id="932" name="picture 93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7812010" y="3378110"/>
            <a:ext cx="836397" cy="758292"/>
          </a:xfrm>
          <a:prstGeom prst="rect">
            <a:avLst/>
          </a:prstGeom>
        </p:spPr>
      </p:pic>
      <p:sp>
        <p:nvSpPr>
          <p:cNvPr id="934" name="rect"/>
          <p:cNvSpPr/>
          <p:nvPr/>
        </p:nvSpPr>
        <p:spPr>
          <a:xfrm>
            <a:off x="6757999" y="4442917"/>
            <a:ext cx="8776" cy="48873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6" name="picture 9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539484" y="4114800"/>
            <a:ext cx="481583" cy="445008"/>
          </a:xfrm>
          <a:prstGeom prst="rect">
            <a:avLst/>
          </a:prstGeom>
        </p:spPr>
      </p:pic>
      <p:sp>
        <p:nvSpPr>
          <p:cNvPr id="938" name="textbox 938"/>
          <p:cNvSpPr/>
          <p:nvPr/>
        </p:nvSpPr>
        <p:spPr>
          <a:xfrm>
            <a:off x="6405706" y="4522299"/>
            <a:ext cx="745490" cy="852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汇聚交换机</a:t>
            </a:r>
            <a:endParaRPr lang="en-US" altLang="en-US" sz="11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34925" algn="l" rtl="0" eaLnBrk="0">
              <a:lnSpc>
                <a:spcPct val="91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</p:txBody>
      </p:sp>
      <p:pic>
        <p:nvPicPr>
          <p:cNvPr id="940" name="picture 9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3311728" y="2670162"/>
            <a:ext cx="126822" cy="343255"/>
          </a:xfrm>
          <a:prstGeom prst="rect">
            <a:avLst/>
          </a:prstGeom>
        </p:spPr>
      </p:pic>
      <p:sp>
        <p:nvSpPr>
          <p:cNvPr id="942" name="textbox 942"/>
          <p:cNvSpPr/>
          <p:nvPr/>
        </p:nvSpPr>
        <p:spPr>
          <a:xfrm>
            <a:off x="3389134" y="3028848"/>
            <a:ext cx="786130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核心交换机</a:t>
            </a:r>
            <a:endParaRPr lang="en-US" altLang="en-US" sz="1200" dirty="0"/>
          </a:p>
        </p:txBody>
      </p:sp>
      <p:graphicFrame>
        <p:nvGraphicFramePr>
          <p:cNvPr id="944" name="table 944"/>
          <p:cNvGraphicFramePr>
            <a:graphicFrameLocks noGrp="1"/>
          </p:cNvGraphicFramePr>
          <p:nvPr/>
        </p:nvGraphicFramePr>
        <p:xfrm>
          <a:off x="2725077" y="2785795"/>
          <a:ext cx="872489" cy="455295"/>
        </p:xfrm>
        <a:graphic>
          <a:graphicData uri="http://schemas.openxmlformats.org/drawingml/2006/table">
            <a:tbl>
              <a:tblPr/>
              <a:tblGrid>
                <a:gridCol w="872489"/>
              </a:tblGrid>
              <a:tr h="4457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46" name="textbox 946"/>
          <p:cNvSpPr/>
          <p:nvPr/>
        </p:nvSpPr>
        <p:spPr>
          <a:xfrm>
            <a:off x="6275692" y="1274051"/>
            <a:ext cx="1639570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700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设备网拓扑图 ：</a:t>
            </a:r>
            <a:endParaRPr lang="en-US" altLang="en-US" sz="1700" dirty="0"/>
          </a:p>
        </p:txBody>
      </p:sp>
      <p:pic>
        <p:nvPicPr>
          <p:cNvPr id="948" name="picture 94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10507980" y="5474207"/>
            <a:ext cx="1004882" cy="353567"/>
          </a:xfrm>
          <a:prstGeom prst="rect">
            <a:avLst/>
          </a:prstGeom>
        </p:spPr>
      </p:pic>
      <p:pic>
        <p:nvPicPr>
          <p:cNvPr id="950" name="picture 95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7376159" y="2484120"/>
            <a:ext cx="492252" cy="655320"/>
          </a:xfrm>
          <a:prstGeom prst="rect">
            <a:avLst/>
          </a:prstGeom>
        </p:spPr>
      </p:pic>
      <p:sp>
        <p:nvSpPr>
          <p:cNvPr id="952" name="textbox 952"/>
          <p:cNvSpPr/>
          <p:nvPr/>
        </p:nvSpPr>
        <p:spPr>
          <a:xfrm>
            <a:off x="889495" y="1276108"/>
            <a:ext cx="1172844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100000"/>
              </a:lnSpc>
            </a:pPr>
            <a:r>
              <a:rPr sz="1600" b="1" kern="0" spc="-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网拓扑图 ：</a:t>
            </a:r>
            <a:endParaRPr lang="en-US" altLang="en-US" sz="1600" dirty="0"/>
          </a:p>
        </p:txBody>
      </p:sp>
      <p:pic>
        <p:nvPicPr>
          <p:cNvPr id="954" name="picture 95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1909406" y="5118658"/>
            <a:ext cx="553440" cy="447446"/>
          </a:xfrm>
          <a:prstGeom prst="rect">
            <a:avLst/>
          </a:prstGeom>
        </p:spPr>
      </p:pic>
      <p:pic>
        <p:nvPicPr>
          <p:cNvPr id="956" name="picture 95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958" name="picture 95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960" name="picture 9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20567" y="2862072"/>
            <a:ext cx="353567" cy="345947"/>
          </a:xfrm>
          <a:prstGeom prst="rect">
            <a:avLst/>
          </a:prstGeom>
        </p:spPr>
      </p:pic>
      <p:pic>
        <p:nvPicPr>
          <p:cNvPr id="962" name="picture 96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2481072" y="2161032"/>
            <a:ext cx="361188" cy="291084"/>
          </a:xfrm>
          <a:prstGeom prst="rect">
            <a:avLst/>
          </a:prstGeom>
        </p:spPr>
      </p:pic>
      <p:pic>
        <p:nvPicPr>
          <p:cNvPr id="964" name="picture 96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1600000">
            <a:off x="2723476" y="2393670"/>
            <a:ext cx="439305" cy="519937"/>
          </a:xfrm>
          <a:prstGeom prst="rect">
            <a:avLst/>
          </a:prstGeom>
        </p:spPr>
      </p:pic>
      <p:sp>
        <p:nvSpPr>
          <p:cNvPr id="966" name="textbox 966"/>
          <p:cNvSpPr/>
          <p:nvPr/>
        </p:nvSpPr>
        <p:spPr>
          <a:xfrm>
            <a:off x="1845199" y="4438478"/>
            <a:ext cx="584200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96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汇聚交换</a:t>
            </a:r>
            <a:r>
              <a:rPr sz="1100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lang="en-US" altLang="en-US" sz="1100" dirty="0"/>
          </a:p>
        </p:txBody>
      </p:sp>
      <p:pic>
        <p:nvPicPr>
          <p:cNvPr id="968" name="picture 96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3794759" y="5428488"/>
            <a:ext cx="518160" cy="318515"/>
          </a:xfrm>
          <a:prstGeom prst="rect">
            <a:avLst/>
          </a:prstGeom>
        </p:spPr>
      </p:pic>
      <p:pic>
        <p:nvPicPr>
          <p:cNvPr id="970" name="picture 97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1804416" y="5428488"/>
            <a:ext cx="518160" cy="318515"/>
          </a:xfrm>
          <a:prstGeom prst="rect">
            <a:avLst/>
          </a:prstGeom>
        </p:spPr>
      </p:pic>
      <p:pic>
        <p:nvPicPr>
          <p:cNvPr id="972" name="picture 97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21600000">
            <a:off x="2793491" y="5428488"/>
            <a:ext cx="518159" cy="318515"/>
          </a:xfrm>
          <a:prstGeom prst="rect">
            <a:avLst/>
          </a:prstGeom>
        </p:spPr>
      </p:pic>
      <p:pic>
        <p:nvPicPr>
          <p:cNvPr id="974" name="picture 97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1600000">
            <a:off x="7799285" y="2890901"/>
            <a:ext cx="900810" cy="166865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7607807" y="4855464"/>
            <a:ext cx="394716" cy="364235"/>
          </a:xfrm>
          <a:prstGeom prst="rect">
            <a:avLst/>
          </a:prstGeom>
        </p:spPr>
      </p:pic>
      <p:pic>
        <p:nvPicPr>
          <p:cNvPr id="978" name="picture 97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8596884" y="4855464"/>
            <a:ext cx="394716" cy="364235"/>
          </a:xfrm>
          <a:prstGeom prst="rect">
            <a:avLst/>
          </a:prstGeom>
        </p:spPr>
      </p:pic>
      <p:pic>
        <p:nvPicPr>
          <p:cNvPr id="980" name="picture 980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10687811" y="4855464"/>
            <a:ext cx="394716" cy="364235"/>
          </a:xfrm>
          <a:prstGeom prst="rect">
            <a:avLst/>
          </a:prstGeom>
        </p:spPr>
      </p:pic>
      <p:pic>
        <p:nvPicPr>
          <p:cNvPr id="982" name="picture 98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9598152" y="4855464"/>
            <a:ext cx="394716" cy="364235"/>
          </a:xfrm>
          <a:prstGeom prst="rect">
            <a:avLst/>
          </a:prstGeom>
        </p:spPr>
      </p:pic>
      <p:pic>
        <p:nvPicPr>
          <p:cNvPr id="984" name="picture 98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6550152" y="4855464"/>
            <a:ext cx="394716" cy="364235"/>
          </a:xfrm>
          <a:prstGeom prst="rect">
            <a:avLst/>
          </a:prstGeom>
        </p:spPr>
      </p:pic>
      <p:pic>
        <p:nvPicPr>
          <p:cNvPr id="986" name="picture 98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1984247" y="4855464"/>
            <a:ext cx="394716" cy="364235"/>
          </a:xfrm>
          <a:prstGeom prst="rect">
            <a:avLst/>
          </a:prstGeom>
        </p:spPr>
      </p:pic>
      <p:pic>
        <p:nvPicPr>
          <p:cNvPr id="988" name="picture 98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926591" y="4855464"/>
            <a:ext cx="394716" cy="364235"/>
          </a:xfrm>
          <a:prstGeom prst="rect">
            <a:avLst/>
          </a:prstGeom>
        </p:spPr>
      </p:pic>
      <p:pic>
        <p:nvPicPr>
          <p:cNvPr id="990" name="picture 990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2971800" y="4855464"/>
            <a:ext cx="394715" cy="364235"/>
          </a:xfrm>
          <a:prstGeom prst="rect">
            <a:avLst/>
          </a:prstGeom>
        </p:spPr>
      </p:pic>
      <p:pic>
        <p:nvPicPr>
          <p:cNvPr id="992" name="picture 99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3974591" y="4855464"/>
            <a:ext cx="394715" cy="364235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5062728" y="4855464"/>
            <a:ext cx="394715" cy="364235"/>
          </a:xfrm>
          <a:prstGeom prst="rect">
            <a:avLst/>
          </a:prstGeom>
        </p:spPr>
      </p:pic>
      <p:sp>
        <p:nvSpPr>
          <p:cNvPr id="996" name="textbox 996"/>
          <p:cNvSpPr/>
          <p:nvPr/>
        </p:nvSpPr>
        <p:spPr>
          <a:xfrm>
            <a:off x="7159256" y="3155353"/>
            <a:ext cx="938530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综合管理平台</a:t>
            </a:r>
            <a:endParaRPr lang="en-US" altLang="en-US" sz="1200" dirty="0"/>
          </a:p>
        </p:txBody>
      </p:sp>
      <p:pic>
        <p:nvPicPr>
          <p:cNvPr id="998" name="picture 998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rot="21600000">
            <a:off x="3247644" y="2415539"/>
            <a:ext cx="376428" cy="301752"/>
          </a:xfrm>
          <a:prstGeom prst="rect">
            <a:avLst/>
          </a:prstGeom>
        </p:spPr>
      </p:pic>
      <p:sp>
        <p:nvSpPr>
          <p:cNvPr id="1000" name="textbox 1000"/>
          <p:cNvSpPr/>
          <p:nvPr/>
        </p:nvSpPr>
        <p:spPr>
          <a:xfrm>
            <a:off x="3476922" y="2720195"/>
            <a:ext cx="822960" cy="170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上网行为管理</a:t>
            </a:r>
            <a:endParaRPr lang="en-US" altLang="en-US" sz="1000" dirty="0"/>
          </a:p>
        </p:txBody>
      </p:sp>
      <p:sp>
        <p:nvSpPr>
          <p:cNvPr id="1002" name="textbox 1002"/>
          <p:cNvSpPr/>
          <p:nvPr/>
        </p:nvSpPr>
        <p:spPr>
          <a:xfrm>
            <a:off x="1867926" y="5195983"/>
            <a:ext cx="722630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</p:txBody>
      </p:sp>
      <p:sp>
        <p:nvSpPr>
          <p:cNvPr id="1004" name="textbox 1004"/>
          <p:cNvSpPr/>
          <p:nvPr/>
        </p:nvSpPr>
        <p:spPr>
          <a:xfrm>
            <a:off x="10898833" y="2960783"/>
            <a:ext cx="722630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接入交换机</a:t>
            </a:r>
            <a:endParaRPr lang="en-US" altLang="en-US" sz="1100" dirty="0"/>
          </a:p>
        </p:txBody>
      </p:sp>
      <p:pic>
        <p:nvPicPr>
          <p:cNvPr id="1006" name="picture 100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21600000">
            <a:off x="3259835" y="2011680"/>
            <a:ext cx="263652" cy="347471"/>
          </a:xfrm>
          <a:prstGeom prst="rect">
            <a:avLst/>
          </a:prstGeom>
        </p:spPr>
      </p:pic>
      <p:sp>
        <p:nvSpPr>
          <p:cNvPr id="1008" name="textbox 1008"/>
          <p:cNvSpPr/>
          <p:nvPr/>
        </p:nvSpPr>
        <p:spPr>
          <a:xfrm>
            <a:off x="3863200" y="5842394"/>
            <a:ext cx="6330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职工之家</a:t>
            </a:r>
            <a:endParaRPr lang="en-US" altLang="en-US" sz="1200" dirty="0"/>
          </a:p>
        </p:txBody>
      </p:sp>
      <p:sp>
        <p:nvSpPr>
          <p:cNvPr id="1010" name="textbox 1010"/>
          <p:cNvSpPr/>
          <p:nvPr/>
        </p:nvSpPr>
        <p:spPr>
          <a:xfrm>
            <a:off x="9487382" y="5842394"/>
            <a:ext cx="6330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职工之家</a:t>
            </a:r>
            <a:endParaRPr lang="en-US" altLang="en-US" sz="1200" dirty="0"/>
          </a:p>
        </p:txBody>
      </p:sp>
      <p:pic>
        <p:nvPicPr>
          <p:cNvPr id="1012" name="picture 101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3308603" y="5503163"/>
            <a:ext cx="330708" cy="266700"/>
          </a:xfrm>
          <a:prstGeom prst="rect">
            <a:avLst/>
          </a:prstGeom>
        </p:spPr>
      </p:pic>
      <p:pic>
        <p:nvPicPr>
          <p:cNvPr id="1014" name="picture 1014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4315967" y="5503163"/>
            <a:ext cx="330708" cy="266700"/>
          </a:xfrm>
          <a:prstGeom prst="rect">
            <a:avLst/>
          </a:prstGeom>
        </p:spPr>
      </p:pic>
      <p:pic>
        <p:nvPicPr>
          <p:cNvPr id="1016" name="picture 101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1258823" y="5503163"/>
            <a:ext cx="330708" cy="266700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2319527" y="5503163"/>
            <a:ext cx="330707" cy="266700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6801611" y="5553455"/>
            <a:ext cx="324611" cy="254508"/>
          </a:xfrm>
          <a:prstGeom prst="rect">
            <a:avLst/>
          </a:prstGeom>
        </p:spPr>
      </p:pic>
      <p:pic>
        <p:nvPicPr>
          <p:cNvPr id="1022" name="picture 102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7868411" y="5553455"/>
            <a:ext cx="324611" cy="254508"/>
          </a:xfrm>
          <a:prstGeom prst="rect">
            <a:avLst/>
          </a:prstGeom>
        </p:spPr>
      </p:pic>
      <p:pic>
        <p:nvPicPr>
          <p:cNvPr id="1024" name="picture 1024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8848344" y="5553455"/>
            <a:ext cx="324611" cy="254508"/>
          </a:xfrm>
          <a:prstGeom prst="rect">
            <a:avLst/>
          </a:prstGeom>
        </p:spPr>
      </p:pic>
      <p:pic>
        <p:nvPicPr>
          <p:cNvPr id="1026" name="picture 1026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9873996" y="5553455"/>
            <a:ext cx="324611" cy="254508"/>
          </a:xfrm>
          <a:prstGeom prst="rect">
            <a:avLst/>
          </a:prstGeom>
        </p:spPr>
      </p:pic>
      <p:sp>
        <p:nvSpPr>
          <p:cNvPr id="1028" name="textbox 1028"/>
          <p:cNvSpPr/>
          <p:nvPr/>
        </p:nvSpPr>
        <p:spPr>
          <a:xfrm>
            <a:off x="2151929" y="2501121"/>
            <a:ext cx="615315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</a:t>
            </a:r>
            <a:r>
              <a:rPr sz="10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</a:t>
            </a:r>
            <a:endParaRPr lang="en-US" altLang="en-US" sz="1000" dirty="0"/>
          </a:p>
        </p:txBody>
      </p:sp>
      <p:pic>
        <p:nvPicPr>
          <p:cNvPr id="1030" name="picture 1030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21600000">
            <a:off x="5484875" y="5433059"/>
            <a:ext cx="234696" cy="313944"/>
          </a:xfrm>
          <a:prstGeom prst="rect">
            <a:avLst/>
          </a:prstGeom>
        </p:spPr>
      </p:pic>
      <p:pic>
        <p:nvPicPr>
          <p:cNvPr id="1032" name="picture 1032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21600000">
            <a:off x="5149595" y="5433059"/>
            <a:ext cx="234696" cy="313944"/>
          </a:xfrm>
          <a:prstGeom prst="rect">
            <a:avLst/>
          </a:prstGeom>
        </p:spPr>
      </p:pic>
      <p:pic>
        <p:nvPicPr>
          <p:cNvPr id="1034" name="picture 1034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21600000">
            <a:off x="1013460" y="5433059"/>
            <a:ext cx="234695" cy="313944"/>
          </a:xfrm>
          <a:prstGeom prst="rect">
            <a:avLst/>
          </a:prstGeom>
        </p:spPr>
      </p:pic>
      <p:pic>
        <p:nvPicPr>
          <p:cNvPr id="1036" name="picture 103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rot="21600000">
            <a:off x="699516" y="5428488"/>
            <a:ext cx="233172" cy="315467"/>
          </a:xfrm>
          <a:prstGeom prst="rect">
            <a:avLst/>
          </a:prstGeom>
        </p:spPr>
      </p:pic>
      <p:pic>
        <p:nvPicPr>
          <p:cNvPr id="1038" name="picture 1038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rot="21600000">
            <a:off x="4835652" y="5428488"/>
            <a:ext cx="233171" cy="315467"/>
          </a:xfrm>
          <a:prstGeom prst="rect">
            <a:avLst/>
          </a:prstGeom>
        </p:spPr>
      </p:pic>
      <p:pic>
        <p:nvPicPr>
          <p:cNvPr id="1040" name="picture 1040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7466076" y="5474207"/>
            <a:ext cx="204216" cy="353567"/>
          </a:xfrm>
          <a:prstGeom prst="rect">
            <a:avLst/>
          </a:prstGeom>
        </p:spPr>
      </p:pic>
      <p:pic>
        <p:nvPicPr>
          <p:cNvPr id="1042" name="picture 1042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8446007" y="5474207"/>
            <a:ext cx="204216" cy="353567"/>
          </a:xfrm>
          <a:prstGeom prst="rect">
            <a:avLst/>
          </a:prstGeom>
        </p:spPr>
      </p:pic>
      <p:pic>
        <p:nvPicPr>
          <p:cNvPr id="1044" name="picture 1044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9473184" y="5474207"/>
            <a:ext cx="204216" cy="353567"/>
          </a:xfrm>
          <a:prstGeom prst="rect">
            <a:avLst/>
          </a:prstGeom>
        </p:spPr>
      </p:pic>
      <p:pic>
        <p:nvPicPr>
          <p:cNvPr id="1046" name="picture 1046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6399275" y="5474207"/>
            <a:ext cx="204215" cy="353567"/>
          </a:xfrm>
          <a:prstGeom prst="rect">
            <a:avLst/>
          </a:prstGeom>
        </p:spPr>
      </p:pic>
      <p:sp>
        <p:nvSpPr>
          <p:cNvPr id="1048" name="textbox 1048"/>
          <p:cNvSpPr/>
          <p:nvPr/>
        </p:nvSpPr>
        <p:spPr>
          <a:xfrm>
            <a:off x="8180553" y="1874430"/>
            <a:ext cx="480694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服务器</a:t>
            </a:r>
            <a:endParaRPr lang="en-US" altLang="en-US" sz="1200" dirty="0"/>
          </a:p>
        </p:txBody>
      </p:sp>
      <p:sp>
        <p:nvSpPr>
          <p:cNvPr id="1050" name="textbox 1050"/>
          <p:cNvSpPr/>
          <p:nvPr/>
        </p:nvSpPr>
        <p:spPr>
          <a:xfrm>
            <a:off x="6531672" y="5843003"/>
            <a:ext cx="48133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办公楼</a:t>
            </a:r>
            <a:endParaRPr lang="en-US" altLang="en-US" sz="1200" dirty="0"/>
          </a:p>
        </p:txBody>
      </p:sp>
      <p:sp>
        <p:nvSpPr>
          <p:cNvPr id="1052" name="textbox 1052"/>
          <p:cNvSpPr/>
          <p:nvPr/>
        </p:nvSpPr>
        <p:spPr>
          <a:xfrm>
            <a:off x="907503" y="5843003"/>
            <a:ext cx="48133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办公楼</a:t>
            </a:r>
            <a:endParaRPr lang="en-US" altLang="en-US" sz="1200" dirty="0"/>
          </a:p>
        </p:txBody>
      </p:sp>
      <p:sp>
        <p:nvSpPr>
          <p:cNvPr id="1054" name="textbox 1054"/>
          <p:cNvSpPr/>
          <p:nvPr/>
        </p:nvSpPr>
        <p:spPr>
          <a:xfrm>
            <a:off x="8665691" y="5842546"/>
            <a:ext cx="41275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200" dirty="0"/>
          </a:p>
        </p:txBody>
      </p:sp>
      <p:sp>
        <p:nvSpPr>
          <p:cNvPr id="1056" name="textbox 1056"/>
          <p:cNvSpPr/>
          <p:nvPr/>
        </p:nvSpPr>
        <p:spPr>
          <a:xfrm>
            <a:off x="7677112" y="5842546"/>
            <a:ext cx="41275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200" dirty="0"/>
          </a:p>
        </p:txBody>
      </p:sp>
      <p:sp>
        <p:nvSpPr>
          <p:cNvPr id="1058" name="textbox 1058"/>
          <p:cNvSpPr/>
          <p:nvPr/>
        </p:nvSpPr>
        <p:spPr>
          <a:xfrm>
            <a:off x="3041522" y="5842546"/>
            <a:ext cx="41275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200" dirty="0"/>
          </a:p>
        </p:txBody>
      </p:sp>
      <p:sp>
        <p:nvSpPr>
          <p:cNvPr id="1060" name="textbox 1060"/>
          <p:cNvSpPr/>
          <p:nvPr/>
        </p:nvSpPr>
        <p:spPr>
          <a:xfrm>
            <a:off x="2052929" y="5842546"/>
            <a:ext cx="41275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200" dirty="0"/>
          </a:p>
        </p:txBody>
      </p:sp>
      <p:sp>
        <p:nvSpPr>
          <p:cNvPr id="1062" name="textbox 1062"/>
          <p:cNvSpPr/>
          <p:nvPr/>
        </p:nvSpPr>
        <p:spPr>
          <a:xfrm>
            <a:off x="2924614" y="1974927"/>
            <a:ext cx="419734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0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防火墙</a:t>
            </a:r>
            <a:endParaRPr lang="en-US" altLang="en-US" sz="1000" dirty="0"/>
          </a:p>
        </p:txBody>
      </p:sp>
      <p:sp>
        <p:nvSpPr>
          <p:cNvPr id="1064" name="textbox 1064"/>
          <p:cNvSpPr/>
          <p:nvPr/>
        </p:nvSpPr>
        <p:spPr>
          <a:xfrm>
            <a:off x="649693" y="1273594"/>
            <a:ext cx="252729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</a:t>
            </a:r>
            <a:endParaRPr lang="en-US" altLang="en-US" sz="1700" dirty="0"/>
          </a:p>
        </p:txBody>
      </p:sp>
      <p:sp>
        <p:nvSpPr>
          <p:cNvPr id="1066" name="textbox 1066"/>
          <p:cNvSpPr/>
          <p:nvPr/>
        </p:nvSpPr>
        <p:spPr>
          <a:xfrm>
            <a:off x="11118850" y="3614052"/>
            <a:ext cx="321945" cy="184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2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</a:t>
            </a:r>
            <a:endParaRPr lang="en-US" altLang="en-US" sz="1200" dirty="0"/>
          </a:p>
        </p:txBody>
      </p:sp>
      <p:pic>
        <p:nvPicPr>
          <p:cNvPr id="1068" name="picture 1068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 rot="21600000">
            <a:off x="9815270" y="2116670"/>
            <a:ext cx="19050" cy="431990"/>
          </a:xfrm>
          <a:prstGeom prst="rect">
            <a:avLst/>
          </a:prstGeom>
        </p:spPr>
      </p:pic>
      <p:sp>
        <p:nvSpPr>
          <p:cNvPr id="1070" name="rect"/>
          <p:cNvSpPr/>
          <p:nvPr/>
        </p:nvSpPr>
        <p:spPr>
          <a:xfrm>
            <a:off x="3424720" y="2246579"/>
            <a:ext cx="9956" cy="21541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1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26952" y="1230139"/>
            <a:ext cx="6854566" cy="4765630"/>
          </a:xfrm>
          <a:prstGeom prst="rect">
            <a:avLst/>
          </a:prstGeom>
        </p:spPr>
      </p:pic>
      <p:sp>
        <p:nvSpPr>
          <p:cNvPr id="1074" name="textbox 1074"/>
          <p:cNvSpPr/>
          <p:nvPr/>
        </p:nvSpPr>
        <p:spPr>
          <a:xfrm>
            <a:off x="674636" y="1142949"/>
            <a:ext cx="6096634" cy="4608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安全保密防护框架</a:t>
            </a:r>
            <a:endParaRPr lang="en-US" altLang="en-US" sz="1700" dirty="0"/>
          </a:p>
          <a:p>
            <a:pPr marL="396875" algn="l" rtl="0" eaLnBrk="0">
              <a:lnSpc>
                <a:spcPct val="83000"/>
              </a:lnSpc>
              <a:spcBef>
                <a:spcPts val="93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根据国家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BM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相关标准的具体规定 ，在满足物</a:t>
            </a:r>
            <a:endParaRPr lang="en-US" altLang="en-US" sz="1400" dirty="0"/>
          </a:p>
          <a:p>
            <a:pPr marL="98425" algn="l" rtl="0" eaLnBrk="0">
              <a:lnSpc>
                <a:spcPts val="2345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理隔离与违规外联监控、边界防护与控制、密级</a:t>
            </a:r>
            <a:endParaRPr lang="en-US" altLang="en-US" sz="1400" dirty="0"/>
          </a:p>
          <a:p>
            <a:pPr marL="99060" algn="l" rtl="0" eaLnBrk="0">
              <a:lnSpc>
                <a:spcPts val="2355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标识与密码保护、用户身份鉴别与访问控制、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endParaRPr lang="en-US" altLang="en-US" sz="1400" dirty="0"/>
          </a:p>
          <a:p>
            <a:pPr marL="98425" algn="l" rtl="0" eaLnBrk="0">
              <a:lnSpc>
                <a:spcPts val="2340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磁泄漏发射防护、安全保密产品选择、安全保密</a:t>
            </a:r>
            <a:endParaRPr lang="en-US" altLang="en-US" sz="1400" dirty="0"/>
          </a:p>
          <a:p>
            <a:pPr marL="99695" algn="l" rtl="0" eaLnBrk="0">
              <a:lnSpc>
                <a:spcPts val="2360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管理机构、安全保密管理制度和安全管理人员等</a:t>
            </a:r>
            <a:endParaRPr lang="en-US" altLang="en-US" sz="1400" dirty="0"/>
          </a:p>
          <a:p>
            <a:pPr marL="99695" algn="l" rtl="0" eaLnBrk="0">
              <a:lnSpc>
                <a:spcPts val="2350"/>
              </a:lnSpc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基本测评项的基础上 ，从物理安全、运行安全、</a:t>
            </a:r>
            <a:endParaRPr lang="en-US" altLang="en-US" sz="1400" dirty="0"/>
          </a:p>
          <a:p>
            <a:pPr marL="99695" algn="l" rtl="0" eaLnBrk="0">
              <a:lnSpc>
                <a:spcPts val="2335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信息安全保密、安全保密管理、产品选型与安全</a:t>
            </a:r>
            <a:endParaRPr lang="en-US" altLang="en-US" sz="1400" dirty="0"/>
          </a:p>
          <a:p>
            <a:pPr marL="100330" algn="l" rtl="0" eaLnBrk="0">
              <a:lnSpc>
                <a:spcPts val="236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服务等方面 ，设计园区网络安全保密防护框架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515"/>
              </a:spcBef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安全域划分</a:t>
            </a:r>
            <a:endParaRPr lang="en-US" altLang="en-US" sz="1700" dirty="0"/>
          </a:p>
          <a:p>
            <a:pPr marL="397510" algn="l" rtl="0" eaLnBrk="0">
              <a:lnSpc>
                <a:spcPct val="83000"/>
              </a:lnSpc>
              <a:spcBef>
                <a:spcPts val="605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制定“分区、分域、分级”安全防护策略 ，在信息流向可控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的前提下 ，</a:t>
            </a:r>
            <a:endParaRPr lang="en-US" altLang="en-US" sz="1400" dirty="0"/>
          </a:p>
          <a:p>
            <a:pPr marL="99060" algn="l" rtl="0" eaLnBrk="0">
              <a:lnSpc>
                <a:spcPct val="143000"/>
              </a:lnSpc>
              <a:spcBef>
                <a:spcPts val="6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VLAN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、防火墙手段合理划分安全区和安全域。通过信息系统总体描述 ，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在综合分析的基础上 ，根据网络信息密级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、系统重要性和安全策略 ，并结合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实际业务情况 ，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将园区内网分为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个区 ，即专网接入区、安全管理区、数据  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中心区、普通终端区（办公楼）、特殊终端区（厂区）和核心交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换区。</a:t>
            </a:r>
            <a:endParaRPr lang="en-US" altLang="en-US" sz="1400" dirty="0"/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07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078" name="picture 10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080" name="textbox 1080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1082" name="picture 10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084" name="picture 10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086" name="picture 10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10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37790" y="2105837"/>
            <a:ext cx="5372087" cy="2795498"/>
          </a:xfrm>
          <a:prstGeom prst="rect">
            <a:avLst/>
          </a:prstGeom>
        </p:spPr>
      </p:pic>
      <p:grpSp>
        <p:nvGrpSpPr>
          <p:cNvPr id="66" name="group 6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09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092" name="picture 10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094" name="textbox 1094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1096" name="picture 10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098" name="textbox 1098"/>
          <p:cNvSpPr/>
          <p:nvPr/>
        </p:nvSpPr>
        <p:spPr>
          <a:xfrm>
            <a:off x="679978" y="5739867"/>
            <a:ext cx="10838180" cy="563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根据《涉及国家秘密的计算机信息系统分级保护技术要求》 ，本项目安全管理级别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暂定义为 ：</a:t>
            </a:r>
            <a:r>
              <a:rPr sz="15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秘密级；</a:t>
            </a:r>
            <a:endParaRPr lang="en-US" altLang="en-US" sz="1500" dirty="0"/>
          </a:p>
          <a:p>
            <a:pPr algn="l" rtl="0" eaLnBrk="0">
              <a:lnSpc>
                <a:spcPct val="101000"/>
              </a:lnSpc>
            </a:pPr>
            <a:endParaRPr lang="en-US" altLang="en-US" sz="700" dirty="0"/>
          </a:p>
          <a:p>
            <a:pPr algn="r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信息系统当中包含有秘密级的国家秘密 ，其总体的防护水平不低于国家</a:t>
            </a:r>
            <a:r>
              <a:rPr sz="1400" b="1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信息安全等级保护三级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的要求 ，信息系统达到分级保护的技术标准。</a:t>
            </a:r>
            <a:endParaRPr lang="en-US" altLang="en-US" sz="1400" dirty="0"/>
          </a:p>
        </p:txBody>
      </p:sp>
      <p:sp>
        <p:nvSpPr>
          <p:cNvPr id="1100" name="textbox 1100"/>
          <p:cNvSpPr/>
          <p:nvPr/>
        </p:nvSpPr>
        <p:spPr>
          <a:xfrm>
            <a:off x="857102" y="2825231"/>
            <a:ext cx="1822450" cy="2522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数据库审计</a:t>
            </a:r>
            <a:endParaRPr lang="en-US" altLang="en-US" sz="2000" dirty="0"/>
          </a:p>
          <a:p>
            <a:pPr marL="49530" algn="l" rtl="0" eaLnBrk="0">
              <a:lnSpc>
                <a:spcPct val="92000"/>
              </a:lnSpc>
              <a:spcBef>
                <a:spcPts val="190"/>
              </a:spcBef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日志审计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2000" dirty="0"/>
          </a:p>
          <a:p>
            <a:pPr marL="12700" algn="l" rtl="0" eaLnBrk="0">
              <a:lnSpc>
                <a:spcPct val="84000"/>
              </a:lnSpc>
              <a:spcBef>
                <a:spcPts val="19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数据备份</a:t>
            </a:r>
            <a:endParaRPr lang="en-US" altLang="en-US" sz="2000" dirty="0"/>
          </a:p>
          <a:p>
            <a:pPr marL="12700" algn="l" rtl="0" eaLnBrk="0">
              <a:lnSpc>
                <a:spcPts val="259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漏洞扫描</a:t>
            </a:r>
            <a:endParaRPr lang="en-US" altLang="en-US" sz="2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772795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安管中心</a:t>
            </a:r>
            <a:endParaRPr lang="en-US" altLang="en-US" sz="2000" dirty="0"/>
          </a:p>
          <a:p>
            <a:pPr marL="89852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堡垒机</a:t>
            </a:r>
            <a:endParaRPr lang="en-US" altLang="en-US" sz="2000" dirty="0"/>
          </a:p>
        </p:txBody>
      </p:sp>
      <p:pic>
        <p:nvPicPr>
          <p:cNvPr id="1102" name="picture 1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97018" y="3252317"/>
            <a:ext cx="666953" cy="76200"/>
          </a:xfrm>
          <a:prstGeom prst="rect">
            <a:avLst/>
          </a:prstGeom>
        </p:spPr>
      </p:pic>
      <p:sp>
        <p:nvSpPr>
          <p:cNvPr id="1104" name="textbox 1104"/>
          <p:cNvSpPr/>
          <p:nvPr/>
        </p:nvSpPr>
        <p:spPr>
          <a:xfrm>
            <a:off x="10128736" y="1659272"/>
            <a:ext cx="1304925" cy="3170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入侵防御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安全审计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风险评测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分级保护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终端防护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边界防护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安全管理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安全保密策略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b="1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国产品牌</a:t>
            </a:r>
            <a:endParaRPr lang="en-US" altLang="en-US" sz="1500" dirty="0"/>
          </a:p>
        </p:txBody>
      </p:sp>
      <p:sp>
        <p:nvSpPr>
          <p:cNvPr id="1106" name="textbox 1106"/>
          <p:cNvSpPr/>
          <p:nvPr/>
        </p:nvSpPr>
        <p:spPr>
          <a:xfrm>
            <a:off x="7118185" y="2729856"/>
            <a:ext cx="2393950" cy="6299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679450" algn="r" rtl="0" eaLnBrk="0">
              <a:lnSpc>
                <a:spcPct val="99000"/>
              </a:lnSpc>
              <a:tabLst>
                <a:tab pos="83502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终端准入系统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（包含杀毒）</a:t>
            </a:r>
            <a:endParaRPr lang="en-US" altLang="en-US" sz="2000" dirty="0"/>
          </a:p>
        </p:txBody>
      </p:sp>
      <p:pic>
        <p:nvPicPr>
          <p:cNvPr id="1108" name="picture 1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30885" y="2904249"/>
            <a:ext cx="666952" cy="76200"/>
          </a:xfrm>
          <a:prstGeom prst="rect">
            <a:avLst/>
          </a:prstGeom>
        </p:spPr>
      </p:pic>
      <p:sp>
        <p:nvSpPr>
          <p:cNvPr id="1110" name="textbox 1110"/>
          <p:cNvSpPr/>
          <p:nvPr/>
        </p:nvSpPr>
        <p:spPr>
          <a:xfrm>
            <a:off x="4445253" y="3503353"/>
            <a:ext cx="831214" cy="4679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4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部署</a:t>
            </a:r>
            <a:endParaRPr lang="en-US" altLang="en-US" sz="3200" dirty="0"/>
          </a:p>
        </p:txBody>
      </p:sp>
      <p:pic>
        <p:nvPicPr>
          <p:cNvPr id="1112" name="picture 1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74555" y="3620185"/>
            <a:ext cx="2936303" cy="455231"/>
          </a:xfrm>
          <a:prstGeom prst="rect">
            <a:avLst/>
          </a:prstGeom>
        </p:spPr>
      </p:pic>
      <p:sp>
        <p:nvSpPr>
          <p:cNvPr id="1114" name="textbox 1114"/>
          <p:cNvSpPr/>
          <p:nvPr/>
        </p:nvSpPr>
        <p:spPr>
          <a:xfrm>
            <a:off x="5227633" y="1257610"/>
            <a:ext cx="2308860" cy="6076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39624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下一代防火墙</a:t>
            </a:r>
            <a:endParaRPr lang="en-US" altLang="en-US" sz="2000" dirty="0"/>
          </a:p>
          <a:p>
            <a:pPr marL="12700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入侵防御、入侵检测</a:t>
            </a:r>
            <a:endParaRPr lang="en-US" altLang="en-US" sz="2000" dirty="0"/>
          </a:p>
        </p:txBody>
      </p:sp>
      <p:sp>
        <p:nvSpPr>
          <p:cNvPr id="1116" name="textbox 1116"/>
          <p:cNvSpPr/>
          <p:nvPr/>
        </p:nvSpPr>
        <p:spPr>
          <a:xfrm>
            <a:off x="3602050" y="2990680"/>
            <a:ext cx="2897504" cy="425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  <a:tabLst>
                <a:tab pos="463550" algn="l"/>
              </a:tabLst>
            </a:pPr>
            <a:r>
              <a:rPr sz="3200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b="1" kern="0" spc="-4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网络安全       </a:t>
            </a:r>
            <a:endParaRPr lang="en-US" altLang="en-US" sz="3200" dirty="0"/>
          </a:p>
        </p:txBody>
      </p:sp>
      <p:sp>
        <p:nvSpPr>
          <p:cNvPr id="1118" name="textbox 1118"/>
          <p:cNvSpPr/>
          <p:nvPr/>
        </p:nvSpPr>
        <p:spPr>
          <a:xfrm>
            <a:off x="6425819" y="4773716"/>
            <a:ext cx="2880995" cy="354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90"/>
              </a:lnSpc>
              <a:tabLst>
                <a:tab pos="749300" algn="l"/>
              </a:tabLst>
            </a:pPr>
            <a:r>
              <a:rPr sz="2000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边界防护（网闸）</a:t>
            </a:r>
            <a:endParaRPr lang="en-US" altLang="en-US" sz="2000" dirty="0"/>
          </a:p>
        </p:txBody>
      </p:sp>
      <p:sp>
        <p:nvSpPr>
          <p:cNvPr id="1120" name="textbox 1120"/>
          <p:cNvSpPr/>
          <p:nvPr/>
        </p:nvSpPr>
        <p:spPr>
          <a:xfrm>
            <a:off x="2826756" y="1254361"/>
            <a:ext cx="1543685" cy="6451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263525" indent="-250825" algn="l" rtl="0" eaLnBrk="0">
              <a:lnSpc>
                <a:spcPct val="10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上网行为管理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流量控制</a:t>
            </a:r>
            <a:endParaRPr lang="en-US" altLang="en-US" sz="2000" dirty="0"/>
          </a:p>
        </p:txBody>
      </p:sp>
      <p:sp>
        <p:nvSpPr>
          <p:cNvPr id="1122" name="textbox 1122"/>
          <p:cNvSpPr/>
          <p:nvPr/>
        </p:nvSpPr>
        <p:spPr>
          <a:xfrm>
            <a:off x="7938085" y="3644573"/>
            <a:ext cx="1804035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物联网安全准入</a:t>
            </a:r>
            <a:endParaRPr lang="en-US" altLang="en-US" sz="2000" dirty="0"/>
          </a:p>
        </p:txBody>
      </p:sp>
      <p:sp>
        <p:nvSpPr>
          <p:cNvPr id="1124" name="textbox 1124"/>
          <p:cNvSpPr/>
          <p:nvPr/>
        </p:nvSpPr>
        <p:spPr>
          <a:xfrm>
            <a:off x="4267541" y="5153269"/>
            <a:ext cx="1545589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态势感知平台</a:t>
            </a:r>
            <a:endParaRPr lang="en-US" altLang="en-US" sz="2000" dirty="0"/>
          </a:p>
        </p:txBody>
      </p:sp>
      <p:pic>
        <p:nvPicPr>
          <p:cNvPr id="1126" name="picture 1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128" name="picture 1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1130" name="picture 1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560159" y="3834701"/>
            <a:ext cx="520434" cy="263423"/>
          </a:xfrm>
          <a:prstGeom prst="rect">
            <a:avLst/>
          </a:prstGeom>
        </p:spPr>
      </p:pic>
      <p:pic>
        <p:nvPicPr>
          <p:cNvPr id="1132" name="picture 11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159529" y="4233989"/>
            <a:ext cx="271297" cy="468414"/>
          </a:xfrm>
          <a:prstGeom prst="rect">
            <a:avLst/>
          </a:prstGeom>
        </p:spPr>
      </p:pic>
      <p:pic>
        <p:nvPicPr>
          <p:cNvPr id="1134" name="picture 11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849854" y="3823830"/>
            <a:ext cx="415683" cy="300659"/>
          </a:xfrm>
          <a:prstGeom prst="rect">
            <a:avLst/>
          </a:prstGeom>
        </p:spPr>
      </p:pic>
      <p:pic>
        <p:nvPicPr>
          <p:cNvPr id="1136" name="picture 11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609158" y="4189158"/>
            <a:ext cx="213181" cy="484594"/>
          </a:xfrm>
          <a:prstGeom prst="rect">
            <a:avLst/>
          </a:prstGeom>
        </p:spPr>
      </p:pic>
      <p:sp>
        <p:nvSpPr>
          <p:cNvPr id="1138" name="rect"/>
          <p:cNvSpPr/>
          <p:nvPr/>
        </p:nvSpPr>
        <p:spPr>
          <a:xfrm>
            <a:off x="2713951" y="5005971"/>
            <a:ext cx="791743" cy="1167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40" name="picture 1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466972" y="4181411"/>
            <a:ext cx="76200" cy="826858"/>
          </a:xfrm>
          <a:prstGeom prst="rect">
            <a:avLst/>
          </a:prstGeom>
        </p:spPr>
      </p:pic>
      <p:pic>
        <p:nvPicPr>
          <p:cNvPr id="1142" name="picture 11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986667" y="4326458"/>
            <a:ext cx="76200" cy="758100"/>
          </a:xfrm>
          <a:prstGeom prst="rect">
            <a:avLst/>
          </a:prstGeom>
        </p:spPr>
      </p:pic>
      <p:pic>
        <p:nvPicPr>
          <p:cNvPr id="1144" name="picture 1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130885" y="3729926"/>
            <a:ext cx="666952" cy="76200"/>
          </a:xfrm>
          <a:prstGeom prst="rect">
            <a:avLst/>
          </a:prstGeom>
        </p:spPr>
      </p:pic>
      <p:pic>
        <p:nvPicPr>
          <p:cNvPr id="1146" name="picture 11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895708" y="1870570"/>
            <a:ext cx="76200" cy="560831"/>
          </a:xfrm>
          <a:prstGeom prst="rect">
            <a:avLst/>
          </a:prstGeom>
        </p:spPr>
      </p:pic>
      <p:pic>
        <p:nvPicPr>
          <p:cNvPr id="1148" name="picture 11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910406" y="1918868"/>
            <a:ext cx="76200" cy="512533"/>
          </a:xfrm>
          <a:prstGeom prst="rect">
            <a:avLst/>
          </a:prstGeom>
        </p:spPr>
      </p:pic>
      <p:sp>
        <p:nvSpPr>
          <p:cNvPr id="1150" name="rect"/>
          <p:cNvSpPr/>
          <p:nvPr/>
        </p:nvSpPr>
        <p:spPr>
          <a:xfrm>
            <a:off x="4897145" y="2106917"/>
            <a:ext cx="9524" cy="505536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2" name="rect"/>
          <p:cNvSpPr/>
          <p:nvPr/>
        </p:nvSpPr>
        <p:spPr>
          <a:xfrm>
            <a:off x="2830906" y="4132973"/>
            <a:ext cx="19405" cy="154114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4" name="rect"/>
          <p:cNvSpPr/>
          <p:nvPr/>
        </p:nvSpPr>
        <p:spPr>
          <a:xfrm>
            <a:off x="7066648" y="4090784"/>
            <a:ext cx="17995" cy="155422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56" name="picture 11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423152" y="2794114"/>
            <a:ext cx="9525" cy="176022"/>
          </a:xfrm>
          <a:prstGeom prst="rect">
            <a:avLst/>
          </a:prstGeom>
        </p:spPr>
      </p:pic>
      <p:sp>
        <p:nvSpPr>
          <p:cNvPr id="1158" name="rect"/>
          <p:cNvSpPr/>
          <p:nvPr/>
        </p:nvSpPr>
        <p:spPr>
          <a:xfrm>
            <a:off x="3369728" y="2813824"/>
            <a:ext cx="9525" cy="161937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picture 1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72502" y="1663684"/>
            <a:ext cx="6094179" cy="4112275"/>
          </a:xfrm>
          <a:prstGeom prst="rect">
            <a:avLst/>
          </a:prstGeom>
        </p:spPr>
      </p:pic>
      <p:sp>
        <p:nvSpPr>
          <p:cNvPr id="1162" name="textbox 1162"/>
          <p:cNvSpPr/>
          <p:nvPr/>
        </p:nvSpPr>
        <p:spPr>
          <a:xfrm>
            <a:off x="680580" y="1143177"/>
            <a:ext cx="4546600" cy="4653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信息安全等级保护体系</a:t>
            </a:r>
            <a:endParaRPr lang="en-US" altLang="en-US" sz="1700" dirty="0"/>
          </a:p>
          <a:p>
            <a:pPr algn="l" rtl="0" eaLnBrk="0">
              <a:lnSpc>
                <a:spcPct val="191000"/>
              </a:lnSpc>
            </a:pPr>
            <a:endParaRPr lang="en-US" altLang="en-US" sz="1000" dirty="0"/>
          </a:p>
          <a:p>
            <a:pPr algn="r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以等级保护的“一个中心、三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重防护”为核心指导思</a:t>
            </a:r>
            <a:endParaRPr lang="en-US" altLang="en-US" sz="1400" dirty="0"/>
          </a:p>
          <a:p>
            <a:pPr marL="93345" indent="635" algn="l" rtl="0" eaLnBrk="0">
              <a:lnSpc>
                <a:spcPct val="144000"/>
              </a:lnSpc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 ，构建集防护、检测、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响应、恢复于一体的全面的安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全保障体系。</a:t>
            </a:r>
            <a:endParaRPr lang="en-US" altLang="en-US" sz="14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393700" algn="l" rtl="0" eaLnBrk="0">
              <a:lnSpc>
                <a:spcPct val="91000"/>
              </a:lnSpc>
              <a:spcBef>
                <a:spcPts val="430"/>
              </a:spcBef>
            </a:pP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一个指导思想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：等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级保护思想</a:t>
            </a:r>
            <a:endParaRPr lang="en-US" altLang="en-US" sz="14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390525" algn="l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等级保护是系统设计的核心指导思想 ，整个方案的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</a:t>
            </a:r>
            <a:endParaRPr lang="en-US" altLang="en-US" sz="1400" dirty="0"/>
          </a:p>
          <a:p>
            <a:pPr marL="93345" indent="-1270" algn="l" rtl="0" eaLnBrk="0">
              <a:lnSpc>
                <a:spcPct val="154000"/>
              </a:lnSpc>
              <a:spcBef>
                <a:spcPts val="5"/>
              </a:spcBef>
            </a:pP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术及管理设计都是围绕符合等级保护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的设计思想和要求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展开实现的。</a:t>
            </a:r>
            <a:endParaRPr lang="en-US" altLang="en-US" sz="1400" dirty="0"/>
          </a:p>
          <a:p>
            <a:pPr marL="393700" algn="l" rtl="0" eaLnBrk="0">
              <a:lnSpc>
                <a:spcPct val="91000"/>
              </a:lnSpc>
              <a:spcBef>
                <a:spcPts val="129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三个防御维度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400" dirty="0"/>
          </a:p>
          <a:p>
            <a:pPr marL="390525" algn="l" rtl="0" eaLnBrk="0">
              <a:lnSpc>
                <a:spcPct val="91000"/>
              </a:lnSpc>
              <a:spcBef>
                <a:spcPts val="115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技术、管理、运维全方位的纵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深防御</a:t>
            </a:r>
            <a:endParaRPr lang="en-US" altLang="en-US" sz="1400" dirty="0"/>
          </a:p>
          <a:p>
            <a:pPr marL="360680" algn="l" rtl="0" eaLnBrk="0">
              <a:lnSpc>
                <a:spcPts val="1815"/>
              </a:lnSpc>
              <a:spcBef>
                <a:spcPts val="890"/>
              </a:spcBef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）安全技术维度 ：安全技术是基础防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御的具体实现</a:t>
            </a:r>
            <a:endParaRPr lang="en-US" altLang="en-US" sz="1400" dirty="0"/>
          </a:p>
          <a:p>
            <a:pPr marL="360680" algn="l" rtl="0" eaLnBrk="0">
              <a:lnSpc>
                <a:spcPct val="162000"/>
              </a:lnSpc>
              <a:spcBef>
                <a:spcPts val="15"/>
              </a:spcBef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）安全管理维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 ：安全管理是总体的策略方针指导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）安全运行维度 ：安全运行体系是支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撑和保障</a:t>
            </a:r>
            <a:endParaRPr lang="en-US" altLang="en-US" sz="1400" dirty="0"/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16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166" name="picture 11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168" name="textbox 1168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1170" name="picture 11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172" name="picture 1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174" name="picture 1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picture 1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74462" y="1101932"/>
            <a:ext cx="9617536" cy="5655014"/>
          </a:xfrm>
          <a:prstGeom prst="rect">
            <a:avLst/>
          </a:prstGeom>
        </p:spPr>
      </p:pic>
      <p:sp>
        <p:nvSpPr>
          <p:cNvPr id="1178" name="textbox 1178"/>
          <p:cNvSpPr/>
          <p:nvPr/>
        </p:nvSpPr>
        <p:spPr>
          <a:xfrm>
            <a:off x="2733586" y="2273350"/>
            <a:ext cx="1018539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80" name="textbox 1180"/>
          <p:cNvSpPr/>
          <p:nvPr/>
        </p:nvSpPr>
        <p:spPr>
          <a:xfrm>
            <a:off x="2733586" y="2688335"/>
            <a:ext cx="1018539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82" name="textbox 1182"/>
          <p:cNvSpPr/>
          <p:nvPr/>
        </p:nvSpPr>
        <p:spPr>
          <a:xfrm>
            <a:off x="4889995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84" name="textbox 1184"/>
          <p:cNvSpPr/>
          <p:nvPr/>
        </p:nvSpPr>
        <p:spPr>
          <a:xfrm>
            <a:off x="4889995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86" name="textbox 1186"/>
          <p:cNvSpPr/>
          <p:nvPr/>
        </p:nvSpPr>
        <p:spPr>
          <a:xfrm>
            <a:off x="3811523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88" name="textbox 1188"/>
          <p:cNvSpPr/>
          <p:nvPr/>
        </p:nvSpPr>
        <p:spPr>
          <a:xfrm>
            <a:off x="4889995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90" name="textbox 1190"/>
          <p:cNvSpPr/>
          <p:nvPr/>
        </p:nvSpPr>
        <p:spPr>
          <a:xfrm>
            <a:off x="3811523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92" name="textbox 1192"/>
          <p:cNvSpPr/>
          <p:nvPr/>
        </p:nvSpPr>
        <p:spPr>
          <a:xfrm>
            <a:off x="2733586" y="3102864"/>
            <a:ext cx="1018539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194" name="textbox 1194"/>
          <p:cNvSpPr/>
          <p:nvPr/>
        </p:nvSpPr>
        <p:spPr>
          <a:xfrm>
            <a:off x="3811523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pic>
        <p:nvPicPr>
          <p:cNvPr id="1196" name="picture 1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27236" y="1647444"/>
            <a:ext cx="3199574" cy="1842960"/>
          </a:xfrm>
          <a:prstGeom prst="rect">
            <a:avLst/>
          </a:prstGeom>
        </p:spPr>
      </p:pic>
      <p:pic>
        <p:nvPicPr>
          <p:cNvPr id="1198" name="picture 1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29776" y="1792541"/>
            <a:ext cx="1026122" cy="246849"/>
          </a:xfrm>
          <a:prstGeom prst="rect">
            <a:avLst/>
          </a:prstGeom>
        </p:spPr>
      </p:pic>
      <p:sp>
        <p:nvSpPr>
          <p:cNvPr id="1200" name="textbox 1200"/>
          <p:cNvSpPr/>
          <p:nvPr/>
        </p:nvSpPr>
        <p:spPr>
          <a:xfrm>
            <a:off x="8124444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202" name="textbox 1202"/>
          <p:cNvSpPr/>
          <p:nvPr/>
        </p:nvSpPr>
        <p:spPr>
          <a:xfrm>
            <a:off x="8124444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204" name="textbox 1204"/>
          <p:cNvSpPr/>
          <p:nvPr/>
        </p:nvSpPr>
        <p:spPr>
          <a:xfrm>
            <a:off x="8124444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206" name="textbox 1206"/>
          <p:cNvSpPr/>
          <p:nvPr/>
        </p:nvSpPr>
        <p:spPr>
          <a:xfrm>
            <a:off x="9202801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208" name="textbox 1208"/>
          <p:cNvSpPr/>
          <p:nvPr/>
        </p:nvSpPr>
        <p:spPr>
          <a:xfrm>
            <a:off x="9202801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sp>
        <p:nvSpPr>
          <p:cNvPr id="1210" name="textbox 1210"/>
          <p:cNvSpPr/>
          <p:nvPr/>
        </p:nvSpPr>
        <p:spPr>
          <a:xfrm>
            <a:off x="9202801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/>
        </p:txBody>
      </p:sp>
      <p:pic>
        <p:nvPicPr>
          <p:cNvPr id="1212" name="picture 1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95704" y="1647444"/>
            <a:ext cx="2131948" cy="1842960"/>
          </a:xfrm>
          <a:prstGeom prst="rect">
            <a:avLst/>
          </a:prstGeom>
        </p:spPr>
      </p:pic>
      <p:pic>
        <p:nvPicPr>
          <p:cNvPr id="1214" name="picture 1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659888" y="1792541"/>
            <a:ext cx="1026121" cy="246849"/>
          </a:xfrm>
          <a:prstGeom prst="rect">
            <a:avLst/>
          </a:prstGeom>
        </p:spPr>
      </p:pic>
      <p:pic>
        <p:nvPicPr>
          <p:cNvPr id="1216" name="picture 1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03492" y="1792541"/>
            <a:ext cx="1026109" cy="246849"/>
          </a:xfrm>
          <a:prstGeom prst="rect">
            <a:avLst/>
          </a:prstGeom>
        </p:spPr>
      </p:pic>
      <p:sp>
        <p:nvSpPr>
          <p:cNvPr id="1218" name="path"/>
          <p:cNvSpPr/>
          <p:nvPr/>
        </p:nvSpPr>
        <p:spPr>
          <a:xfrm>
            <a:off x="6867144" y="3525011"/>
            <a:ext cx="298703" cy="562355"/>
          </a:xfrm>
          <a:custGeom>
            <a:avLst/>
            <a:gdLst/>
            <a:ahLst/>
            <a:cxnLst/>
            <a:rect l="0" t="0" r="0" b="0"/>
            <a:pathLst>
              <a:path w="470" h="885">
                <a:moveTo>
                  <a:pt x="0" y="237"/>
                </a:moveTo>
                <a:lnTo>
                  <a:pt x="235" y="0"/>
                </a:lnTo>
                <a:lnTo>
                  <a:pt x="470" y="237"/>
                </a:lnTo>
                <a:lnTo>
                  <a:pt x="352" y="237"/>
                </a:lnTo>
                <a:lnTo>
                  <a:pt x="352" y="650"/>
                </a:lnTo>
                <a:lnTo>
                  <a:pt x="470" y="650"/>
                </a:lnTo>
                <a:lnTo>
                  <a:pt x="235" y="885"/>
                </a:lnTo>
                <a:lnTo>
                  <a:pt x="0" y="650"/>
                </a:lnTo>
                <a:lnTo>
                  <a:pt x="117" y="650"/>
                </a:lnTo>
                <a:lnTo>
                  <a:pt x="117" y="237"/>
                </a:lnTo>
                <a:lnTo>
                  <a:pt x="0" y="237"/>
                </a:lnTo>
              </a:path>
            </a:pathLst>
          </a:custGeom>
          <a:solidFill>
            <a:srgbClr val="418AB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0" name="picture 1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83045" y="4034955"/>
            <a:ext cx="1453158" cy="1896008"/>
          </a:xfrm>
          <a:prstGeom prst="rect">
            <a:avLst/>
          </a:prstGeom>
        </p:spPr>
      </p:pic>
      <p:sp>
        <p:nvSpPr>
          <p:cNvPr id="1222" name="rect"/>
          <p:cNvSpPr/>
          <p:nvPr/>
        </p:nvSpPr>
        <p:spPr>
          <a:xfrm>
            <a:off x="6412991" y="5579211"/>
            <a:ext cx="1190244" cy="245516"/>
          </a:xfrm>
          <a:prstGeom prst="rect">
            <a:avLst/>
          </a:prstGeom>
          <a:solidFill>
            <a:srgbClr val="418AB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24" name="table 1224"/>
          <p:cNvGraphicFramePr>
            <a:graphicFrameLocks noGrp="1"/>
          </p:cNvGraphicFramePr>
          <p:nvPr/>
        </p:nvGraphicFramePr>
        <p:xfrm>
          <a:off x="2682113" y="1647444"/>
          <a:ext cx="8665844" cy="4283075"/>
        </p:xfrm>
        <a:graphic>
          <a:graphicData uri="http://schemas.openxmlformats.org/drawingml/2006/table">
            <a:tbl>
              <a:tblPr/>
              <a:tblGrid>
                <a:gridCol w="3268979"/>
                <a:gridCol w="1065530"/>
                <a:gridCol w="1063625"/>
                <a:gridCol w="3267709"/>
              </a:tblGrid>
              <a:tr h="508634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8134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认证管理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654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465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585470" algn="l" rtl="0" eaLnBrk="0">
                        <a:lnSpc>
                          <a:spcPts val="1185"/>
                        </a:lnSpc>
                      </a:pPr>
                      <a:r>
                        <a:rPr sz="9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移动业务</a:t>
                      </a:r>
                      <a:r>
                        <a:rPr sz="9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EMO</a:t>
                      </a:r>
                      <a:r>
                        <a:rPr sz="9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）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65722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移动设备管理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70" name="group 7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22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228" name="picture 12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230" name="textbox 1230"/>
            <p:cNvSpPr/>
            <p:nvPr/>
          </p:nvSpPr>
          <p:spPr>
            <a:xfrm>
              <a:off x="673554" y="241357"/>
              <a:ext cx="496379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计算机网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络系统</a:t>
              </a:r>
              <a:endParaRPr lang="en-US" altLang="en-US" sz="3200" dirty="0"/>
            </a:p>
          </p:txBody>
        </p:sp>
        <p:pic>
          <p:nvPicPr>
            <p:cNvPr id="1232" name="picture 12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234" name="picture 12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682113" y="3525011"/>
            <a:ext cx="3251911" cy="2405951"/>
          </a:xfrm>
          <a:prstGeom prst="rect">
            <a:avLst/>
          </a:prstGeom>
        </p:spPr>
      </p:pic>
      <p:pic>
        <p:nvPicPr>
          <p:cNvPr id="1236" name="picture 12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096250" y="3525011"/>
            <a:ext cx="3251910" cy="2405951"/>
          </a:xfrm>
          <a:prstGeom prst="rect">
            <a:avLst/>
          </a:prstGeom>
        </p:spPr>
      </p:pic>
      <p:graphicFrame>
        <p:nvGraphicFramePr>
          <p:cNvPr id="1238" name="table 1238"/>
          <p:cNvGraphicFramePr>
            <a:graphicFrameLocks noGrp="1"/>
          </p:cNvGraphicFramePr>
          <p:nvPr/>
        </p:nvGraphicFramePr>
        <p:xfrm>
          <a:off x="8149387" y="4086098"/>
          <a:ext cx="3155950" cy="1678939"/>
        </p:xfrm>
        <a:graphic>
          <a:graphicData uri="http://schemas.openxmlformats.org/drawingml/2006/table">
            <a:tbl>
              <a:tblPr/>
              <a:tblGrid>
                <a:gridCol w="1577975"/>
                <a:gridCol w="1577975"/>
              </a:tblGrid>
              <a:tr h="1678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01930" algn="l" rtl="0" eaLnBrk="0">
                        <a:lnSpc>
                          <a:spcPts val="1185"/>
                        </a:lnSpc>
                      </a:pPr>
                      <a:r>
                        <a:rPr sz="9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行为管理（ EBM </a:t>
                      </a:r>
                      <a:r>
                        <a:rPr sz="9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401955" algn="l" rtl="0" eaLnBrk="0">
                        <a:lnSpc>
                          <a:spcPct val="87000"/>
                        </a:lnSpc>
                        <a:spcBef>
                          <a:spcPts val="30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上网行为</a:t>
                      </a:r>
                      <a:endParaRPr lang="en-US" altLang="en-US" sz="1000" dirty="0"/>
                    </a:p>
                    <a:p>
                      <a:pPr marL="405130" algn="l" rtl="0" eaLnBrk="0">
                        <a:lnSpc>
                          <a:spcPts val="2665"/>
                        </a:lnSpc>
                      </a:pPr>
                      <a:r>
                        <a:rPr sz="10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即时通信</a:t>
                      </a:r>
                      <a:endParaRPr lang="en-US" altLang="en-US" sz="1000" dirty="0"/>
                    </a:p>
                    <a:p>
                      <a:pPr marL="400050" algn="l" rtl="0" eaLnBrk="0">
                        <a:lnSpc>
                          <a:spcPts val="2700"/>
                        </a:lnSpc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系统行为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40068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水印追溯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24815" algn="l" rtl="0" eaLnBrk="0">
                        <a:lnSpc>
                          <a:spcPts val="1185"/>
                        </a:lnSpc>
                      </a:pPr>
                      <a:r>
                        <a:rPr sz="9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数据管理（ EDM </a:t>
                      </a:r>
                      <a:r>
                        <a:rPr sz="9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900" dirty="0"/>
                    </a:p>
                    <a:p>
                      <a:pPr marL="629285" algn="l" rtl="0" eaLnBrk="0">
                        <a:lnSpc>
                          <a:spcPct val="95000"/>
                        </a:lnSpc>
                        <a:spcBef>
                          <a:spcPts val="147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数据侦探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495935" algn="l" rtl="0" eaLnBrk="0">
                        <a:lnSpc>
                          <a:spcPct val="95000"/>
                        </a:lnSpc>
                        <a:spcBef>
                          <a:spcPts val="31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数据分类分级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562610" algn="l" rtl="0" eaLnBrk="0">
                        <a:lnSpc>
                          <a:spcPct val="95000"/>
                        </a:lnSpc>
                        <a:spcBef>
                          <a:spcPts val="31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数据防泄漏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63119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文档加密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40" name="table 1240"/>
          <p:cNvGraphicFramePr>
            <a:graphicFrameLocks noGrp="1"/>
          </p:cNvGraphicFramePr>
          <p:nvPr/>
        </p:nvGraphicFramePr>
        <p:xfrm>
          <a:off x="2727236" y="4086098"/>
          <a:ext cx="3155950" cy="1678304"/>
        </p:xfrm>
        <a:graphic>
          <a:graphicData uri="http://schemas.openxmlformats.org/drawingml/2006/table">
            <a:tbl>
              <a:tblPr/>
              <a:tblGrid>
                <a:gridCol w="1577975"/>
                <a:gridCol w="1577975"/>
              </a:tblGrid>
              <a:tr h="1678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10490" algn="l" rtl="0" eaLnBrk="0">
                        <a:lnSpc>
                          <a:spcPts val="1185"/>
                        </a:lnSpc>
                      </a:pPr>
                      <a:r>
                        <a:rPr sz="9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网络准入（ EIA+EIP ）</a:t>
                      </a:r>
                      <a:endParaRPr lang="en-US" altLang="en-US" sz="900" dirty="0"/>
                    </a:p>
                    <a:p>
                      <a:pPr marL="266700" algn="l" rtl="0" eaLnBrk="0">
                        <a:lnSpc>
                          <a:spcPct val="87000"/>
                        </a:lnSpc>
                        <a:spcBef>
                          <a:spcPts val="146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入网终端识别</a:t>
                      </a:r>
                      <a:endParaRPr lang="en-US" altLang="en-US" sz="1000" dirty="0"/>
                    </a:p>
                    <a:p>
                      <a:pPr marL="267335" algn="l" rtl="0" eaLnBrk="0">
                        <a:lnSpc>
                          <a:spcPts val="2670"/>
                        </a:lnSpc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终端接入认证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276225" algn="l" rtl="0" eaLnBrk="0">
                        <a:lnSpc>
                          <a:spcPct val="95000"/>
                        </a:lnSpc>
                        <a:spcBef>
                          <a:spcPts val="310"/>
                        </a:spcBef>
                      </a:pPr>
                      <a:r>
                        <a:rPr sz="10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网络访问授权</a:t>
                      </a:r>
                      <a:endParaRPr lang="en-US" altLang="en-US" sz="1000" dirty="0"/>
                    </a:p>
                    <a:p>
                      <a:pPr marL="1215390" algn="l" rtl="0" eaLnBrk="0">
                        <a:lnSpc>
                          <a:spcPts val="1205"/>
                        </a:lnSpc>
                        <a:spcBef>
                          <a:spcPts val="125"/>
                        </a:spcBef>
                        <a:tabLst>
                          <a:tab pos="1316355" algn="l"/>
                        </a:tabLst>
                      </a:pPr>
                      <a:r>
                        <a:rPr sz="1000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endParaRPr lang="en-US" altLang="en-US" sz="1000" dirty="0"/>
                    </a:p>
                    <a:p>
                      <a:pPr marL="341630" algn="l" rtl="0" eaLnBrk="0">
                        <a:lnSpc>
                          <a:spcPct val="82000"/>
                        </a:lnSpc>
                        <a:spcBef>
                          <a:spcPts val="220"/>
                        </a:spcBef>
                      </a:pPr>
                      <a:r>
                        <a:rPr sz="1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</a:t>
                      </a:r>
                      <a:r>
                        <a:rPr sz="10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地址管理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441960" algn="l" rtl="0" eaLnBrk="0">
                        <a:lnSpc>
                          <a:spcPts val="1185"/>
                        </a:lnSpc>
                      </a:pPr>
                      <a:r>
                        <a:rPr sz="900" b="1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桌面安全（ EAD</a:t>
                      </a:r>
                      <a:r>
                        <a:rPr sz="900" b="1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）</a:t>
                      </a:r>
                      <a:endParaRPr lang="en-US" altLang="en-US" sz="900" dirty="0"/>
                    </a:p>
                    <a:p>
                      <a:pPr marL="629920" algn="l" rtl="0" eaLnBrk="0">
                        <a:lnSpc>
                          <a:spcPct val="87000"/>
                        </a:lnSpc>
                        <a:spcBef>
                          <a:spcPts val="149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安全准入</a:t>
                      </a:r>
                      <a:endParaRPr lang="en-US" altLang="en-US" sz="1000" dirty="0"/>
                    </a:p>
                    <a:p>
                      <a:pPr marL="629920" algn="l" rtl="0" eaLnBrk="0">
                        <a:lnSpc>
                          <a:spcPts val="2675"/>
                        </a:lnSpc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补丁管理</a:t>
                      </a:r>
                      <a:endParaRPr lang="en-US" altLang="en-US" sz="1000" dirty="0"/>
                    </a:p>
                    <a:p>
                      <a:pPr marL="630555" algn="l" rtl="0" eaLnBrk="0">
                        <a:lnSpc>
                          <a:spcPts val="2700"/>
                        </a:lnSpc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软件分发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62865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外联管理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42" name="textbox 1242"/>
          <p:cNvSpPr/>
          <p:nvPr/>
        </p:nvSpPr>
        <p:spPr>
          <a:xfrm>
            <a:off x="2734055" y="1223771"/>
            <a:ext cx="8565515" cy="33400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3142615" algn="l" rtl="0" eaLnBrk="0">
              <a:lnSpc>
                <a:spcPct val="91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南昌诚航工业网络一体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化管控平台</a:t>
            </a:r>
            <a:endParaRPr lang="en-US" altLang="en-US" sz="1200" dirty="0"/>
          </a:p>
        </p:txBody>
      </p:sp>
      <p:sp>
        <p:nvSpPr>
          <p:cNvPr id="1244" name="textbox 1244"/>
          <p:cNvSpPr/>
          <p:nvPr/>
        </p:nvSpPr>
        <p:spPr>
          <a:xfrm>
            <a:off x="2734055" y="5996940"/>
            <a:ext cx="8565515" cy="332740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500" dirty="0"/>
          </a:p>
          <a:p>
            <a:pPr marL="3558540" algn="l" rtl="0" eaLnBrk="0">
              <a:lnSpc>
                <a:spcPct val="91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XXXXX一体化客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户端</a:t>
            </a:r>
            <a:endParaRPr lang="en-US" altLang="en-US" sz="1200" dirty="0"/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674128" y="1705470"/>
            <a:ext cx="1575689" cy="453694"/>
            <a:chOff x="0" y="0"/>
            <a:chExt cx="1575689" cy="453694"/>
          </a:xfrm>
        </p:grpSpPr>
        <p:pic>
          <p:nvPicPr>
            <p:cNvPr id="1246" name="picture 12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575689" cy="453694"/>
            </a:xfrm>
            <a:prstGeom prst="rect">
              <a:avLst/>
            </a:prstGeom>
          </p:spPr>
        </p:pic>
        <p:sp>
          <p:nvSpPr>
            <p:cNvPr id="1248" name="textbox 1248"/>
            <p:cNvSpPr/>
            <p:nvPr/>
          </p:nvSpPr>
          <p:spPr>
            <a:xfrm>
              <a:off x="-12700" y="-12700"/>
              <a:ext cx="1601469" cy="4991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9624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统一标准</a:t>
              </a:r>
              <a:endParaRPr lang="en-US" altLang="en-US" sz="1500" dirty="0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674128" y="4815751"/>
            <a:ext cx="1575689" cy="453694"/>
            <a:chOff x="0" y="0"/>
            <a:chExt cx="1575689" cy="453694"/>
          </a:xfrm>
        </p:grpSpPr>
        <p:pic>
          <p:nvPicPr>
            <p:cNvPr id="1250" name="picture 12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575689" cy="453694"/>
            </a:xfrm>
            <a:prstGeom prst="rect">
              <a:avLst/>
            </a:prstGeom>
          </p:spPr>
        </p:pic>
        <p:sp>
          <p:nvSpPr>
            <p:cNvPr id="1252" name="textbox 1252"/>
            <p:cNvSpPr/>
            <p:nvPr/>
          </p:nvSpPr>
          <p:spPr>
            <a:xfrm>
              <a:off x="-12700" y="-12700"/>
              <a:ext cx="1601469" cy="4991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9624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统一运维</a:t>
              </a:r>
              <a:endParaRPr lang="en-US" altLang="en-US" sz="1500" dirty="0"/>
            </a:p>
          </p:txBody>
        </p:sp>
      </p:grpSp>
      <p:sp>
        <p:nvSpPr>
          <p:cNvPr id="1254" name="textbox 1254"/>
          <p:cNvSpPr/>
          <p:nvPr/>
        </p:nvSpPr>
        <p:spPr>
          <a:xfrm>
            <a:off x="674128" y="2327529"/>
            <a:ext cx="1576069" cy="454025"/>
          </a:xfrm>
          <a:prstGeom prst="rect">
            <a:avLst/>
          </a:prstGeom>
          <a:solidFill>
            <a:srgbClr val="5DA3C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383540" algn="l" rtl="0" eaLnBrk="0">
              <a:lnSpc>
                <a:spcPct val="96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统一架构</a:t>
            </a:r>
            <a:endParaRPr lang="en-US" altLang="en-US" sz="1500" dirty="0"/>
          </a:p>
        </p:txBody>
      </p:sp>
      <p:grpSp>
        <p:nvGrpSpPr>
          <p:cNvPr id="76" name="group 76"/>
          <p:cNvGrpSpPr/>
          <p:nvPr/>
        </p:nvGrpSpPr>
        <p:grpSpPr>
          <a:xfrm rot="21600000">
            <a:off x="674128" y="3571633"/>
            <a:ext cx="1575689" cy="453694"/>
            <a:chOff x="0" y="0"/>
            <a:chExt cx="1575689" cy="453694"/>
          </a:xfrm>
        </p:grpSpPr>
        <p:pic>
          <p:nvPicPr>
            <p:cNvPr id="1256" name="picture 125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575689" cy="453694"/>
            </a:xfrm>
            <a:prstGeom prst="rect">
              <a:avLst/>
            </a:prstGeom>
          </p:spPr>
        </p:pic>
        <p:sp>
          <p:nvSpPr>
            <p:cNvPr id="1258" name="textbox 1258"/>
            <p:cNvSpPr/>
            <p:nvPr/>
          </p:nvSpPr>
          <p:spPr>
            <a:xfrm>
              <a:off x="-12700" y="-12700"/>
              <a:ext cx="1601469" cy="4991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9624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统一控制</a:t>
              </a:r>
              <a:endParaRPr lang="en-US" altLang="en-US" sz="1500" dirty="0"/>
            </a:p>
          </p:txBody>
        </p:sp>
      </p:grpSp>
      <p:grpSp>
        <p:nvGrpSpPr>
          <p:cNvPr id="78" name="group 78"/>
          <p:cNvGrpSpPr/>
          <p:nvPr/>
        </p:nvGrpSpPr>
        <p:grpSpPr>
          <a:xfrm rot="21600000">
            <a:off x="674128" y="4193692"/>
            <a:ext cx="1575689" cy="453694"/>
            <a:chOff x="0" y="0"/>
            <a:chExt cx="1575689" cy="453694"/>
          </a:xfrm>
        </p:grpSpPr>
        <p:pic>
          <p:nvPicPr>
            <p:cNvPr id="1260" name="picture 126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1575689" cy="453694"/>
            </a:xfrm>
            <a:prstGeom prst="rect">
              <a:avLst/>
            </a:prstGeom>
          </p:spPr>
        </p:pic>
        <p:sp>
          <p:nvSpPr>
            <p:cNvPr id="1262" name="textbox 1262"/>
            <p:cNvSpPr/>
            <p:nvPr/>
          </p:nvSpPr>
          <p:spPr>
            <a:xfrm>
              <a:off x="-12700" y="-12700"/>
              <a:ext cx="1601469" cy="4991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9624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统一部署</a:t>
              </a:r>
              <a:endParaRPr lang="en-US" altLang="en-US" sz="1500" dirty="0"/>
            </a:p>
          </p:txBody>
        </p:sp>
      </p:grpSp>
      <p:grpSp>
        <p:nvGrpSpPr>
          <p:cNvPr id="80" name="group 80"/>
          <p:cNvGrpSpPr/>
          <p:nvPr/>
        </p:nvGrpSpPr>
        <p:grpSpPr>
          <a:xfrm rot="21600000">
            <a:off x="674128" y="2949587"/>
            <a:ext cx="1575689" cy="453681"/>
            <a:chOff x="0" y="0"/>
            <a:chExt cx="1575689" cy="453681"/>
          </a:xfrm>
        </p:grpSpPr>
        <p:pic>
          <p:nvPicPr>
            <p:cNvPr id="1264" name="picture 126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1575689" cy="453681"/>
            </a:xfrm>
            <a:prstGeom prst="rect">
              <a:avLst/>
            </a:prstGeom>
          </p:spPr>
        </p:pic>
        <p:sp>
          <p:nvSpPr>
            <p:cNvPr id="1266" name="textbox 1266"/>
            <p:cNvSpPr/>
            <p:nvPr/>
          </p:nvSpPr>
          <p:spPr>
            <a:xfrm>
              <a:off x="-12700" y="-12700"/>
              <a:ext cx="1601469" cy="4991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39624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统一管理</a:t>
              </a:r>
              <a:endParaRPr lang="en-US" altLang="en-US" sz="1500" dirty="0"/>
            </a:p>
          </p:txBody>
        </p:sp>
      </p:grpSp>
      <p:sp>
        <p:nvSpPr>
          <p:cNvPr id="1268" name="textbox 1268"/>
          <p:cNvSpPr/>
          <p:nvPr/>
        </p:nvSpPr>
        <p:spPr>
          <a:xfrm>
            <a:off x="690651" y="1183881"/>
            <a:ext cx="1384300" cy="274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网络管理平台</a:t>
            </a:r>
            <a:endParaRPr lang="en-US" altLang="en-US" sz="1700" dirty="0"/>
          </a:p>
        </p:txBody>
      </p:sp>
      <p:sp>
        <p:nvSpPr>
          <p:cNvPr id="1270" name="textbox 1270"/>
          <p:cNvSpPr/>
          <p:nvPr/>
        </p:nvSpPr>
        <p:spPr>
          <a:xfrm>
            <a:off x="6412991" y="4894643"/>
            <a:ext cx="1190625" cy="24637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300" dirty="0"/>
          </a:p>
          <a:p>
            <a:pPr marL="195580" algn="l" rtl="0" eaLnBrk="0">
              <a:lnSpc>
                <a:spcPct val="96000"/>
              </a:lnSpc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移动应用管理</a:t>
            </a:r>
            <a:endParaRPr lang="en-US" altLang="en-US" sz="1000" dirty="0"/>
          </a:p>
        </p:txBody>
      </p:sp>
      <p:sp>
        <p:nvSpPr>
          <p:cNvPr id="1272" name="textbox 1272"/>
          <p:cNvSpPr/>
          <p:nvPr/>
        </p:nvSpPr>
        <p:spPr>
          <a:xfrm>
            <a:off x="6412991" y="5236463"/>
            <a:ext cx="1190625" cy="24637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195580" algn="l" rtl="0" eaLnBrk="0">
              <a:lnSpc>
                <a:spcPct val="95000"/>
              </a:lnSpc>
              <a:spcBef>
                <a:spcPts val="0"/>
              </a:spcBef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移动内容管理</a:t>
            </a:r>
            <a:endParaRPr lang="en-US" altLang="en-US" sz="1000" dirty="0"/>
          </a:p>
        </p:txBody>
      </p:sp>
      <p:sp>
        <p:nvSpPr>
          <p:cNvPr id="1274" name="textbox 1274"/>
          <p:cNvSpPr/>
          <p:nvPr/>
        </p:nvSpPr>
        <p:spPr>
          <a:xfrm>
            <a:off x="6412991" y="4558283"/>
            <a:ext cx="119062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300" dirty="0"/>
          </a:p>
          <a:p>
            <a:pPr marL="194945" algn="l" rtl="0" eaLnBrk="0">
              <a:lnSpc>
                <a:spcPct val="95000"/>
              </a:lnSpc>
            </a:pPr>
            <a:r>
              <a:rPr sz="10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移动接入管理</a:t>
            </a:r>
            <a:endParaRPr lang="en-US" altLang="en-US" sz="1000" dirty="0"/>
          </a:p>
        </p:txBody>
      </p:sp>
      <p:pic>
        <p:nvPicPr>
          <p:cNvPr id="1276" name="picture 12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277195" y="1792541"/>
            <a:ext cx="1026121" cy="246849"/>
          </a:xfrm>
          <a:prstGeom prst="rect">
            <a:avLst/>
          </a:prstGeom>
        </p:spPr>
      </p:pic>
      <p:pic>
        <p:nvPicPr>
          <p:cNvPr id="1278" name="picture 12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4347083" y="1792541"/>
            <a:ext cx="1026121" cy="246849"/>
          </a:xfrm>
          <a:prstGeom prst="rect">
            <a:avLst/>
          </a:prstGeom>
        </p:spPr>
      </p:pic>
      <p:sp>
        <p:nvSpPr>
          <p:cNvPr id="1280" name="textbox 1280"/>
          <p:cNvSpPr/>
          <p:nvPr/>
        </p:nvSpPr>
        <p:spPr>
          <a:xfrm>
            <a:off x="5967983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330200" algn="l" rtl="0" eaLnBrk="0">
              <a:lnSpc>
                <a:spcPct val="91000"/>
              </a:lnSpc>
              <a:spcBef>
                <a:spcPts val="5"/>
              </a:spcBef>
            </a:pPr>
            <a:r>
              <a:rPr sz="9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PPPoE</a:t>
            </a:r>
            <a:endParaRPr lang="en-US" altLang="en-US" sz="900" dirty="0"/>
          </a:p>
        </p:txBody>
      </p:sp>
      <p:sp>
        <p:nvSpPr>
          <p:cNvPr id="1282" name="textbox 1282"/>
          <p:cNvSpPr/>
          <p:nvPr/>
        </p:nvSpPr>
        <p:spPr>
          <a:xfrm>
            <a:off x="7046392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249555" algn="l" rtl="0" eaLnBrk="0">
              <a:lnSpc>
                <a:spcPct val="9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VPN</a:t>
            </a:r>
            <a:r>
              <a:rPr sz="900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</a:t>
            </a:r>
            <a:endParaRPr lang="en-US" altLang="en-US" sz="900" dirty="0"/>
          </a:p>
        </p:txBody>
      </p:sp>
      <p:sp>
        <p:nvSpPr>
          <p:cNvPr id="1284" name="textbox 1284"/>
          <p:cNvSpPr/>
          <p:nvPr/>
        </p:nvSpPr>
        <p:spPr>
          <a:xfrm>
            <a:off x="10280904" y="3102864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327660" algn="l" rtl="0" eaLnBrk="0">
              <a:lnSpc>
                <a:spcPct val="99000"/>
              </a:lnSpc>
              <a:spcBef>
                <a:spcPts val="5"/>
              </a:spcBef>
            </a:pP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国产化</a:t>
            </a:r>
            <a:endParaRPr lang="en-US" altLang="en-US" sz="900" dirty="0"/>
          </a:p>
        </p:txBody>
      </p:sp>
      <p:sp>
        <p:nvSpPr>
          <p:cNvPr id="1286" name="textbox 1286"/>
          <p:cNvSpPr/>
          <p:nvPr/>
        </p:nvSpPr>
        <p:spPr>
          <a:xfrm>
            <a:off x="5967983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400" dirty="0"/>
          </a:p>
          <a:p>
            <a:pPr marL="320040" algn="l" rtl="0" eaLnBrk="0">
              <a:lnSpc>
                <a:spcPct val="92000"/>
              </a:lnSpc>
              <a:spcBef>
                <a:spcPts val="0"/>
              </a:spcBef>
            </a:pPr>
            <a:r>
              <a:rPr sz="9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802.1x</a:t>
            </a:r>
            <a:endParaRPr lang="en-US" altLang="en-US" sz="900" dirty="0"/>
          </a:p>
        </p:txBody>
      </p:sp>
      <p:sp>
        <p:nvSpPr>
          <p:cNvPr id="1288" name="textbox 1288"/>
          <p:cNvSpPr/>
          <p:nvPr/>
        </p:nvSpPr>
        <p:spPr>
          <a:xfrm>
            <a:off x="7046392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200" dirty="0"/>
          </a:p>
          <a:p>
            <a:pPr marL="341630" algn="l" rtl="0" eaLnBrk="0">
              <a:lnSpc>
                <a:spcPts val="1285"/>
              </a:lnSpc>
              <a:spcBef>
                <a:spcPts val="0"/>
              </a:spcBef>
            </a:pPr>
            <a:r>
              <a:rPr sz="9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Portal</a:t>
            </a:r>
            <a:endParaRPr lang="en-US" altLang="en-US" sz="900" dirty="0"/>
          </a:p>
        </p:txBody>
      </p:sp>
      <p:sp>
        <p:nvSpPr>
          <p:cNvPr id="1290" name="textbox 1290"/>
          <p:cNvSpPr/>
          <p:nvPr/>
        </p:nvSpPr>
        <p:spPr>
          <a:xfrm>
            <a:off x="10280904" y="2273350"/>
            <a:ext cx="1019175" cy="240029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300" dirty="0"/>
          </a:p>
          <a:p>
            <a:pPr marL="255905" algn="l" rtl="0" eaLnBrk="0">
              <a:lnSpc>
                <a:spcPct val="99000"/>
              </a:lnSpc>
              <a:spcBef>
                <a:spcPts val="0"/>
              </a:spcBef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远程运维</a:t>
            </a:r>
            <a:endParaRPr lang="en-US" altLang="en-US" sz="900" dirty="0"/>
          </a:p>
        </p:txBody>
      </p:sp>
      <p:sp>
        <p:nvSpPr>
          <p:cNvPr id="1292" name="textbox 1292"/>
          <p:cNvSpPr/>
          <p:nvPr/>
        </p:nvSpPr>
        <p:spPr>
          <a:xfrm>
            <a:off x="5967983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400" dirty="0"/>
          </a:p>
          <a:p>
            <a:pPr marL="372110" algn="l" rtl="0" eaLnBrk="0">
              <a:lnSpc>
                <a:spcPct val="92000"/>
              </a:lnSpc>
              <a:spcBef>
                <a:spcPts val="0"/>
              </a:spcBef>
            </a:pPr>
            <a:r>
              <a:rPr sz="9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</a:t>
            </a:r>
            <a:endParaRPr lang="en-US" altLang="en-US" sz="900" dirty="0"/>
          </a:p>
        </p:txBody>
      </p:sp>
      <p:sp>
        <p:nvSpPr>
          <p:cNvPr id="1294" name="textbox 1294"/>
          <p:cNvSpPr/>
          <p:nvPr/>
        </p:nvSpPr>
        <p:spPr>
          <a:xfrm>
            <a:off x="7046392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379095" algn="l" rtl="0" eaLnBrk="0">
              <a:lnSpc>
                <a:spcPct val="91000"/>
              </a:lnSpc>
              <a:spcBef>
                <a:spcPts val="5"/>
              </a:spcBef>
            </a:pP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IPoE</a:t>
            </a:r>
            <a:endParaRPr lang="en-US" altLang="en-US" sz="900" dirty="0"/>
          </a:p>
        </p:txBody>
      </p:sp>
      <p:sp>
        <p:nvSpPr>
          <p:cNvPr id="1296" name="textbox 1296"/>
          <p:cNvSpPr/>
          <p:nvPr/>
        </p:nvSpPr>
        <p:spPr>
          <a:xfrm>
            <a:off x="10280904" y="2688335"/>
            <a:ext cx="1019175" cy="239395"/>
          </a:xfrm>
          <a:prstGeom prst="rect">
            <a:avLst/>
          </a:prstGeom>
          <a:solidFill>
            <a:srgbClr val="418AB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300" dirty="0"/>
          </a:p>
          <a:p>
            <a:pPr marL="255905" algn="l" rtl="0" eaLnBrk="0">
              <a:lnSpc>
                <a:spcPct val="99000"/>
              </a:lnSpc>
              <a:spcBef>
                <a:spcPts val="5"/>
              </a:spcBef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移动运维</a:t>
            </a:r>
            <a:endParaRPr lang="en-US" altLang="en-US" sz="900" dirty="0"/>
          </a:p>
        </p:txBody>
      </p:sp>
      <p:pic>
        <p:nvPicPr>
          <p:cNvPr id="1298" name="picture 129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300" name="picture 130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956775" y="5475338"/>
            <a:ext cx="1317396" cy="107950"/>
          </a:xfrm>
          <a:prstGeom prst="rect">
            <a:avLst/>
          </a:prstGeom>
        </p:spPr>
      </p:pic>
      <p:pic>
        <p:nvPicPr>
          <p:cNvPr id="1302" name="picture 130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2727236" y="4086098"/>
            <a:ext cx="60096" cy="1497190"/>
          </a:xfrm>
          <a:prstGeom prst="rect">
            <a:avLst/>
          </a:prstGeom>
        </p:spPr>
      </p:pic>
      <p:sp>
        <p:nvSpPr>
          <p:cNvPr id="1304" name="textbox 1304"/>
          <p:cNvSpPr/>
          <p:nvPr/>
        </p:nvSpPr>
        <p:spPr>
          <a:xfrm>
            <a:off x="9383764" y="2315536"/>
            <a:ext cx="657859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资产可视化</a:t>
            </a:r>
            <a:endParaRPr lang="en-US" altLang="en-US" sz="900" dirty="0"/>
          </a:p>
        </p:txBody>
      </p:sp>
      <p:sp>
        <p:nvSpPr>
          <p:cNvPr id="1306" name="textbox 1306"/>
          <p:cNvSpPr/>
          <p:nvPr/>
        </p:nvSpPr>
        <p:spPr>
          <a:xfrm>
            <a:off x="8305307" y="3146557"/>
            <a:ext cx="657859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行为可视化</a:t>
            </a:r>
            <a:endParaRPr lang="en-US" altLang="en-US" sz="900" dirty="0"/>
          </a:p>
        </p:txBody>
      </p:sp>
      <p:sp>
        <p:nvSpPr>
          <p:cNvPr id="1308" name="textbox 1308"/>
          <p:cNvSpPr/>
          <p:nvPr/>
        </p:nvSpPr>
        <p:spPr>
          <a:xfrm>
            <a:off x="8305307" y="2731432"/>
            <a:ext cx="657859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接入可视化</a:t>
            </a:r>
            <a:endParaRPr lang="en-US" altLang="en-US" sz="900" dirty="0"/>
          </a:p>
        </p:txBody>
      </p:sp>
      <p:sp>
        <p:nvSpPr>
          <p:cNvPr id="1310" name="textbox 1310"/>
          <p:cNvSpPr/>
          <p:nvPr/>
        </p:nvSpPr>
        <p:spPr>
          <a:xfrm>
            <a:off x="9382627" y="3147441"/>
            <a:ext cx="659130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数据可视化</a:t>
            </a:r>
            <a:endParaRPr lang="en-US" altLang="en-US" sz="900" dirty="0"/>
          </a:p>
        </p:txBody>
      </p:sp>
      <p:sp>
        <p:nvSpPr>
          <p:cNvPr id="1312" name="textbox 1312"/>
          <p:cNvSpPr/>
          <p:nvPr/>
        </p:nvSpPr>
        <p:spPr>
          <a:xfrm>
            <a:off x="9383259" y="2731811"/>
            <a:ext cx="658494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桌面可视化</a:t>
            </a:r>
            <a:endParaRPr lang="en-US" altLang="en-US" sz="900" dirty="0"/>
          </a:p>
        </p:txBody>
      </p:sp>
      <p:sp>
        <p:nvSpPr>
          <p:cNvPr id="1314" name="textbox 1314"/>
          <p:cNvSpPr/>
          <p:nvPr/>
        </p:nvSpPr>
        <p:spPr>
          <a:xfrm>
            <a:off x="8845419" y="1839434"/>
            <a:ext cx="65722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可视化管理</a:t>
            </a:r>
            <a:endParaRPr lang="en-US" altLang="en-US" sz="900" dirty="0"/>
          </a:p>
        </p:txBody>
      </p:sp>
      <p:sp>
        <p:nvSpPr>
          <p:cNvPr id="1316" name="textbox 1316"/>
          <p:cNvSpPr/>
          <p:nvPr/>
        </p:nvSpPr>
        <p:spPr>
          <a:xfrm>
            <a:off x="8304927" y="2317305"/>
            <a:ext cx="658494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全景可视化</a:t>
            </a:r>
            <a:endParaRPr lang="en-US" altLang="en-US" sz="900" dirty="0"/>
          </a:p>
        </p:txBody>
      </p:sp>
      <p:sp>
        <p:nvSpPr>
          <p:cNvPr id="1318" name="textbox 1318"/>
          <p:cNvSpPr/>
          <p:nvPr/>
        </p:nvSpPr>
        <p:spPr>
          <a:xfrm>
            <a:off x="5133182" y="3146178"/>
            <a:ext cx="532130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移动终端</a:t>
            </a:r>
            <a:endParaRPr lang="en-US" altLang="en-US" sz="900" dirty="0"/>
          </a:p>
        </p:txBody>
      </p:sp>
      <p:sp>
        <p:nvSpPr>
          <p:cNvPr id="1320" name="textbox 1320"/>
          <p:cNvSpPr/>
          <p:nvPr/>
        </p:nvSpPr>
        <p:spPr>
          <a:xfrm>
            <a:off x="4054485" y="3146178"/>
            <a:ext cx="53276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虚拟终端</a:t>
            </a:r>
            <a:endParaRPr lang="en-US" altLang="en-US" sz="900" dirty="0"/>
          </a:p>
        </p:txBody>
      </p:sp>
      <p:sp>
        <p:nvSpPr>
          <p:cNvPr id="1322" name="textbox 1322"/>
          <p:cNvSpPr/>
          <p:nvPr/>
        </p:nvSpPr>
        <p:spPr>
          <a:xfrm>
            <a:off x="2976533" y="2732063"/>
            <a:ext cx="532130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外协员工</a:t>
            </a:r>
            <a:endParaRPr lang="en-US" altLang="en-US" sz="900" dirty="0"/>
          </a:p>
        </p:txBody>
      </p:sp>
      <p:sp>
        <p:nvSpPr>
          <p:cNvPr id="1324" name="textbox 1324"/>
          <p:cNvSpPr/>
          <p:nvPr/>
        </p:nvSpPr>
        <p:spPr>
          <a:xfrm>
            <a:off x="10524951" y="1839055"/>
            <a:ext cx="531494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系统管理</a:t>
            </a:r>
            <a:endParaRPr lang="en-US" altLang="en-US" sz="900" dirty="0"/>
          </a:p>
        </p:txBody>
      </p:sp>
      <p:sp>
        <p:nvSpPr>
          <p:cNvPr id="1326" name="textbox 1326"/>
          <p:cNvSpPr/>
          <p:nvPr/>
        </p:nvSpPr>
        <p:spPr>
          <a:xfrm>
            <a:off x="2979313" y="1839434"/>
            <a:ext cx="52959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用户管理</a:t>
            </a:r>
            <a:endParaRPr lang="en-US" altLang="en-US" sz="900" dirty="0"/>
          </a:p>
        </p:txBody>
      </p:sp>
      <p:sp>
        <p:nvSpPr>
          <p:cNvPr id="1328" name="textbox 1328"/>
          <p:cNvSpPr/>
          <p:nvPr/>
        </p:nvSpPr>
        <p:spPr>
          <a:xfrm>
            <a:off x="4594838" y="1839560"/>
            <a:ext cx="531494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对象管理</a:t>
            </a:r>
            <a:endParaRPr lang="en-US" altLang="en-US" sz="900" dirty="0"/>
          </a:p>
        </p:txBody>
      </p:sp>
      <p:pic>
        <p:nvPicPr>
          <p:cNvPr id="1330" name="picture 13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149387" y="4086098"/>
            <a:ext cx="41986" cy="1488135"/>
          </a:xfrm>
          <a:prstGeom prst="rect">
            <a:avLst/>
          </a:prstGeom>
        </p:spPr>
      </p:pic>
      <p:sp>
        <p:nvSpPr>
          <p:cNvPr id="1332" name="textbox 1332"/>
          <p:cNvSpPr/>
          <p:nvPr/>
        </p:nvSpPr>
        <p:spPr>
          <a:xfrm>
            <a:off x="2988411" y="2316041"/>
            <a:ext cx="52070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内部员工</a:t>
            </a:r>
            <a:endParaRPr lang="en-US" altLang="en-US" sz="900" dirty="0"/>
          </a:p>
        </p:txBody>
      </p:sp>
      <p:sp>
        <p:nvSpPr>
          <p:cNvPr id="1334" name="textbox 1334"/>
          <p:cNvSpPr/>
          <p:nvPr/>
        </p:nvSpPr>
        <p:spPr>
          <a:xfrm>
            <a:off x="4112083" y="2315915"/>
            <a:ext cx="429259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sz="9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</a:t>
            </a:r>
            <a:endParaRPr lang="en-US" altLang="en-US" sz="900" dirty="0"/>
          </a:p>
        </p:txBody>
      </p:sp>
      <p:sp>
        <p:nvSpPr>
          <p:cNvPr id="1336" name="textbox 1336"/>
          <p:cNvSpPr/>
          <p:nvPr/>
        </p:nvSpPr>
        <p:spPr>
          <a:xfrm>
            <a:off x="4119881" y="2730547"/>
            <a:ext cx="403859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服务器</a:t>
            </a:r>
            <a:endParaRPr lang="en-US" altLang="en-US" sz="900" dirty="0"/>
          </a:p>
        </p:txBody>
      </p:sp>
      <p:sp>
        <p:nvSpPr>
          <p:cNvPr id="1338" name="textbox 1338"/>
          <p:cNvSpPr/>
          <p:nvPr/>
        </p:nvSpPr>
        <p:spPr>
          <a:xfrm>
            <a:off x="5198957" y="2731053"/>
            <a:ext cx="40259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云终端</a:t>
            </a:r>
            <a:endParaRPr lang="en-US" altLang="en-US" sz="900" dirty="0"/>
          </a:p>
        </p:txBody>
      </p:sp>
      <p:sp>
        <p:nvSpPr>
          <p:cNvPr id="1340" name="textbox 1340"/>
          <p:cNvSpPr/>
          <p:nvPr/>
        </p:nvSpPr>
        <p:spPr>
          <a:xfrm>
            <a:off x="5203380" y="2315915"/>
            <a:ext cx="39814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哑终端</a:t>
            </a:r>
            <a:endParaRPr lang="en-US" altLang="en-US" sz="900" dirty="0"/>
          </a:p>
        </p:txBody>
      </p:sp>
      <p:pic>
        <p:nvPicPr>
          <p:cNvPr id="1342" name="picture 13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9474301" y="4086098"/>
            <a:ext cx="24168" cy="1488135"/>
          </a:xfrm>
          <a:prstGeom prst="rect">
            <a:avLst/>
          </a:prstGeom>
        </p:spPr>
      </p:pic>
      <p:pic>
        <p:nvPicPr>
          <p:cNvPr id="1344" name="picture 13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5859538" y="4086098"/>
            <a:ext cx="24168" cy="1488135"/>
          </a:xfrm>
          <a:prstGeom prst="rect">
            <a:avLst/>
          </a:prstGeom>
        </p:spPr>
      </p:pic>
      <p:sp>
        <p:nvSpPr>
          <p:cNvPr id="1346" name="textbox 1346"/>
          <p:cNvSpPr/>
          <p:nvPr/>
        </p:nvSpPr>
        <p:spPr>
          <a:xfrm>
            <a:off x="3105555" y="3145545"/>
            <a:ext cx="276225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</a:t>
            </a:r>
            <a:endParaRPr lang="en-US" altLang="en-US" sz="900" dirty="0"/>
          </a:p>
        </p:txBody>
      </p:sp>
      <p:pic>
        <p:nvPicPr>
          <p:cNvPr id="1348" name="picture 13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956775" y="4086098"/>
            <a:ext cx="20458" cy="1351140"/>
          </a:xfrm>
          <a:prstGeom prst="rect">
            <a:avLst/>
          </a:prstGeom>
        </p:spPr>
      </p:pic>
      <p:pic>
        <p:nvPicPr>
          <p:cNvPr id="1350" name="picture 135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1293157" y="4205274"/>
            <a:ext cx="12700" cy="1358900"/>
          </a:xfrm>
          <a:prstGeom prst="rect">
            <a:avLst/>
          </a:prstGeom>
        </p:spPr>
      </p:pic>
      <p:pic>
        <p:nvPicPr>
          <p:cNvPr id="1352" name="picture 13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4063619" y="4205274"/>
            <a:ext cx="12700" cy="1358900"/>
          </a:xfrm>
          <a:prstGeom prst="rect">
            <a:avLst/>
          </a:prstGeom>
        </p:spPr>
      </p:pic>
      <p:pic>
        <p:nvPicPr>
          <p:cNvPr id="1354" name="picture 135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8229473" y="5561533"/>
            <a:ext cx="1219200" cy="12700"/>
          </a:xfrm>
          <a:prstGeom prst="rect">
            <a:avLst/>
          </a:prstGeom>
        </p:spPr>
      </p:pic>
      <p:pic>
        <p:nvPicPr>
          <p:cNvPr id="1356" name="picture 13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8217001" y="4086098"/>
            <a:ext cx="1219200" cy="12700"/>
          </a:xfrm>
          <a:prstGeom prst="rect">
            <a:avLst/>
          </a:prstGeom>
        </p:spPr>
      </p:pic>
      <p:pic>
        <p:nvPicPr>
          <p:cNvPr id="1358" name="picture 135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8149387" y="4208983"/>
            <a:ext cx="12700" cy="1219200"/>
          </a:xfrm>
          <a:prstGeom prst="rect">
            <a:avLst/>
          </a:prstGeom>
        </p:spPr>
      </p:pic>
      <p:pic>
        <p:nvPicPr>
          <p:cNvPr id="1360" name="picture 136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10015333" y="4086098"/>
            <a:ext cx="1219200" cy="12700"/>
          </a:xfrm>
          <a:prstGeom prst="rect">
            <a:avLst/>
          </a:prstGeom>
        </p:spPr>
      </p:pic>
      <p:pic>
        <p:nvPicPr>
          <p:cNvPr id="1362" name="picture 136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4614709" y="5561533"/>
            <a:ext cx="1219200" cy="12700"/>
          </a:xfrm>
          <a:prstGeom prst="rect">
            <a:avLst/>
          </a:prstGeom>
        </p:spPr>
      </p:pic>
      <p:pic>
        <p:nvPicPr>
          <p:cNvPr id="1364" name="picture 136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4602238" y="4086098"/>
            <a:ext cx="1219200" cy="12700"/>
          </a:xfrm>
          <a:prstGeom prst="rect">
            <a:avLst/>
          </a:prstGeom>
        </p:spPr>
      </p:pic>
      <p:pic>
        <p:nvPicPr>
          <p:cNvPr id="1366" name="picture 136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4534623" y="4208983"/>
            <a:ext cx="12700" cy="1219200"/>
          </a:xfrm>
          <a:prstGeom prst="rect">
            <a:avLst/>
          </a:prstGeom>
        </p:spPr>
      </p:pic>
      <p:pic>
        <p:nvPicPr>
          <p:cNvPr id="1368" name="picture 136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2785795" y="4086098"/>
            <a:ext cx="1219199" cy="12700"/>
          </a:xfrm>
          <a:prstGeom prst="rect">
            <a:avLst/>
          </a:prstGeom>
        </p:spPr>
      </p:pic>
      <p:pic>
        <p:nvPicPr>
          <p:cNvPr id="1370" name="picture 137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6342011" y="5475338"/>
            <a:ext cx="60096" cy="107950"/>
          </a:xfrm>
          <a:prstGeom prst="rect">
            <a:avLst/>
          </a:prstGeom>
        </p:spPr>
      </p:pic>
      <p:pic>
        <p:nvPicPr>
          <p:cNvPr id="1372" name="picture 137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11272633" y="4086098"/>
            <a:ext cx="33224" cy="81076"/>
          </a:xfrm>
          <a:prstGeom prst="rect">
            <a:avLst/>
          </a:prstGeom>
        </p:spPr>
      </p:pic>
      <p:pic>
        <p:nvPicPr>
          <p:cNvPr id="1374" name="picture 137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4043095" y="4086098"/>
            <a:ext cx="33223" cy="81076"/>
          </a:xfrm>
          <a:prstGeom prst="rect">
            <a:avLst/>
          </a:prstGeom>
        </p:spPr>
      </p:pic>
      <p:pic>
        <p:nvPicPr>
          <p:cNvPr id="1376" name="picture 137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7657872" y="4086098"/>
            <a:ext cx="33222" cy="81076"/>
          </a:xfrm>
          <a:prstGeom prst="rect">
            <a:avLst/>
          </a:prstGeom>
        </p:spPr>
      </p:pic>
      <p:pic>
        <p:nvPicPr>
          <p:cNvPr id="1378" name="picture 137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6342011" y="4086098"/>
            <a:ext cx="20459" cy="938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picture 13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13348" y="2486699"/>
            <a:ext cx="5274563" cy="3370032"/>
          </a:xfrm>
          <a:prstGeom prst="rect">
            <a:avLst/>
          </a:prstGeom>
        </p:spPr>
      </p:pic>
      <p:grpSp>
        <p:nvGrpSpPr>
          <p:cNvPr id="82" name="group 8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38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384" name="picture 13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386" name="textbox 1386"/>
            <p:cNvSpPr/>
            <p:nvPr/>
          </p:nvSpPr>
          <p:spPr>
            <a:xfrm>
              <a:off x="673554" y="241357"/>
              <a:ext cx="4563109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程控电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话系统</a:t>
              </a:r>
              <a:endParaRPr lang="en-US" altLang="en-US" sz="3200" dirty="0"/>
            </a:p>
          </p:txBody>
        </p:sp>
        <p:pic>
          <p:nvPicPr>
            <p:cNvPr id="1388" name="picture 13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390" name="textbox 1390"/>
          <p:cNvSpPr/>
          <p:nvPr/>
        </p:nvSpPr>
        <p:spPr>
          <a:xfrm>
            <a:off x="761885" y="1326286"/>
            <a:ext cx="10536555" cy="828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FF66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集团电话</a:t>
            </a:r>
            <a:r>
              <a:rPr sz="1700" kern="0" spc="90" dirty="0">
                <a:ln w="6537" cap="flat" cmpd="sng">
                  <a:solidFill>
                    <a:srgbClr val="FF66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66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700" b="1" kern="0" spc="90" dirty="0">
                <a:solidFill>
                  <a:srgbClr val="FF66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数字程控交换机</a:t>
            </a:r>
            <a:endParaRPr lang="en-US" altLang="en-US" sz="1700" dirty="0"/>
          </a:p>
          <a:p>
            <a:pPr algn="r" rtl="0" eaLnBrk="0">
              <a:lnSpc>
                <a:spcPct val="88000"/>
              </a:lnSpc>
              <a:spcBef>
                <a:spcPts val="36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 ：用户可以通过环路中继进入 ，听彩铃直选桌面电话分机 ，下班后可以自动设置转入夜间模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 ，提示已下班。</a:t>
            </a:r>
            <a:endParaRPr lang="en-US" altLang="en-US" sz="1500" dirty="0"/>
          </a:p>
          <a:p>
            <a:pPr marL="17780" algn="l" rtl="0" eaLnBrk="0">
              <a:lnSpc>
                <a:spcPts val="242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紧急报警 ：出现突发情况时 ，集团总部可通过报警系统 ，第一时间通知园区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内所有人员撤离 ，不错过任何一个地方。</a:t>
            </a:r>
            <a:endParaRPr lang="en-US" altLang="en-US" sz="1500" dirty="0"/>
          </a:p>
        </p:txBody>
      </p:sp>
      <p:sp>
        <p:nvSpPr>
          <p:cNvPr id="1392" name="textbox 1392"/>
          <p:cNvSpPr/>
          <p:nvPr/>
        </p:nvSpPr>
        <p:spPr>
          <a:xfrm>
            <a:off x="0" y="5945123"/>
            <a:ext cx="6120765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119824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一号接入 ，实现效率、满意度、成本的最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佳平衡</a:t>
            </a:r>
            <a:endParaRPr lang="en-US" altLang="en-US" sz="1400" dirty="0"/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2877727" y="4052458"/>
            <a:ext cx="1218029" cy="658607"/>
            <a:chOff x="0" y="0"/>
            <a:chExt cx="1218029" cy="658607"/>
          </a:xfrm>
        </p:grpSpPr>
        <p:pic>
          <p:nvPicPr>
            <p:cNvPr id="1394" name="picture 13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218029" cy="658607"/>
            </a:xfrm>
            <a:prstGeom prst="rect">
              <a:avLst/>
            </a:prstGeom>
          </p:spPr>
        </p:pic>
        <p:sp>
          <p:nvSpPr>
            <p:cNvPr id="1396" name="textbox 1396"/>
            <p:cNvSpPr/>
            <p:nvPr/>
          </p:nvSpPr>
          <p:spPr>
            <a:xfrm>
              <a:off x="-12700" y="-12700"/>
              <a:ext cx="1243964" cy="7251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lang="en-US" altLang="en-US" sz="300" dirty="0"/>
            </a:p>
            <a:p>
              <a:pPr marL="185420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统一接入</a:t>
              </a:r>
              <a:endParaRPr lang="en-US" altLang="en-US" sz="1400" dirty="0"/>
            </a:p>
            <a:p>
              <a:pPr marL="311150" algn="l" rtl="0" eaLnBrk="0">
                <a:lnSpc>
                  <a:spcPts val="181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88888</a:t>
              </a:r>
              <a:endParaRPr lang="en-US" altLang="en-US" sz="1400" dirty="0"/>
            </a:p>
          </p:txBody>
        </p:sp>
      </p:grpSp>
      <p:grpSp>
        <p:nvGrpSpPr>
          <p:cNvPr id="86" name="group 86"/>
          <p:cNvGrpSpPr/>
          <p:nvPr/>
        </p:nvGrpSpPr>
        <p:grpSpPr>
          <a:xfrm rot="21600000">
            <a:off x="4322017" y="3506748"/>
            <a:ext cx="1050966" cy="547327"/>
            <a:chOff x="0" y="0"/>
            <a:chExt cx="1050966" cy="547327"/>
          </a:xfrm>
        </p:grpSpPr>
        <p:pic>
          <p:nvPicPr>
            <p:cNvPr id="1398" name="picture 13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050966" cy="547327"/>
            </a:xfrm>
            <a:prstGeom prst="rect">
              <a:avLst/>
            </a:prstGeom>
          </p:spPr>
        </p:pic>
        <p:sp>
          <p:nvSpPr>
            <p:cNvPr id="1400" name="textbox 1400"/>
            <p:cNvSpPr/>
            <p:nvPr/>
          </p:nvSpPr>
          <p:spPr>
            <a:xfrm>
              <a:off x="-12700" y="-12700"/>
              <a:ext cx="1076960" cy="6153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400" dirty="0"/>
            </a:p>
            <a:p>
              <a:pPr marL="347345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车间</a:t>
              </a:r>
              <a:endParaRPr lang="en-US" altLang="en-US" sz="1400" dirty="0"/>
            </a:p>
            <a:p>
              <a:pPr marL="300355" algn="l" rtl="0" eaLnBrk="0">
                <a:lnSpc>
                  <a:spcPts val="181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77777</a:t>
              </a:r>
              <a:endParaRPr lang="en-US" altLang="en-US" sz="1400" dirty="0"/>
            </a:p>
          </p:txBody>
        </p:sp>
      </p:grpSp>
      <p:grpSp>
        <p:nvGrpSpPr>
          <p:cNvPr id="88" name="group 88"/>
          <p:cNvGrpSpPr/>
          <p:nvPr/>
        </p:nvGrpSpPr>
        <p:grpSpPr>
          <a:xfrm rot="21600000">
            <a:off x="2881926" y="5138622"/>
            <a:ext cx="1050965" cy="547327"/>
            <a:chOff x="0" y="0"/>
            <a:chExt cx="1050965" cy="547327"/>
          </a:xfrm>
        </p:grpSpPr>
        <p:pic>
          <p:nvPicPr>
            <p:cNvPr id="1402" name="picture 1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050965" cy="547327"/>
            </a:xfrm>
            <a:prstGeom prst="rect">
              <a:avLst/>
            </a:prstGeom>
          </p:spPr>
        </p:pic>
        <p:sp>
          <p:nvSpPr>
            <p:cNvPr id="1404" name="textbox 1404"/>
            <p:cNvSpPr/>
            <p:nvPr/>
          </p:nvSpPr>
          <p:spPr>
            <a:xfrm>
              <a:off x="-12700" y="-12700"/>
              <a:ext cx="1076960" cy="6153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400" dirty="0"/>
            </a:p>
            <a:p>
              <a:pPr marL="288290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IT</a:t>
              </a:r>
              <a:r>
                <a:rPr sz="1400" kern="0" spc="-4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专员</a:t>
              </a:r>
              <a:endParaRPr lang="en-US" altLang="en-US" sz="1400" dirty="0"/>
            </a:p>
            <a:p>
              <a:pPr marL="250190" algn="l" rtl="0" eaLnBrk="0">
                <a:lnSpc>
                  <a:spcPts val="181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7XXXXX</a:t>
              </a:r>
              <a:endParaRPr lang="en-US" altLang="en-US" sz="1400" dirty="0"/>
            </a:p>
          </p:txBody>
        </p:sp>
      </p:grpSp>
      <p:grpSp>
        <p:nvGrpSpPr>
          <p:cNvPr id="90" name="group 90"/>
          <p:cNvGrpSpPr/>
          <p:nvPr/>
        </p:nvGrpSpPr>
        <p:grpSpPr>
          <a:xfrm rot="21600000">
            <a:off x="1476358" y="3558120"/>
            <a:ext cx="1050254" cy="547327"/>
            <a:chOff x="0" y="0"/>
            <a:chExt cx="1050254" cy="547327"/>
          </a:xfrm>
        </p:grpSpPr>
        <p:pic>
          <p:nvPicPr>
            <p:cNvPr id="1406" name="picture 14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050254" cy="547327"/>
            </a:xfrm>
            <a:prstGeom prst="rect">
              <a:avLst/>
            </a:prstGeom>
          </p:spPr>
        </p:pic>
        <p:sp>
          <p:nvSpPr>
            <p:cNvPr id="1408" name="textbox 1408"/>
            <p:cNvSpPr/>
            <p:nvPr/>
          </p:nvSpPr>
          <p:spPr>
            <a:xfrm>
              <a:off x="-12700" y="-12700"/>
              <a:ext cx="1075689" cy="6140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400" dirty="0"/>
            </a:p>
            <a:p>
              <a:pPr marL="348615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400" kern="0" spc="-5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行政</a:t>
              </a:r>
              <a:endParaRPr lang="en-US" altLang="en-US" sz="1400" dirty="0"/>
            </a:p>
            <a:p>
              <a:pPr marL="299720" algn="l" rtl="0" eaLnBrk="0">
                <a:lnSpc>
                  <a:spcPts val="181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55555</a:t>
              </a:r>
              <a:endParaRPr lang="en-US" altLang="en-US" sz="1400" dirty="0"/>
            </a:p>
          </p:txBody>
        </p:sp>
      </p:grpSp>
      <p:sp>
        <p:nvSpPr>
          <p:cNvPr id="1410" name="textbox 1410"/>
          <p:cNvSpPr/>
          <p:nvPr/>
        </p:nvSpPr>
        <p:spPr>
          <a:xfrm>
            <a:off x="4371958" y="4532451"/>
            <a:ext cx="1050289" cy="547369"/>
          </a:xfrm>
          <a:prstGeom prst="rect">
            <a:avLst/>
          </a:prstGeom>
          <a:solidFill>
            <a:srgbClr val="C6DAF3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300" dirty="0"/>
          </a:p>
          <a:p>
            <a:pPr marL="238125" algn="l" rtl="0" eaLnBrk="0">
              <a:lnSpc>
                <a:spcPct val="84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XX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部门</a:t>
            </a:r>
            <a:endParaRPr lang="en-US" altLang="en-US" sz="1400" dirty="0"/>
          </a:p>
          <a:p>
            <a:pPr marL="236855" algn="l" rtl="0" eaLnBrk="0">
              <a:lnSpc>
                <a:spcPts val="181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5XXXXX</a:t>
            </a:r>
            <a:endParaRPr lang="en-US" altLang="en-US" sz="1400" dirty="0"/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1464369" y="4563274"/>
            <a:ext cx="1050254" cy="547327"/>
            <a:chOff x="0" y="0"/>
            <a:chExt cx="1050254" cy="547327"/>
          </a:xfrm>
        </p:grpSpPr>
        <p:pic>
          <p:nvPicPr>
            <p:cNvPr id="1412" name="picture 14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050254" cy="547327"/>
            </a:xfrm>
            <a:prstGeom prst="rect">
              <a:avLst/>
            </a:prstGeom>
          </p:spPr>
        </p:pic>
        <p:sp>
          <p:nvSpPr>
            <p:cNvPr id="1414" name="textbox 1414"/>
            <p:cNvSpPr/>
            <p:nvPr/>
          </p:nvSpPr>
          <p:spPr>
            <a:xfrm>
              <a:off x="-12700" y="-12700"/>
              <a:ext cx="1075689" cy="6140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400" dirty="0"/>
            </a:p>
            <a:p>
              <a:pPr marL="250825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XX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部门</a:t>
              </a:r>
              <a:endParaRPr lang="en-US" altLang="en-US" sz="1400" dirty="0"/>
            </a:p>
            <a:p>
              <a:pPr marL="250190" algn="l" rtl="0" eaLnBrk="0">
                <a:lnSpc>
                  <a:spcPts val="1810"/>
                </a:lnSpc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6XXXXX</a:t>
              </a:r>
              <a:endParaRPr lang="en-US" altLang="en-US" sz="1400" dirty="0"/>
            </a:p>
          </p:txBody>
        </p:sp>
      </p:grpSp>
      <p:sp>
        <p:nvSpPr>
          <p:cNvPr id="1416" name="textbox 1416"/>
          <p:cNvSpPr/>
          <p:nvPr/>
        </p:nvSpPr>
        <p:spPr>
          <a:xfrm>
            <a:off x="2844257" y="2953651"/>
            <a:ext cx="1051560" cy="535305"/>
          </a:xfrm>
          <a:prstGeom prst="rect">
            <a:avLst/>
          </a:prstGeom>
          <a:solidFill>
            <a:srgbClr val="C6DAF2">
              <a:alpha val="9921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300" dirty="0"/>
          </a:p>
          <a:p>
            <a:pPr marL="334645" algn="l" rtl="0" eaLnBrk="0">
              <a:lnSpc>
                <a:spcPct val="84000"/>
              </a:lnSpc>
              <a:spcBef>
                <a:spcPts val="0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人事</a:t>
            </a:r>
            <a:endParaRPr lang="en-US" altLang="en-US" sz="1400" dirty="0"/>
          </a:p>
          <a:p>
            <a:pPr marL="288290" algn="l" rtl="0" eaLnBrk="0">
              <a:lnSpc>
                <a:spcPts val="181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66666</a:t>
            </a:r>
            <a:endParaRPr lang="en-US" altLang="en-US" sz="1400" dirty="0"/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711425" y="3214745"/>
            <a:ext cx="921275" cy="575170"/>
            <a:chOff x="0" y="0"/>
            <a:chExt cx="921275" cy="575170"/>
          </a:xfrm>
        </p:grpSpPr>
        <p:pic>
          <p:nvPicPr>
            <p:cNvPr id="1418" name="picture 14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921275" cy="575170"/>
            </a:xfrm>
            <a:prstGeom prst="rect">
              <a:avLst/>
            </a:prstGeom>
          </p:spPr>
        </p:pic>
        <p:sp>
          <p:nvSpPr>
            <p:cNvPr id="1420" name="textbox 1420"/>
            <p:cNvSpPr/>
            <p:nvPr/>
          </p:nvSpPr>
          <p:spPr>
            <a:xfrm>
              <a:off x="-12700" y="-12700"/>
              <a:ext cx="946785" cy="6299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3360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50001</a:t>
              </a:r>
              <a:endParaRPr lang="en-US" altLang="en-US" sz="1000" dirty="0"/>
            </a:p>
          </p:txBody>
        </p:sp>
      </p:grpSp>
      <p:grpSp>
        <p:nvGrpSpPr>
          <p:cNvPr id="96" name="group 96"/>
          <p:cNvGrpSpPr/>
          <p:nvPr/>
        </p:nvGrpSpPr>
        <p:grpSpPr>
          <a:xfrm rot="21600000">
            <a:off x="711425" y="3604940"/>
            <a:ext cx="933895" cy="577541"/>
            <a:chOff x="0" y="0"/>
            <a:chExt cx="933895" cy="577541"/>
          </a:xfrm>
        </p:grpSpPr>
        <p:pic>
          <p:nvPicPr>
            <p:cNvPr id="1422" name="picture 14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933895" cy="577541"/>
            </a:xfrm>
            <a:prstGeom prst="rect">
              <a:avLst/>
            </a:prstGeom>
          </p:spPr>
        </p:pic>
        <p:sp>
          <p:nvSpPr>
            <p:cNvPr id="1424" name="textbox 1424"/>
            <p:cNvSpPr/>
            <p:nvPr/>
          </p:nvSpPr>
          <p:spPr>
            <a:xfrm>
              <a:off x="-12700" y="-12700"/>
              <a:ext cx="959485" cy="6324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3360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50002</a:t>
              </a:r>
              <a:endParaRPr lang="en-US" altLang="en-US" sz="1000" dirty="0"/>
            </a:p>
          </p:txBody>
        </p:sp>
      </p:grpSp>
      <p:grpSp>
        <p:nvGrpSpPr>
          <p:cNvPr id="98" name="group 98"/>
          <p:cNvGrpSpPr/>
          <p:nvPr/>
        </p:nvGrpSpPr>
        <p:grpSpPr>
          <a:xfrm rot="21600000">
            <a:off x="711425" y="3995579"/>
            <a:ext cx="921275" cy="575170"/>
            <a:chOff x="0" y="0"/>
            <a:chExt cx="921275" cy="575170"/>
          </a:xfrm>
        </p:grpSpPr>
        <p:pic>
          <p:nvPicPr>
            <p:cNvPr id="1426" name="picture 14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921275" cy="575170"/>
            </a:xfrm>
            <a:prstGeom prst="rect">
              <a:avLst/>
            </a:prstGeom>
          </p:spPr>
        </p:pic>
        <p:sp>
          <p:nvSpPr>
            <p:cNvPr id="1428" name="textbox 1428"/>
            <p:cNvSpPr/>
            <p:nvPr/>
          </p:nvSpPr>
          <p:spPr>
            <a:xfrm>
              <a:off x="-12700" y="-12700"/>
              <a:ext cx="946785" cy="6299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3360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50003</a:t>
              </a:r>
              <a:endParaRPr lang="en-US" altLang="en-US" sz="1000" dirty="0"/>
            </a:p>
          </p:txBody>
        </p:sp>
      </p:grpSp>
      <p:grpSp>
        <p:nvGrpSpPr>
          <p:cNvPr id="100" name="group 100"/>
          <p:cNvGrpSpPr/>
          <p:nvPr/>
        </p:nvGrpSpPr>
        <p:grpSpPr>
          <a:xfrm rot="21600000">
            <a:off x="5385634" y="3182208"/>
            <a:ext cx="921275" cy="575170"/>
            <a:chOff x="0" y="0"/>
            <a:chExt cx="921275" cy="575170"/>
          </a:xfrm>
        </p:grpSpPr>
        <p:pic>
          <p:nvPicPr>
            <p:cNvPr id="1430" name="picture 14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921275" cy="575170"/>
            </a:xfrm>
            <a:prstGeom prst="rect">
              <a:avLst/>
            </a:prstGeom>
          </p:spPr>
        </p:pic>
        <p:sp>
          <p:nvSpPr>
            <p:cNvPr id="1432" name="textbox 1432"/>
            <p:cNvSpPr/>
            <p:nvPr/>
          </p:nvSpPr>
          <p:spPr>
            <a:xfrm>
              <a:off x="-12700" y="-12700"/>
              <a:ext cx="946785" cy="6299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2725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70001</a:t>
              </a:r>
              <a:endParaRPr lang="en-US" altLang="en-US" sz="1000" dirty="0"/>
            </a:p>
          </p:txBody>
        </p:sp>
      </p:grpSp>
      <p:grpSp>
        <p:nvGrpSpPr>
          <p:cNvPr id="102" name="group 102"/>
          <p:cNvGrpSpPr/>
          <p:nvPr/>
        </p:nvGrpSpPr>
        <p:grpSpPr>
          <a:xfrm rot="21600000">
            <a:off x="5385634" y="3572618"/>
            <a:ext cx="921275" cy="575170"/>
            <a:chOff x="0" y="0"/>
            <a:chExt cx="921275" cy="575170"/>
          </a:xfrm>
        </p:grpSpPr>
        <p:pic>
          <p:nvPicPr>
            <p:cNvPr id="1434" name="picture 14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921275" cy="575170"/>
            </a:xfrm>
            <a:prstGeom prst="rect">
              <a:avLst/>
            </a:prstGeom>
          </p:spPr>
        </p:pic>
        <p:sp>
          <p:nvSpPr>
            <p:cNvPr id="1436" name="textbox 1436"/>
            <p:cNvSpPr/>
            <p:nvPr/>
          </p:nvSpPr>
          <p:spPr>
            <a:xfrm>
              <a:off x="-12700" y="-12700"/>
              <a:ext cx="946785" cy="6299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2725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70002</a:t>
              </a:r>
              <a:endParaRPr lang="en-US" altLang="en-US" sz="1000" dirty="0"/>
            </a:p>
          </p:txBody>
        </p:sp>
      </p:grpSp>
      <p:grpSp>
        <p:nvGrpSpPr>
          <p:cNvPr id="104" name="group 104"/>
          <p:cNvGrpSpPr/>
          <p:nvPr/>
        </p:nvGrpSpPr>
        <p:grpSpPr>
          <a:xfrm rot="21600000">
            <a:off x="5385634" y="3963041"/>
            <a:ext cx="921275" cy="575170"/>
            <a:chOff x="0" y="0"/>
            <a:chExt cx="921275" cy="575170"/>
          </a:xfrm>
        </p:grpSpPr>
        <p:pic>
          <p:nvPicPr>
            <p:cNvPr id="1438" name="picture 14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921275" cy="575170"/>
            </a:xfrm>
            <a:prstGeom prst="rect">
              <a:avLst/>
            </a:prstGeom>
          </p:spPr>
        </p:pic>
        <p:sp>
          <p:nvSpPr>
            <p:cNvPr id="1440" name="textbox 1440"/>
            <p:cNvSpPr/>
            <p:nvPr/>
          </p:nvSpPr>
          <p:spPr>
            <a:xfrm>
              <a:off x="-12700" y="-12700"/>
              <a:ext cx="946785" cy="6299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2725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70003</a:t>
              </a:r>
              <a:endParaRPr lang="en-US" altLang="en-US" sz="1000" dirty="0"/>
            </a:p>
          </p:txBody>
        </p:sp>
      </p:grpSp>
      <p:grpSp>
        <p:nvGrpSpPr>
          <p:cNvPr id="106" name="group 106"/>
          <p:cNvGrpSpPr/>
          <p:nvPr/>
        </p:nvGrpSpPr>
        <p:grpSpPr>
          <a:xfrm rot="21600000">
            <a:off x="2562341" y="2538140"/>
            <a:ext cx="935510" cy="565253"/>
            <a:chOff x="0" y="0"/>
            <a:chExt cx="935510" cy="565253"/>
          </a:xfrm>
        </p:grpSpPr>
        <p:pic>
          <p:nvPicPr>
            <p:cNvPr id="1442" name="picture 14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935510" cy="565253"/>
            </a:xfrm>
            <a:prstGeom prst="rect">
              <a:avLst/>
            </a:prstGeom>
          </p:spPr>
        </p:pic>
        <p:sp>
          <p:nvSpPr>
            <p:cNvPr id="1444" name="textbox 1444"/>
            <p:cNvSpPr/>
            <p:nvPr/>
          </p:nvSpPr>
          <p:spPr>
            <a:xfrm>
              <a:off x="-12700" y="-12700"/>
              <a:ext cx="961389" cy="6203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1</a:t>
              </a:r>
              <a:endParaRPr lang="en-US" altLang="en-US" sz="1000" dirty="0"/>
            </a:p>
            <a:p>
              <a:pPr marL="213360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60001</a:t>
              </a:r>
              <a:endParaRPr lang="en-US" altLang="en-US" sz="1000" dirty="0"/>
            </a:p>
          </p:txBody>
        </p:sp>
      </p:grpSp>
      <p:grpSp>
        <p:nvGrpSpPr>
          <p:cNvPr id="108" name="group 108"/>
          <p:cNvGrpSpPr/>
          <p:nvPr/>
        </p:nvGrpSpPr>
        <p:grpSpPr>
          <a:xfrm rot="21600000">
            <a:off x="3403107" y="2526151"/>
            <a:ext cx="923036" cy="565253"/>
            <a:chOff x="0" y="0"/>
            <a:chExt cx="923036" cy="565253"/>
          </a:xfrm>
        </p:grpSpPr>
        <p:pic>
          <p:nvPicPr>
            <p:cNvPr id="1446" name="picture 14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923036" cy="565253"/>
            </a:xfrm>
            <a:prstGeom prst="rect">
              <a:avLst/>
            </a:prstGeom>
          </p:spPr>
        </p:pic>
        <p:sp>
          <p:nvSpPr>
            <p:cNvPr id="1448" name="textbox 1448"/>
            <p:cNvSpPr/>
            <p:nvPr/>
          </p:nvSpPr>
          <p:spPr>
            <a:xfrm>
              <a:off x="-12700" y="-12700"/>
              <a:ext cx="948689" cy="6203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300" dirty="0"/>
            </a:p>
            <a:p>
              <a:pPr marL="213995" algn="l" rtl="0" eaLnBrk="0">
                <a:lnSpc>
                  <a:spcPct val="88000"/>
                </a:lnSpc>
              </a:pP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客服</a:t>
              </a:r>
              <a:r>
                <a:rPr sz="1000" kern="0" spc="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</a:t>
              </a:r>
              <a:endParaRPr lang="en-US" altLang="en-US" sz="1000" dirty="0"/>
            </a:p>
            <a:p>
              <a:pPr marL="213995" algn="l" rtl="0" eaLnBrk="0">
                <a:lnSpc>
                  <a:spcPts val="1345"/>
                </a:lnSpc>
              </a:pPr>
              <a:r>
                <a:rPr sz="1000" kern="0" spc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60002</a:t>
              </a:r>
              <a:endParaRPr lang="en-US" altLang="en-US" sz="1000" dirty="0"/>
            </a:p>
          </p:txBody>
        </p:sp>
      </p:grpSp>
      <p:pic>
        <p:nvPicPr>
          <p:cNvPr id="1450" name="picture 14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452" name="picture 14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grpSp>
        <p:nvGrpSpPr>
          <p:cNvPr id="110" name="group 110"/>
          <p:cNvGrpSpPr/>
          <p:nvPr/>
        </p:nvGrpSpPr>
        <p:grpSpPr>
          <a:xfrm rot="21600000">
            <a:off x="3876484" y="3707269"/>
            <a:ext cx="422846" cy="356336"/>
            <a:chOff x="0" y="0"/>
            <a:chExt cx="422846" cy="356336"/>
          </a:xfrm>
        </p:grpSpPr>
        <p:pic>
          <p:nvPicPr>
            <p:cNvPr id="1454" name="picture 145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1600000">
              <a:off x="0" y="0"/>
              <a:ext cx="422846" cy="356336"/>
            </a:xfrm>
            <a:prstGeom prst="rect">
              <a:avLst/>
            </a:prstGeom>
          </p:spPr>
        </p:pic>
        <p:sp>
          <p:nvSpPr>
            <p:cNvPr id="1456" name="textbox 1456"/>
            <p:cNvSpPr/>
            <p:nvPr/>
          </p:nvSpPr>
          <p:spPr>
            <a:xfrm>
              <a:off x="-12700" y="-12700"/>
              <a:ext cx="448309" cy="4165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800" dirty="0"/>
            </a:p>
            <a:p>
              <a:pPr marL="153035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</a:t>
              </a:r>
              <a:endParaRPr lang="en-US" altLang="en-US" sz="1200" dirty="0"/>
            </a:p>
          </p:txBody>
        </p:sp>
      </p:grpSp>
      <p:grpSp>
        <p:nvGrpSpPr>
          <p:cNvPr id="112" name="group 112"/>
          <p:cNvGrpSpPr/>
          <p:nvPr/>
        </p:nvGrpSpPr>
        <p:grpSpPr>
          <a:xfrm rot="21600000">
            <a:off x="2504313" y="4544250"/>
            <a:ext cx="437311" cy="342443"/>
            <a:chOff x="0" y="0"/>
            <a:chExt cx="437311" cy="342443"/>
          </a:xfrm>
        </p:grpSpPr>
        <p:pic>
          <p:nvPicPr>
            <p:cNvPr id="1458" name="picture 145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1600000">
              <a:off x="0" y="0"/>
              <a:ext cx="437311" cy="342443"/>
            </a:xfrm>
            <a:prstGeom prst="rect">
              <a:avLst/>
            </a:prstGeom>
          </p:spPr>
        </p:pic>
        <p:sp>
          <p:nvSpPr>
            <p:cNvPr id="1460" name="textbox 1460"/>
            <p:cNvSpPr/>
            <p:nvPr/>
          </p:nvSpPr>
          <p:spPr>
            <a:xfrm>
              <a:off x="-12700" y="-12700"/>
              <a:ext cx="462915" cy="4025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700" dirty="0"/>
            </a:p>
            <a:p>
              <a:pPr marL="189230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6</a:t>
              </a:r>
              <a:endParaRPr lang="en-US" altLang="en-US" sz="1200" dirty="0"/>
            </a:p>
          </p:txBody>
        </p:sp>
      </p:grpSp>
      <p:grpSp>
        <p:nvGrpSpPr>
          <p:cNvPr id="114" name="group 114"/>
          <p:cNvGrpSpPr/>
          <p:nvPr/>
        </p:nvGrpSpPr>
        <p:grpSpPr>
          <a:xfrm rot="21600000">
            <a:off x="3889793" y="4480230"/>
            <a:ext cx="409676" cy="364934"/>
            <a:chOff x="0" y="0"/>
            <a:chExt cx="409676" cy="364934"/>
          </a:xfrm>
        </p:grpSpPr>
        <p:pic>
          <p:nvPicPr>
            <p:cNvPr id="1462" name="picture 146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600000">
              <a:off x="0" y="0"/>
              <a:ext cx="409676" cy="364934"/>
            </a:xfrm>
            <a:prstGeom prst="rect">
              <a:avLst/>
            </a:prstGeom>
          </p:spPr>
        </p:pic>
        <p:sp>
          <p:nvSpPr>
            <p:cNvPr id="1464" name="textbox 1464"/>
            <p:cNvSpPr/>
            <p:nvPr/>
          </p:nvSpPr>
          <p:spPr>
            <a:xfrm>
              <a:off x="-12700" y="-12700"/>
              <a:ext cx="435609" cy="4273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600" dirty="0"/>
            </a:p>
            <a:p>
              <a:pPr marL="156210" algn="l" rtl="0" eaLnBrk="0">
                <a:lnSpc>
                  <a:spcPct val="8100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4</a:t>
              </a:r>
              <a:endParaRPr lang="en-US" altLang="en-US" sz="1200" dirty="0"/>
            </a:p>
          </p:txBody>
        </p:sp>
      </p:grpSp>
      <p:grpSp>
        <p:nvGrpSpPr>
          <p:cNvPr id="116" name="group 116"/>
          <p:cNvGrpSpPr/>
          <p:nvPr/>
        </p:nvGrpSpPr>
        <p:grpSpPr>
          <a:xfrm rot="21600000">
            <a:off x="2511869" y="3726713"/>
            <a:ext cx="441147" cy="337756"/>
            <a:chOff x="0" y="0"/>
            <a:chExt cx="441147" cy="337756"/>
          </a:xfrm>
        </p:grpSpPr>
        <p:pic>
          <p:nvPicPr>
            <p:cNvPr id="1466" name="picture 146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1600000">
              <a:off x="0" y="0"/>
              <a:ext cx="441147" cy="337756"/>
            </a:xfrm>
            <a:prstGeom prst="rect">
              <a:avLst/>
            </a:prstGeom>
          </p:spPr>
        </p:pic>
        <p:sp>
          <p:nvSpPr>
            <p:cNvPr id="1468" name="textbox 1468"/>
            <p:cNvSpPr/>
            <p:nvPr/>
          </p:nvSpPr>
          <p:spPr>
            <a:xfrm>
              <a:off x="-12700" y="-12700"/>
              <a:ext cx="466725" cy="4000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900" dirty="0"/>
            </a:p>
            <a:p>
              <a:pPr marL="224790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1</a:t>
              </a:r>
              <a:endParaRPr lang="en-US" altLang="en-US" sz="1200" dirty="0"/>
            </a:p>
          </p:txBody>
        </p:sp>
      </p:grpSp>
      <p:grpSp>
        <p:nvGrpSpPr>
          <p:cNvPr id="118" name="group 118"/>
          <p:cNvGrpSpPr/>
          <p:nvPr/>
        </p:nvGrpSpPr>
        <p:grpSpPr>
          <a:xfrm rot="21600000">
            <a:off x="3249358" y="4612322"/>
            <a:ext cx="292467" cy="456920"/>
            <a:chOff x="0" y="0"/>
            <a:chExt cx="292467" cy="456920"/>
          </a:xfrm>
        </p:grpSpPr>
        <p:pic>
          <p:nvPicPr>
            <p:cNvPr id="1470" name="picture 147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21600000">
              <a:off x="0" y="0"/>
              <a:ext cx="292467" cy="456920"/>
            </a:xfrm>
            <a:prstGeom prst="rect">
              <a:avLst/>
            </a:prstGeom>
          </p:spPr>
        </p:pic>
        <p:sp>
          <p:nvSpPr>
            <p:cNvPr id="1472" name="textbox 1472"/>
            <p:cNvSpPr/>
            <p:nvPr/>
          </p:nvSpPr>
          <p:spPr>
            <a:xfrm>
              <a:off x="-12700" y="-12700"/>
              <a:ext cx="318134" cy="5175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600" dirty="0"/>
            </a:p>
            <a:p>
              <a:pPr marL="123190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</a:t>
              </a:r>
              <a:endParaRPr lang="en-US" altLang="en-US" sz="1200" dirty="0"/>
            </a:p>
          </p:txBody>
        </p:sp>
      </p:grpSp>
      <p:grpSp>
        <p:nvGrpSpPr>
          <p:cNvPr id="120" name="group 120"/>
          <p:cNvGrpSpPr/>
          <p:nvPr/>
        </p:nvGrpSpPr>
        <p:grpSpPr>
          <a:xfrm rot="21600000">
            <a:off x="3259645" y="3533533"/>
            <a:ext cx="292455" cy="456920"/>
            <a:chOff x="0" y="0"/>
            <a:chExt cx="292455" cy="456920"/>
          </a:xfrm>
        </p:grpSpPr>
        <p:pic>
          <p:nvPicPr>
            <p:cNvPr id="1474" name="picture 147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21600000">
              <a:off x="0" y="0"/>
              <a:ext cx="292455" cy="456920"/>
            </a:xfrm>
            <a:prstGeom prst="rect">
              <a:avLst/>
            </a:prstGeom>
          </p:spPr>
        </p:pic>
        <p:sp>
          <p:nvSpPr>
            <p:cNvPr id="1476" name="textbox 1476"/>
            <p:cNvSpPr/>
            <p:nvPr/>
          </p:nvSpPr>
          <p:spPr>
            <a:xfrm>
              <a:off x="-12700" y="-12700"/>
              <a:ext cx="318134" cy="5194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110490" algn="l" rtl="0" eaLnBrk="0">
                <a:lnSpc>
                  <a:spcPct val="81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endParaRPr lang="en-US" altLang="en-US" sz="12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textbox 1478"/>
          <p:cNvSpPr/>
          <p:nvPr/>
        </p:nvSpPr>
        <p:spPr>
          <a:xfrm>
            <a:off x="732912" y="1246059"/>
            <a:ext cx="5242559" cy="4808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  <a:tabLst>
                <a:tab pos="1235075" algn="l"/>
              </a:tabLst>
            </a:pPr>
            <a:r>
              <a:rPr sz="1500" u="sng" kern="0" spc="-90" dirty="0">
                <a:ln w="5793" cap="flat" cmpd="sng">
                  <a:solidFill>
                    <a:srgbClr val="080808">
                      <a:alpha val="100000"/>
                    </a:srgbClr>
                  </a:solidFill>
                  <a:prstDash val="solid"/>
                  <a:bevel/>
                </a:ln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TV点位分布：</a:t>
            </a:r>
            <a:r>
              <a:rPr sz="1500" u="sng" kern="0" spc="0" dirty="0"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1500" dirty="0"/>
          </a:p>
          <a:p>
            <a:pPr marL="432435" algn="l" rtl="0" eaLnBrk="0">
              <a:lnSpc>
                <a:spcPct val="95000"/>
              </a:lnSpc>
              <a:spcBef>
                <a:spcPts val="97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员工宿舍、职工之家、餐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厅、值班室、会议室等处。</a:t>
            </a:r>
            <a:endParaRPr lang="en-US" altLang="en-US" sz="1400" dirty="0"/>
          </a:p>
          <a:p>
            <a:pPr marL="26035" algn="l" rtl="0" eaLnBrk="0">
              <a:lnSpc>
                <a:spcPct val="107000"/>
              </a:lnSpc>
              <a:spcBef>
                <a:spcPts val="845"/>
              </a:spcBef>
              <a:tabLst>
                <a:tab pos="1031875" algn="l"/>
              </a:tabLst>
            </a:pPr>
            <a:r>
              <a:rPr sz="1400" u="sng" kern="0" spc="-40" dirty="0">
                <a:ln w="5793" cap="flat" cmpd="sng">
                  <a:solidFill>
                    <a:srgbClr val="080808">
                      <a:alpha val="100000"/>
                    </a:srgbClr>
                  </a:solidFill>
                  <a:prstDash val="solid"/>
                  <a:bevel/>
                </a:ln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IPTV特点：</a:t>
            </a:r>
            <a:r>
              <a:rPr sz="1400" u="sng" kern="0" spc="0" dirty="0"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en-US" sz="1400" dirty="0"/>
          </a:p>
          <a:p>
            <a:pPr marL="240030" algn="l" rtl="0" eaLnBrk="0">
              <a:lnSpc>
                <a:spcPts val="1695"/>
              </a:lnSpc>
              <a:spcBef>
                <a:spcPts val="1325"/>
              </a:spcBef>
            </a:pP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33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园区专属开机动画 ，彰显集团特色 ，</a:t>
            </a:r>
            <a:r>
              <a:rPr sz="14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提升员工归属感;</a:t>
            </a:r>
            <a:endParaRPr lang="en-US" altLang="en-US" sz="1400" dirty="0"/>
          </a:p>
          <a:p>
            <a:pPr algn="r" rtl="0" eaLnBrk="0">
              <a:lnSpc>
                <a:spcPts val="1695"/>
              </a:lnSpc>
              <a:spcBef>
                <a:spcPts val="825"/>
              </a:spcBef>
            </a:pPr>
            <a:r>
              <a:rPr sz="1400" kern="0" spc="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通过视频、图片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、文字等多种方式代替传统的纸质指南手册;</a:t>
            </a:r>
            <a:endParaRPr lang="en-US" altLang="en-US" sz="1400" dirty="0"/>
          </a:p>
          <a:p>
            <a:pPr marL="240030" algn="l" rtl="0" eaLnBrk="0">
              <a:lnSpc>
                <a:spcPts val="1690"/>
              </a:lnSpc>
              <a:spcBef>
                <a:spcPts val="825"/>
              </a:spcBef>
            </a:pPr>
            <a:r>
              <a:rPr sz="1400" kern="0" spc="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提供数字电视及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卫星电视所提供的传统电视频道直播服务;</a:t>
            </a:r>
            <a:endParaRPr lang="en-US" altLang="en-US" sz="1400" dirty="0"/>
          </a:p>
          <a:p>
            <a:pPr marL="513080" indent="-273050" algn="l" rtl="0" eaLnBrk="0">
              <a:lnSpc>
                <a:spcPct val="123000"/>
              </a:lnSpc>
              <a:spcBef>
                <a:spcPts val="815"/>
              </a:spcBef>
            </a:pP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强制插播功能 ，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强制插播过程</a:t>
            </a: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 ，终端不接收遥控器的任何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指令控制；</a:t>
            </a:r>
            <a:endParaRPr lang="en-US" altLang="en-US" sz="1400" dirty="0"/>
          </a:p>
          <a:p>
            <a:pPr marL="514350" indent="-274320" algn="l" rtl="0" eaLnBrk="0">
              <a:lnSpc>
                <a:spcPct val="123000"/>
              </a:lnSpc>
              <a:spcBef>
                <a:spcPts val="910"/>
              </a:spcBef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支持自办各种培训频道的直播 ，可支持按时间计划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定点、定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节目、定设备列表播放；</a:t>
            </a:r>
            <a:endParaRPr lang="en-US" altLang="en-US" sz="1400" dirty="0"/>
          </a:p>
          <a:p>
            <a:pPr marL="240030" algn="l" rtl="0" eaLnBrk="0">
              <a:lnSpc>
                <a:spcPts val="1695"/>
              </a:lnSpc>
              <a:spcBef>
                <a:spcPts val="925"/>
              </a:spcBef>
            </a:pP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3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提供正规版权片源 ，时时更新;</a:t>
            </a:r>
            <a:endParaRPr lang="en-US" altLang="en-US" sz="1400" dirty="0"/>
          </a:p>
          <a:p>
            <a:pPr marL="513080" indent="-273050" algn="l" rtl="0" eaLnBrk="0">
              <a:lnSpc>
                <a:spcPct val="123000"/>
              </a:lnSpc>
              <a:spcBef>
                <a:spcPts val="805"/>
              </a:spcBef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支持在紧急情况和有特别消息时</a:t>
            </a:r>
            <a:r>
              <a:rPr sz="14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，通过电子公告牌 ，在电视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荧幕上以跑马灯形式进行滚动通告；</a:t>
            </a:r>
            <a:endParaRPr lang="en-US" altLang="en-US" sz="14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marL="513080" indent="-273050" algn="l" rtl="0" eaLnBrk="0">
              <a:lnSpc>
                <a:spcPct val="123000"/>
              </a:lnSpc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支持遥控器进行电子购物及支付 ，并根据浏览记录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进行商品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推荐；</a:t>
            </a:r>
            <a:endParaRPr lang="en-US" altLang="en-US" sz="1400" dirty="0"/>
          </a:p>
        </p:txBody>
      </p:sp>
      <p:pic>
        <p:nvPicPr>
          <p:cNvPr id="1480" name="picture 1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46089" y="1271342"/>
            <a:ext cx="4419773" cy="3172178"/>
          </a:xfrm>
          <a:prstGeom prst="rect">
            <a:avLst/>
          </a:prstGeom>
        </p:spPr>
      </p:pic>
      <p:grpSp>
        <p:nvGrpSpPr>
          <p:cNvPr id="122" name="group 12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48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484" name="picture 14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486" name="textbox 1486"/>
            <p:cNvSpPr/>
            <p:nvPr/>
          </p:nvSpPr>
          <p:spPr>
            <a:xfrm>
              <a:off x="673554" y="241357"/>
              <a:ext cx="5443854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-IPTV</a:t>
              </a:r>
              <a:r>
                <a:rPr sz="3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</a:t>
              </a:r>
              <a:r>
                <a:rPr sz="3200" b="1" kern="0" spc="-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字电视系统</a:t>
              </a:r>
              <a:endParaRPr lang="en-US" altLang="en-US" sz="3200" dirty="0"/>
            </a:p>
          </p:txBody>
        </p:sp>
        <p:pic>
          <p:nvPicPr>
            <p:cNvPr id="1488" name="picture 14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grpSp>
        <p:nvGrpSpPr>
          <p:cNvPr id="124" name="group 124"/>
          <p:cNvGrpSpPr/>
          <p:nvPr/>
        </p:nvGrpSpPr>
        <p:grpSpPr>
          <a:xfrm rot="21600000">
            <a:off x="7604759" y="4610100"/>
            <a:ext cx="2462783" cy="1507235"/>
            <a:chOff x="0" y="0"/>
            <a:chExt cx="2462783" cy="1507235"/>
          </a:xfrm>
        </p:grpSpPr>
        <p:pic>
          <p:nvPicPr>
            <p:cNvPr id="1490" name="picture 14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462783" cy="1507235"/>
            </a:xfrm>
            <a:prstGeom prst="rect">
              <a:avLst/>
            </a:prstGeom>
          </p:spPr>
        </p:pic>
        <p:sp>
          <p:nvSpPr>
            <p:cNvPr id="1492" name="textbox 1492"/>
            <p:cNvSpPr/>
            <p:nvPr/>
          </p:nvSpPr>
          <p:spPr>
            <a:xfrm>
              <a:off x="-12700" y="-12700"/>
              <a:ext cx="2488564" cy="15786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195834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500" b="1" kern="0" spc="20" dirty="0">
                  <a:solidFill>
                    <a:srgbClr val="0066CC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IPTV</a:t>
              </a:r>
              <a:endParaRPr lang="en-US" altLang="en-US" sz="1500" dirty="0"/>
            </a:p>
          </p:txBody>
        </p:sp>
      </p:grpSp>
      <p:pic>
        <p:nvPicPr>
          <p:cNvPr id="1494" name="picture 14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496" name="picture 14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picture 14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9138" y="1357001"/>
            <a:ext cx="10919751" cy="4415710"/>
          </a:xfrm>
          <a:prstGeom prst="rect">
            <a:avLst/>
          </a:prstGeom>
        </p:spPr>
      </p:pic>
      <p:grpSp>
        <p:nvGrpSpPr>
          <p:cNvPr id="126" name="group 12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50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502" name="picture 15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504" name="textbox 1504"/>
            <p:cNvSpPr/>
            <p:nvPr/>
          </p:nvSpPr>
          <p:spPr>
            <a:xfrm>
              <a:off x="673554" y="241357"/>
              <a:ext cx="5062854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</a:t>
              </a:r>
              <a:r>
                <a:rPr sz="3200" b="1" kern="0" spc="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一卡通系统</a:t>
              </a:r>
              <a:endParaRPr lang="en-US" altLang="en-US" sz="3200" dirty="0"/>
            </a:p>
          </p:txBody>
        </p:sp>
        <p:pic>
          <p:nvPicPr>
            <p:cNvPr id="1506" name="picture 15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508" name="textbox 1508"/>
          <p:cNvSpPr/>
          <p:nvPr/>
        </p:nvSpPr>
        <p:spPr>
          <a:xfrm>
            <a:off x="837598" y="3832002"/>
            <a:ext cx="1364614" cy="1704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刷卡乘坐通勤车；</a:t>
            </a: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37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来到园区入口下车；</a:t>
            </a:r>
            <a:endParaRPr lang="en-US" altLang="en-US" sz="1000" dirty="0"/>
          </a:p>
          <a:p>
            <a:pPr marL="12700" indent="-635" algn="l" rtl="0" eaLnBrk="0">
              <a:lnSpc>
                <a:spcPct val="110000"/>
              </a:lnSpc>
              <a:spcBef>
                <a:spcPts val="38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在闸机上刷卡识别为内</a:t>
            </a:r>
            <a:r>
              <a:rPr sz="10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部员工 ，自动放行；</a:t>
            </a: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37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来到生产区域入口；</a:t>
            </a:r>
            <a:endParaRPr lang="en-US" altLang="en-US" sz="1000" dirty="0"/>
          </a:p>
          <a:p>
            <a:pPr marL="12700" indent="-635" algn="l" rtl="0" eaLnBrk="0">
              <a:lnSpc>
                <a:spcPct val="110000"/>
              </a:lnSpc>
              <a:spcBef>
                <a:spcPts val="38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在闸机上刷卡识别为内</a:t>
            </a:r>
            <a:r>
              <a:rPr sz="10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部员工 ，自动放行；</a:t>
            </a: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300" dirty="0"/>
          </a:p>
          <a:p>
            <a:pPr marL="12700" indent="-635" algn="l" rtl="0" eaLnBrk="0">
              <a:lnSpc>
                <a:spcPct val="110000"/>
              </a:lnSpc>
              <a:spcBef>
                <a:spcPts val="0"/>
              </a:spcBef>
            </a:pP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在考勤机上刷卡考勤 ，</a:t>
            </a:r>
            <a:r>
              <a:rPr sz="10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完成上班考勤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en-US" sz="1000" dirty="0"/>
          </a:p>
        </p:txBody>
      </p:sp>
      <p:pic>
        <p:nvPicPr>
          <p:cNvPr id="1510" name="picture 15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0768" y="2211323"/>
            <a:ext cx="1629155" cy="1322832"/>
          </a:xfrm>
          <a:prstGeom prst="rect">
            <a:avLst/>
          </a:prstGeom>
        </p:spPr>
      </p:pic>
      <p:pic>
        <p:nvPicPr>
          <p:cNvPr id="1512" name="picture 15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85815" y="2263140"/>
            <a:ext cx="1426463" cy="1348739"/>
          </a:xfrm>
          <a:prstGeom prst="rect">
            <a:avLst/>
          </a:prstGeom>
        </p:spPr>
      </p:pic>
      <p:pic>
        <p:nvPicPr>
          <p:cNvPr id="1514" name="picture 15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15639" y="2232659"/>
            <a:ext cx="1338072" cy="1406652"/>
          </a:xfrm>
          <a:prstGeom prst="rect">
            <a:avLst/>
          </a:prstGeom>
        </p:spPr>
      </p:pic>
      <p:sp>
        <p:nvSpPr>
          <p:cNvPr id="1516" name="textbox 1516"/>
          <p:cNvSpPr/>
          <p:nvPr/>
        </p:nvSpPr>
        <p:spPr>
          <a:xfrm>
            <a:off x="7522289" y="3729049"/>
            <a:ext cx="1623694" cy="1129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3335" indent="635" algn="l" rtl="0" eaLnBrk="0">
              <a:lnSpc>
                <a:spcPct val="111000"/>
              </a:lnSpc>
            </a:pP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sz="10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提示有补助发放；</a:t>
            </a:r>
            <a:r>
              <a:rPr sz="10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通过自助终端领取补助；</a:t>
            </a:r>
            <a:endParaRPr lang="en-US" altLang="en-US" sz="1000" dirty="0"/>
          </a:p>
          <a:p>
            <a:pPr marL="12700" indent="1905" algn="l" rtl="0" eaLnBrk="0">
              <a:lnSpc>
                <a:spcPct val="111000"/>
              </a:lnSpc>
              <a:spcBef>
                <a:spcPts val="355"/>
              </a:spcBef>
            </a:pP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sz="10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提示钱包余额较</a:t>
            </a:r>
            <a:r>
              <a:rPr sz="10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000" kern="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低；</a:t>
            </a:r>
            <a:endParaRPr lang="en-US" altLang="en-US" sz="1000" dirty="0"/>
          </a:p>
          <a:p>
            <a:pPr marL="13335" algn="l" rtl="0" eaLnBrk="0">
              <a:lnSpc>
                <a:spcPct val="119000"/>
              </a:lnSpc>
              <a:spcBef>
                <a:spcPts val="165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通过微信（支付宝）充值 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钱包；</a:t>
            </a:r>
            <a:endParaRPr lang="en-US" altLang="en-US" sz="1000" dirty="0"/>
          </a:p>
        </p:txBody>
      </p:sp>
      <p:pic>
        <p:nvPicPr>
          <p:cNvPr id="1518" name="picture 15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875519" y="2260091"/>
            <a:ext cx="1325880" cy="1263396"/>
          </a:xfrm>
          <a:prstGeom prst="rect">
            <a:avLst/>
          </a:prstGeom>
        </p:spPr>
      </p:pic>
      <p:sp>
        <p:nvSpPr>
          <p:cNvPr id="1520" name="textbox 1520"/>
          <p:cNvSpPr/>
          <p:nvPr/>
        </p:nvSpPr>
        <p:spPr>
          <a:xfrm>
            <a:off x="9773101" y="3753411"/>
            <a:ext cx="1366519" cy="1129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5000"/>
              </a:lnSpc>
            </a:pP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下班时间到；</a:t>
            </a:r>
            <a:endParaRPr lang="en-US" altLang="en-US" sz="1000" dirty="0"/>
          </a:p>
          <a:p>
            <a:pPr marL="12700" algn="l" rtl="0" eaLnBrk="0">
              <a:lnSpc>
                <a:spcPct val="110000"/>
              </a:lnSpc>
              <a:spcBef>
                <a:spcPts val="38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在考勤机上刷卡考勤；</a:t>
            </a:r>
            <a:r>
              <a:rPr sz="10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刷卡离开生产车间；</a:t>
            </a:r>
            <a:endParaRPr lang="en-US" altLang="en-US" sz="1000" dirty="0"/>
          </a:p>
          <a:p>
            <a:pPr marL="12700" algn="l" rtl="0" eaLnBrk="0">
              <a:lnSpc>
                <a:spcPct val="87000"/>
              </a:lnSpc>
              <a:spcBef>
                <a:spcPts val="365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刷卡离开生产区；</a:t>
            </a:r>
            <a:endParaRPr lang="en-US" altLang="en-US" sz="1000" dirty="0"/>
          </a:p>
          <a:p>
            <a:pPr marL="12700" algn="l" rtl="0" eaLnBrk="0">
              <a:lnSpc>
                <a:spcPts val="1510"/>
              </a:lnSpc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刷卡离开园区；</a:t>
            </a:r>
            <a:endParaRPr lang="en-US" altLang="en-US" sz="1000" dirty="0"/>
          </a:p>
          <a:p>
            <a:pPr algn="l" rtl="0" eaLnBrk="0">
              <a:lnSpc>
                <a:spcPct val="13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刷卡乘坐通勤车；</a:t>
            </a:r>
            <a:endParaRPr lang="en-US" altLang="en-US" sz="1000" dirty="0"/>
          </a:p>
        </p:txBody>
      </p:sp>
      <p:pic>
        <p:nvPicPr>
          <p:cNvPr id="1522" name="picture 15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799831" y="2241803"/>
            <a:ext cx="947928" cy="1286255"/>
          </a:xfrm>
          <a:prstGeom prst="rect">
            <a:avLst/>
          </a:prstGeom>
        </p:spPr>
      </p:pic>
      <p:grpSp>
        <p:nvGrpSpPr>
          <p:cNvPr id="128" name="group 128"/>
          <p:cNvGrpSpPr/>
          <p:nvPr/>
        </p:nvGrpSpPr>
        <p:grpSpPr>
          <a:xfrm rot="21600000">
            <a:off x="9872040" y="1483271"/>
            <a:ext cx="1375867" cy="629412"/>
            <a:chOff x="0" y="0"/>
            <a:chExt cx="1375867" cy="629412"/>
          </a:xfrm>
        </p:grpSpPr>
        <p:pic>
          <p:nvPicPr>
            <p:cNvPr id="1524" name="picture 15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375867" cy="629412"/>
            </a:xfrm>
            <a:prstGeom prst="rect">
              <a:avLst/>
            </a:prstGeom>
          </p:spPr>
        </p:pic>
        <p:sp>
          <p:nvSpPr>
            <p:cNvPr id="1526" name="textbox 1526"/>
            <p:cNvSpPr/>
            <p:nvPr/>
          </p:nvSpPr>
          <p:spPr>
            <a:xfrm>
              <a:off x="-12700" y="-12700"/>
              <a:ext cx="1401444" cy="6705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551815" algn="l" rtl="0" eaLnBrk="0">
                <a:lnSpc>
                  <a:spcPct val="88000"/>
                </a:lnSpc>
              </a:pP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下班</a:t>
              </a:r>
              <a:endParaRPr lang="en-US" altLang="en-US" sz="1200" dirty="0"/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967397" y="1439595"/>
            <a:ext cx="1327569" cy="629411"/>
            <a:chOff x="0" y="0"/>
            <a:chExt cx="1327569" cy="629411"/>
          </a:xfrm>
        </p:grpSpPr>
        <p:pic>
          <p:nvPicPr>
            <p:cNvPr id="1528" name="picture 15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327569" cy="629411"/>
            </a:xfrm>
            <a:prstGeom prst="rect">
              <a:avLst/>
            </a:prstGeom>
          </p:spPr>
        </p:pic>
        <p:sp>
          <p:nvSpPr>
            <p:cNvPr id="1530" name="textbox 1530"/>
            <p:cNvSpPr/>
            <p:nvPr/>
          </p:nvSpPr>
          <p:spPr>
            <a:xfrm>
              <a:off x="-12700" y="-12700"/>
              <a:ext cx="1353185" cy="6705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4000"/>
                </a:lnSpc>
              </a:pPr>
              <a:endParaRPr lang="en-US" altLang="en-US" sz="1000" dirty="0"/>
            </a:p>
            <a:p>
              <a:pPr marL="527685" algn="l" rtl="0" eaLnBrk="0">
                <a:lnSpc>
                  <a:spcPct val="90000"/>
                </a:lnSpc>
                <a:spcBef>
                  <a:spcPts val="5"/>
                </a:spcBef>
              </a:pP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上班</a:t>
              </a:r>
              <a:endParaRPr lang="en-US" altLang="en-US" sz="1200" dirty="0"/>
            </a:p>
          </p:txBody>
        </p:sp>
      </p:grpSp>
      <p:grpSp>
        <p:nvGrpSpPr>
          <p:cNvPr id="132" name="group 132"/>
          <p:cNvGrpSpPr/>
          <p:nvPr/>
        </p:nvGrpSpPr>
        <p:grpSpPr>
          <a:xfrm rot="21600000">
            <a:off x="5415940" y="1483576"/>
            <a:ext cx="1325562" cy="629399"/>
            <a:chOff x="0" y="0"/>
            <a:chExt cx="1325562" cy="629399"/>
          </a:xfrm>
        </p:grpSpPr>
        <p:pic>
          <p:nvPicPr>
            <p:cNvPr id="1532" name="picture 15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325562" cy="629399"/>
            </a:xfrm>
            <a:prstGeom prst="rect">
              <a:avLst/>
            </a:prstGeom>
          </p:spPr>
        </p:pic>
        <p:sp>
          <p:nvSpPr>
            <p:cNvPr id="1534" name="textbox 1534"/>
            <p:cNvSpPr/>
            <p:nvPr/>
          </p:nvSpPr>
          <p:spPr>
            <a:xfrm>
              <a:off x="-12700" y="-12700"/>
              <a:ext cx="1351280" cy="6705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3000"/>
                </a:lnSpc>
              </a:pPr>
              <a:endParaRPr lang="en-US" altLang="en-US" sz="1000" dirty="0"/>
            </a:p>
            <a:p>
              <a:pPr marL="524510" algn="l" rtl="0" eaLnBrk="0">
                <a:lnSpc>
                  <a:spcPct val="91000"/>
                </a:lnSpc>
              </a:pPr>
              <a:r>
                <a:rPr sz="12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午餐</a:t>
              </a:r>
              <a:endParaRPr lang="en-US" altLang="en-US" sz="1200" dirty="0"/>
            </a:p>
          </p:txBody>
        </p:sp>
      </p:grpSp>
      <p:grpSp>
        <p:nvGrpSpPr>
          <p:cNvPr id="134" name="group 134"/>
          <p:cNvGrpSpPr/>
          <p:nvPr/>
        </p:nvGrpSpPr>
        <p:grpSpPr>
          <a:xfrm rot="21600000">
            <a:off x="3222980" y="1473123"/>
            <a:ext cx="1318539" cy="622376"/>
            <a:chOff x="0" y="0"/>
            <a:chExt cx="1318539" cy="622376"/>
          </a:xfrm>
        </p:grpSpPr>
        <p:pic>
          <p:nvPicPr>
            <p:cNvPr id="1536" name="picture 15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318539" cy="622376"/>
            </a:xfrm>
            <a:prstGeom prst="rect">
              <a:avLst/>
            </a:prstGeom>
          </p:spPr>
        </p:pic>
        <p:sp>
          <p:nvSpPr>
            <p:cNvPr id="1538" name="textbox 1538"/>
            <p:cNvSpPr/>
            <p:nvPr/>
          </p:nvSpPr>
          <p:spPr>
            <a:xfrm>
              <a:off x="-12700" y="-12700"/>
              <a:ext cx="1344294" cy="6642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0000"/>
                </a:lnSpc>
              </a:pPr>
              <a:endParaRPr lang="en-US" altLang="en-US" sz="1000" dirty="0"/>
            </a:p>
            <a:p>
              <a:pPr marL="36957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工作岗位</a:t>
              </a:r>
              <a:endParaRPr lang="en-US" altLang="en-US" sz="1200" dirty="0"/>
            </a:p>
          </p:txBody>
        </p:sp>
      </p:grpSp>
      <p:grpSp>
        <p:nvGrpSpPr>
          <p:cNvPr id="136" name="group 136"/>
          <p:cNvGrpSpPr/>
          <p:nvPr/>
        </p:nvGrpSpPr>
        <p:grpSpPr>
          <a:xfrm rot="21600000">
            <a:off x="7614970" y="1494459"/>
            <a:ext cx="1367776" cy="588136"/>
            <a:chOff x="0" y="0"/>
            <a:chExt cx="1367776" cy="588136"/>
          </a:xfrm>
        </p:grpSpPr>
        <p:pic>
          <p:nvPicPr>
            <p:cNvPr id="1540" name="picture 15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367776" cy="588136"/>
            </a:xfrm>
            <a:prstGeom prst="rect">
              <a:avLst/>
            </a:prstGeom>
          </p:spPr>
        </p:pic>
        <p:sp>
          <p:nvSpPr>
            <p:cNvPr id="1542" name="textbox 1542"/>
            <p:cNvSpPr/>
            <p:nvPr/>
          </p:nvSpPr>
          <p:spPr>
            <a:xfrm>
              <a:off x="-12700" y="-12700"/>
              <a:ext cx="1393189" cy="6292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marL="3930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缴费充值</a:t>
              </a:r>
              <a:endParaRPr lang="en-US" altLang="en-US" sz="1200" dirty="0"/>
            </a:p>
          </p:txBody>
        </p:sp>
      </p:grpSp>
      <p:sp>
        <p:nvSpPr>
          <p:cNvPr id="1544" name="textbox 1544"/>
          <p:cNvSpPr/>
          <p:nvPr/>
        </p:nvSpPr>
        <p:spPr>
          <a:xfrm>
            <a:off x="5352638" y="3862582"/>
            <a:ext cx="1499869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4605" algn="l" rtl="0" eaLnBrk="0">
              <a:lnSpc>
                <a:spcPct val="87000"/>
              </a:lnSpc>
            </a:pP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午餐时间到；</a:t>
            </a:r>
            <a:endParaRPr lang="en-US" altLang="en-US" sz="1000" dirty="0"/>
          </a:p>
          <a:p>
            <a:pPr marL="13970" algn="l" rtl="0" eaLnBrk="0">
              <a:lnSpc>
                <a:spcPts val="1510"/>
              </a:lnSpc>
            </a:pP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去食堂用餐；</a:t>
            </a:r>
            <a:endParaRPr lang="en-US" altLang="en-US" sz="1000" dirty="0"/>
          </a:p>
          <a:p>
            <a:pPr algn="l" rtl="0" eaLnBrk="0">
              <a:lnSpc>
                <a:spcPct val="13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1000" kern="0" spc="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通过刷卡确认点餐付费；</a:t>
            </a:r>
            <a:endParaRPr lang="en-US" altLang="en-US" sz="1000" dirty="0"/>
          </a:p>
        </p:txBody>
      </p:sp>
      <p:sp>
        <p:nvSpPr>
          <p:cNvPr id="1546" name="textbox 1546"/>
          <p:cNvSpPr/>
          <p:nvPr/>
        </p:nvSpPr>
        <p:spPr>
          <a:xfrm>
            <a:off x="3093966" y="3936206"/>
            <a:ext cx="1171575" cy="527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16000"/>
              </a:lnSpc>
            </a:pP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来到生产车间入口；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刷卡进入；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1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通过手机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900" kern="0" spc="1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点餐；</a:t>
            </a:r>
            <a:endParaRPr lang="en-US" altLang="en-US" sz="900" dirty="0"/>
          </a:p>
        </p:txBody>
      </p:sp>
      <p:pic>
        <p:nvPicPr>
          <p:cNvPr id="1548" name="picture 15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550" name="picture 15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55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554" name="picture 155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556" name="textbox 1556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园区一卡通系统</a:t>
              </a:r>
              <a:endParaRPr lang="en-US" altLang="en-US" sz="3200" dirty="0"/>
            </a:p>
          </p:txBody>
        </p:sp>
        <p:pic>
          <p:nvPicPr>
            <p:cNvPr id="1558" name="picture 15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560" name="picture 1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47979" y="3588150"/>
            <a:ext cx="1511186" cy="1636121"/>
          </a:xfrm>
          <a:prstGeom prst="rect">
            <a:avLst/>
          </a:prstGeom>
        </p:spPr>
      </p:pic>
      <p:sp>
        <p:nvSpPr>
          <p:cNvPr id="1562" name="textbox 1562"/>
          <p:cNvSpPr/>
          <p:nvPr/>
        </p:nvSpPr>
        <p:spPr>
          <a:xfrm>
            <a:off x="922268" y="5568889"/>
            <a:ext cx="6212840" cy="434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24765" indent="-12065" algn="l" rtl="0" eaLnBrk="0">
              <a:lnSpc>
                <a:spcPct val="96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通过人脸识别技术将访客、人员通道、梯控、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门禁、消费、考勤场景进行串联。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同时根据应用场景需求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分为内部工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作人员管理和外部访客管理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/>
          </a:p>
        </p:txBody>
      </p:sp>
      <p:grpSp>
        <p:nvGrpSpPr>
          <p:cNvPr id="140" name="group 140"/>
          <p:cNvGrpSpPr/>
          <p:nvPr/>
        </p:nvGrpSpPr>
        <p:grpSpPr>
          <a:xfrm rot="21600000">
            <a:off x="5571797" y="3588163"/>
            <a:ext cx="1511186" cy="1579720"/>
            <a:chOff x="0" y="0"/>
            <a:chExt cx="1511186" cy="1579720"/>
          </a:xfrm>
        </p:grpSpPr>
        <p:pic>
          <p:nvPicPr>
            <p:cNvPr id="1564" name="picture 15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511186" cy="1579720"/>
            </a:xfrm>
            <a:prstGeom prst="rect">
              <a:avLst/>
            </a:prstGeom>
          </p:spPr>
        </p:pic>
        <p:sp>
          <p:nvSpPr>
            <p:cNvPr id="1566" name="textbox 1566"/>
            <p:cNvSpPr/>
            <p:nvPr/>
          </p:nvSpPr>
          <p:spPr>
            <a:xfrm>
              <a:off x="-12700" y="-12700"/>
              <a:ext cx="1536700" cy="16205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638175" algn="l" rtl="0" eaLnBrk="0">
                <a:lnSpc>
                  <a:spcPct val="91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梯控</a:t>
              </a:r>
              <a:endParaRPr lang="en-US" altLang="en-US" sz="1100" dirty="0"/>
            </a:p>
          </p:txBody>
        </p:sp>
      </p:grpSp>
      <p:pic>
        <p:nvPicPr>
          <p:cNvPr id="1568" name="picture 15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82279" y="3590372"/>
            <a:ext cx="1511186" cy="1335794"/>
          </a:xfrm>
          <a:prstGeom prst="rect">
            <a:avLst/>
          </a:prstGeom>
        </p:spPr>
      </p:pic>
      <p:pic>
        <p:nvPicPr>
          <p:cNvPr id="1570" name="picture 15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038193" y="3053384"/>
            <a:ext cx="416611" cy="673531"/>
          </a:xfrm>
          <a:prstGeom prst="rect">
            <a:avLst/>
          </a:prstGeom>
        </p:spPr>
      </p:pic>
      <p:pic>
        <p:nvPicPr>
          <p:cNvPr id="1572" name="picture 15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37662" y="1980512"/>
            <a:ext cx="1498593" cy="1336356"/>
          </a:xfrm>
          <a:prstGeom prst="rect">
            <a:avLst/>
          </a:prstGeom>
        </p:spPr>
      </p:pic>
      <p:sp>
        <p:nvSpPr>
          <p:cNvPr id="1574" name="textbox 1574"/>
          <p:cNvSpPr/>
          <p:nvPr/>
        </p:nvSpPr>
        <p:spPr>
          <a:xfrm>
            <a:off x="4565179" y="3339083"/>
            <a:ext cx="1016635" cy="25336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00" dirty="0"/>
          </a:p>
          <a:p>
            <a:pPr marL="229870" algn="l" rtl="0" eaLnBrk="0">
              <a:lnSpc>
                <a:spcPct val="91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人员通道</a:t>
            </a:r>
            <a:endParaRPr lang="en-US" altLang="en-US" sz="1100" dirty="0"/>
          </a:p>
        </p:txBody>
      </p:sp>
      <p:pic>
        <p:nvPicPr>
          <p:cNvPr id="1576" name="picture 15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504944" y="2250947"/>
            <a:ext cx="1437513" cy="1444218"/>
          </a:xfrm>
          <a:prstGeom prst="rect">
            <a:avLst/>
          </a:prstGeom>
        </p:spPr>
      </p:pic>
      <p:pic>
        <p:nvPicPr>
          <p:cNvPr id="1578" name="picture 15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596731" y="1979826"/>
            <a:ext cx="1511186" cy="1336356"/>
          </a:xfrm>
          <a:prstGeom prst="rect">
            <a:avLst/>
          </a:prstGeom>
        </p:spPr>
      </p:pic>
      <p:pic>
        <p:nvPicPr>
          <p:cNvPr id="1580" name="picture 15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909944" y="1981219"/>
            <a:ext cx="1511186" cy="1323192"/>
          </a:xfrm>
          <a:prstGeom prst="rect">
            <a:avLst/>
          </a:prstGeom>
        </p:spPr>
      </p:pic>
      <p:sp>
        <p:nvSpPr>
          <p:cNvPr id="1582" name="rect"/>
          <p:cNvSpPr/>
          <p:nvPr/>
        </p:nvSpPr>
        <p:spPr>
          <a:xfrm>
            <a:off x="2321204" y="4221124"/>
            <a:ext cx="571830" cy="3079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84" name="table 1584"/>
          <p:cNvGraphicFramePr>
            <a:graphicFrameLocks noGrp="1"/>
          </p:cNvGraphicFramePr>
          <p:nvPr/>
        </p:nvGraphicFramePr>
        <p:xfrm>
          <a:off x="920115" y="3800475"/>
          <a:ext cx="1410334" cy="870585"/>
        </p:xfrm>
        <a:graphic>
          <a:graphicData uri="http://schemas.openxmlformats.org/drawingml/2006/table">
            <a:tbl>
              <a:tblPr/>
              <a:tblGrid>
                <a:gridCol w="1410334"/>
              </a:tblGrid>
              <a:tr h="864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86" name="picture 15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29639" y="3810000"/>
            <a:ext cx="1391411" cy="851916"/>
          </a:xfrm>
          <a:prstGeom prst="rect">
            <a:avLst/>
          </a:prstGeom>
        </p:spPr>
      </p:pic>
      <p:pic>
        <p:nvPicPr>
          <p:cNvPr id="1588" name="picture 15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83919" y="2250947"/>
            <a:ext cx="1482851" cy="722376"/>
          </a:xfrm>
          <a:prstGeom prst="rect">
            <a:avLst/>
          </a:prstGeom>
        </p:spPr>
      </p:pic>
      <p:sp>
        <p:nvSpPr>
          <p:cNvPr id="1590" name="textbox 1590"/>
          <p:cNvSpPr/>
          <p:nvPr/>
        </p:nvSpPr>
        <p:spPr>
          <a:xfrm>
            <a:off x="897308" y="1318400"/>
            <a:ext cx="3178810" cy="3340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425"/>
              </a:lnSpc>
            </a:pPr>
            <a:r>
              <a:rPr sz="20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2000" kern="0" spc="-9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b="1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园区行政办公 一“脸”通</a:t>
            </a:r>
            <a:endParaRPr lang="en-US" altLang="en-US" sz="2000" dirty="0"/>
          </a:p>
        </p:txBody>
      </p:sp>
      <p:pic>
        <p:nvPicPr>
          <p:cNvPr id="1592" name="picture 15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985222" y="3838182"/>
            <a:ext cx="642178" cy="829453"/>
          </a:xfrm>
          <a:prstGeom prst="rect">
            <a:avLst/>
          </a:prstGeom>
        </p:spPr>
      </p:pic>
      <p:pic>
        <p:nvPicPr>
          <p:cNvPr id="1594" name="picture 15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599931" y="3889248"/>
            <a:ext cx="739140" cy="685800"/>
          </a:xfrm>
          <a:prstGeom prst="rect">
            <a:avLst/>
          </a:prstGeom>
        </p:spPr>
      </p:pic>
      <p:pic>
        <p:nvPicPr>
          <p:cNvPr id="1596" name="picture 15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289338" y="2340525"/>
            <a:ext cx="755073" cy="629355"/>
          </a:xfrm>
          <a:prstGeom prst="rect">
            <a:avLst/>
          </a:prstGeom>
        </p:spPr>
      </p:pic>
      <p:sp>
        <p:nvSpPr>
          <p:cNvPr id="1598" name="textbox 1598"/>
          <p:cNvSpPr/>
          <p:nvPr/>
        </p:nvSpPr>
        <p:spPr>
          <a:xfrm>
            <a:off x="1156716" y="4884420"/>
            <a:ext cx="1068069" cy="309879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254635" algn="l" rtl="0" eaLnBrk="0">
              <a:lnSpc>
                <a:spcPct val="91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</a:t>
            </a: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endParaRPr lang="en-US" altLang="en-US" sz="1100" dirty="0"/>
          </a:p>
        </p:txBody>
      </p:sp>
      <p:sp>
        <p:nvSpPr>
          <p:cNvPr id="1600" name="textbox 1600"/>
          <p:cNvSpPr/>
          <p:nvPr/>
        </p:nvSpPr>
        <p:spPr>
          <a:xfrm>
            <a:off x="1156716" y="3218688"/>
            <a:ext cx="1047114" cy="309879"/>
          </a:xfrm>
          <a:prstGeom prst="rect">
            <a:avLst/>
          </a:prstGeom>
          <a:solidFill>
            <a:srgbClr val="808080">
              <a:alpha val="98039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500" dirty="0"/>
          </a:p>
          <a:p>
            <a:pPr marL="254000" algn="l" rtl="0" eaLnBrk="0">
              <a:lnSpc>
                <a:spcPct val="91000"/>
              </a:lnSpc>
              <a:spcBef>
                <a:spcPts val="5"/>
              </a:spcBef>
            </a:pPr>
            <a:r>
              <a:rPr sz="11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内部人员</a:t>
            </a:r>
            <a:endParaRPr lang="en-US" altLang="en-US" sz="1100" dirty="0"/>
          </a:p>
        </p:txBody>
      </p:sp>
      <p:sp>
        <p:nvSpPr>
          <p:cNvPr id="1602" name="textbox 1602"/>
          <p:cNvSpPr/>
          <p:nvPr/>
        </p:nvSpPr>
        <p:spPr>
          <a:xfrm>
            <a:off x="9902723" y="3352647"/>
            <a:ext cx="1038225" cy="30987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381000" algn="l" rtl="0" eaLnBrk="0">
              <a:lnSpc>
                <a:spcPct val="91000"/>
              </a:lnSpc>
              <a:spcBef>
                <a:spcPts val="5"/>
              </a:spcBef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</a:t>
            </a:r>
            <a:endParaRPr lang="en-US" altLang="en-US" sz="1100" dirty="0"/>
          </a:p>
        </p:txBody>
      </p:sp>
      <p:sp>
        <p:nvSpPr>
          <p:cNvPr id="1604" name="textbox 1604"/>
          <p:cNvSpPr/>
          <p:nvPr/>
        </p:nvSpPr>
        <p:spPr>
          <a:xfrm>
            <a:off x="7194804" y="3307867"/>
            <a:ext cx="1032510" cy="3092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238760" algn="l" rtl="0" eaLnBrk="0">
              <a:lnSpc>
                <a:spcPct val="91000"/>
              </a:lnSpc>
              <a:spcBef>
                <a:spcPts val="5"/>
              </a:spcBef>
            </a:pP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人脸门禁</a:t>
            </a:r>
            <a:endParaRPr lang="en-US" altLang="en-US" sz="1100" dirty="0"/>
          </a:p>
        </p:txBody>
      </p:sp>
      <p:pic>
        <p:nvPicPr>
          <p:cNvPr id="1606" name="picture 16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390723" y="3046742"/>
            <a:ext cx="416623" cy="673544"/>
          </a:xfrm>
          <a:prstGeom prst="rect">
            <a:avLst/>
          </a:prstGeom>
        </p:spPr>
      </p:pic>
      <p:pic>
        <p:nvPicPr>
          <p:cNvPr id="1608" name="picture 160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6712343" y="3055505"/>
            <a:ext cx="416611" cy="673544"/>
          </a:xfrm>
          <a:prstGeom prst="rect">
            <a:avLst/>
          </a:prstGeom>
        </p:spPr>
      </p:pic>
      <p:pic>
        <p:nvPicPr>
          <p:cNvPr id="1610" name="picture 16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8242503" y="2984093"/>
            <a:ext cx="416611" cy="673544"/>
          </a:xfrm>
          <a:prstGeom prst="rect">
            <a:avLst/>
          </a:prstGeom>
        </p:spPr>
      </p:pic>
      <p:sp>
        <p:nvSpPr>
          <p:cNvPr id="1612" name="textbox 1612"/>
          <p:cNvSpPr/>
          <p:nvPr/>
        </p:nvSpPr>
        <p:spPr>
          <a:xfrm>
            <a:off x="3247644" y="4914900"/>
            <a:ext cx="812800" cy="309879"/>
          </a:xfrm>
          <a:prstGeom prst="rect">
            <a:avLst/>
          </a:prstGeom>
          <a:solidFill>
            <a:srgbClr val="C00000">
              <a:alpha val="96470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500" dirty="0"/>
          </a:p>
          <a:p>
            <a:pPr marL="129540" algn="l" rtl="0" eaLnBrk="0">
              <a:lnSpc>
                <a:spcPct val="91000"/>
              </a:lnSpc>
              <a:spcBef>
                <a:spcPts val="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客管理</a:t>
            </a:r>
            <a:endParaRPr lang="en-US" altLang="en-US" sz="1100" dirty="0"/>
          </a:p>
        </p:txBody>
      </p:sp>
      <p:pic>
        <p:nvPicPr>
          <p:cNvPr id="1614" name="picture 16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616" name="picture 16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1618" name="rect"/>
          <p:cNvSpPr/>
          <p:nvPr/>
        </p:nvSpPr>
        <p:spPr>
          <a:xfrm>
            <a:off x="2367013" y="2613711"/>
            <a:ext cx="1881352" cy="2905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0" name="textbox 1620"/>
          <p:cNvSpPr/>
          <p:nvPr/>
        </p:nvSpPr>
        <p:spPr>
          <a:xfrm>
            <a:off x="8886173" y="4988541"/>
            <a:ext cx="303529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28610" y="1248244"/>
            <a:ext cx="9493884" cy="4830369"/>
          </a:xfrm>
          <a:prstGeom prst="rect">
            <a:avLst/>
          </a:prstGeom>
        </p:spPr>
      </p:pic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1738444" y="1367104"/>
          <a:ext cx="8590279" cy="4540884"/>
        </p:xfrm>
        <a:graphic>
          <a:graphicData uri="http://schemas.openxmlformats.org/drawingml/2006/table">
            <a:tbl>
              <a:tblPr/>
              <a:tblGrid>
                <a:gridCol w="1318260"/>
                <a:gridCol w="7272019"/>
              </a:tblGrid>
              <a:tr h="662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2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先进性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2000"/>
                        </a:lnSpc>
                      </a:pPr>
                      <a:endParaRPr lang="en-US" altLang="en-US" sz="100" dirty="0"/>
                    </a:p>
                    <a:p>
                      <a:pPr marL="378460" indent="-163195" algn="l" rtl="0" eaLnBrk="0">
                        <a:lnSpc>
                          <a:spcPct val="95000"/>
                        </a:lnSpc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采用业内先进技术、</a:t>
                      </a:r>
                      <a:r>
                        <a:rPr sz="17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一线品牌设备 ，保证系统适应时代发展 ，未来10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年内技术不落后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成熟性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15265" algn="l" rtl="0" eaLnBrk="0">
                        <a:lnSpc>
                          <a:spcPct val="96000"/>
                        </a:lnSpc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以实用为原则 ，采用成熟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稳定的系统架构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270" algn="l" rtl="0" eaLnBrk="0">
                        <a:lnSpc>
                          <a:spcPct val="91000"/>
                        </a:lnSpc>
                      </a:pPr>
                      <a:r>
                        <a:rPr sz="29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标准性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152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设计实施遵循国家和地方标准 ，所用产品符合工业标准或主流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810" algn="l" rtl="0" eaLnBrk="0">
                        <a:lnSpc>
                          <a:spcPct val="90000"/>
                        </a:lnSpc>
                      </a:pPr>
                      <a:r>
                        <a:rPr sz="29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可扩展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2152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充分考虑未来发展需求 ，在系统设计时留有合理的冗余及扩展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0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38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9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易维护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15265" algn="l" rtl="0" eaLnBrk="0">
                        <a:lnSpc>
                          <a:spcPct val="96000"/>
                        </a:lnSpc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结构化、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模块化设计 ，集中管理 ，易于维护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175" algn="l" rtl="0" eaLnBrk="0">
                        <a:lnSpc>
                          <a:spcPct val="91000"/>
                        </a:lnSpc>
                      </a:pPr>
                      <a:r>
                        <a:rPr sz="29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安全性</a:t>
                      </a:r>
                      <a:endParaRPr lang="en-US" altLang="en-US" sz="2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79730" indent="-164465" algn="l" rtl="0" eaLnBrk="0">
                        <a:lnSpc>
                          <a:spcPct val="90000"/>
                        </a:lnSpc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要求数据不丢失、</a:t>
                      </a:r>
                      <a:r>
                        <a:rPr sz="1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系统可靠、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网络物理隔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离、</a:t>
                      </a:r>
                      <a:r>
                        <a:rPr sz="17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安全部署 ，同时符合国 </a:t>
                      </a:r>
                      <a:r>
                        <a:rPr sz="17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家涉密信息分级保护要求及国家相关信息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安全等级标准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  <p:sp>
          <p:nvSpPr>
            <p:cNvPr id="28" name="textbox 28"/>
            <p:cNvSpPr/>
            <p:nvPr/>
          </p:nvSpPr>
          <p:spPr>
            <a:xfrm>
              <a:off x="673554" y="242578"/>
              <a:ext cx="1703070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9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设计原则</a:t>
              </a:r>
              <a:endParaRPr lang="en-US" altLang="en-US" sz="3200" dirty="0"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62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624" name="picture 16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626" name="textbox 1626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园区一卡通系统</a:t>
              </a:r>
              <a:endParaRPr lang="en-US" altLang="en-US" sz="3200" dirty="0"/>
            </a:p>
          </p:txBody>
        </p:sp>
        <p:pic>
          <p:nvPicPr>
            <p:cNvPr id="1628" name="picture 16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630" name="picture 16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80819" y="2989935"/>
            <a:ext cx="537451" cy="1320063"/>
          </a:xfrm>
          <a:prstGeom prst="rect">
            <a:avLst/>
          </a:prstGeom>
        </p:spPr>
      </p:pic>
      <p:sp>
        <p:nvSpPr>
          <p:cNvPr id="1632" name="rect"/>
          <p:cNvSpPr/>
          <p:nvPr/>
        </p:nvSpPr>
        <p:spPr>
          <a:xfrm>
            <a:off x="2065020" y="3331463"/>
            <a:ext cx="1257300" cy="347471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4" name="textbox 1634"/>
          <p:cNvSpPr/>
          <p:nvPr/>
        </p:nvSpPr>
        <p:spPr>
          <a:xfrm>
            <a:off x="669705" y="1109326"/>
            <a:ext cx="3589020" cy="2646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000" b="1" kern="0" spc="-10" dirty="0">
                <a:solidFill>
                  <a:srgbClr val="99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人脸智能访客管理：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395095" algn="l" rtl="0" eaLnBrk="0">
              <a:lnSpc>
                <a:spcPct val="82000"/>
              </a:lnSpc>
              <a:spcBef>
                <a:spcPts val="5"/>
              </a:spcBef>
              <a:tabLst>
                <a:tab pos="151955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访客登记</a:t>
            </a:r>
            <a:r>
              <a:rPr sz="20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2000" dirty="0"/>
          </a:p>
        </p:txBody>
      </p:sp>
      <p:pic>
        <p:nvPicPr>
          <p:cNvPr id="1636" name="picture 1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32831" y="1392935"/>
            <a:ext cx="906779" cy="2350008"/>
          </a:xfrm>
          <a:prstGeom prst="rect">
            <a:avLst/>
          </a:prstGeom>
        </p:spPr>
      </p:pic>
      <p:pic>
        <p:nvPicPr>
          <p:cNvPr id="1638" name="picture 16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91012" y="2895689"/>
            <a:ext cx="1419262" cy="1463712"/>
          </a:xfrm>
          <a:prstGeom prst="rect">
            <a:avLst/>
          </a:prstGeom>
        </p:spPr>
      </p:pic>
      <p:pic>
        <p:nvPicPr>
          <p:cNvPr id="1640" name="picture 1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802123" y="1662683"/>
            <a:ext cx="2694432" cy="1499616"/>
          </a:xfrm>
          <a:prstGeom prst="rect">
            <a:avLst/>
          </a:prstGeom>
        </p:spPr>
      </p:pic>
      <p:pic>
        <p:nvPicPr>
          <p:cNvPr id="1642" name="picture 16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395459" y="3893819"/>
            <a:ext cx="2284476" cy="1248155"/>
          </a:xfrm>
          <a:prstGeom prst="rect">
            <a:avLst/>
          </a:prstGeom>
        </p:spPr>
      </p:pic>
      <p:pic>
        <p:nvPicPr>
          <p:cNvPr id="1644" name="picture 16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510230" y="1635251"/>
            <a:ext cx="1535721" cy="1741932"/>
          </a:xfrm>
          <a:prstGeom prst="rect">
            <a:avLst/>
          </a:prstGeom>
        </p:spPr>
      </p:pic>
      <p:pic>
        <p:nvPicPr>
          <p:cNvPr id="1646" name="picture 16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936992" y="5196840"/>
            <a:ext cx="1645920" cy="1485900"/>
          </a:xfrm>
          <a:prstGeom prst="rect">
            <a:avLst/>
          </a:prstGeom>
        </p:spPr>
      </p:pic>
      <p:pic>
        <p:nvPicPr>
          <p:cNvPr id="1648" name="picture 16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145641" y="4534830"/>
            <a:ext cx="1492386" cy="1465552"/>
          </a:xfrm>
          <a:prstGeom prst="rect">
            <a:avLst/>
          </a:prstGeom>
        </p:spPr>
      </p:pic>
      <p:pic>
        <p:nvPicPr>
          <p:cNvPr id="1650" name="picture 16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784135" y="3359759"/>
            <a:ext cx="1378025" cy="1585645"/>
          </a:xfrm>
          <a:prstGeom prst="rect">
            <a:avLst/>
          </a:prstGeom>
        </p:spPr>
      </p:pic>
      <p:pic>
        <p:nvPicPr>
          <p:cNvPr id="1652" name="picture 16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330952" y="4291583"/>
            <a:ext cx="734567" cy="1900427"/>
          </a:xfrm>
          <a:prstGeom prst="rect">
            <a:avLst/>
          </a:prstGeom>
        </p:spPr>
      </p:pic>
      <p:pic>
        <p:nvPicPr>
          <p:cNvPr id="1654" name="picture 16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506979" y="1431035"/>
            <a:ext cx="734567" cy="1900427"/>
          </a:xfrm>
          <a:prstGeom prst="rect">
            <a:avLst/>
          </a:prstGeom>
        </p:spPr>
      </p:pic>
      <p:pic>
        <p:nvPicPr>
          <p:cNvPr id="1656" name="picture 16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56844" y="4529327"/>
            <a:ext cx="752855" cy="1260347"/>
          </a:xfrm>
          <a:prstGeom prst="rect">
            <a:avLst/>
          </a:prstGeom>
        </p:spPr>
      </p:pic>
      <p:sp>
        <p:nvSpPr>
          <p:cNvPr id="1658" name="textbox 1658"/>
          <p:cNvSpPr/>
          <p:nvPr/>
        </p:nvSpPr>
        <p:spPr>
          <a:xfrm>
            <a:off x="5120492" y="3286804"/>
            <a:ext cx="2305685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下发人脸到人证闸机</a:t>
            </a:r>
            <a:endParaRPr lang="en-US" altLang="en-US" sz="2000" dirty="0"/>
          </a:p>
        </p:txBody>
      </p:sp>
      <p:sp>
        <p:nvSpPr>
          <p:cNvPr id="1660" name="textbox 1660"/>
          <p:cNvSpPr/>
          <p:nvPr/>
        </p:nvSpPr>
        <p:spPr>
          <a:xfrm>
            <a:off x="9486900" y="3378708"/>
            <a:ext cx="1531619" cy="34607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</a:pPr>
            <a:endParaRPr lang="en-US" altLang="en-US" sz="200" dirty="0"/>
          </a:p>
          <a:p>
            <a:pPr marL="2609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访客签离</a:t>
            </a:r>
            <a:endParaRPr lang="en-US" altLang="en-US" sz="2000" dirty="0"/>
          </a:p>
        </p:txBody>
      </p:sp>
      <p:sp>
        <p:nvSpPr>
          <p:cNvPr id="1662" name="textbox 1662"/>
          <p:cNvSpPr/>
          <p:nvPr/>
        </p:nvSpPr>
        <p:spPr>
          <a:xfrm>
            <a:off x="1672704" y="4317148"/>
            <a:ext cx="1562100" cy="392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90"/>
              </a:lnSpc>
            </a:pPr>
            <a:r>
              <a:rPr sz="2300" kern="0" spc="40" dirty="0">
                <a:solidFill>
                  <a:srgbClr val="00B0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300" kern="0" spc="-1340" dirty="0">
                <a:solidFill>
                  <a:srgbClr val="00B05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300" kern="0" spc="4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预约访客</a:t>
            </a:r>
            <a:endParaRPr lang="en-US" altLang="en-US" sz="2300" dirty="0"/>
          </a:p>
        </p:txBody>
      </p:sp>
      <p:pic>
        <p:nvPicPr>
          <p:cNvPr id="1664" name="picture 16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27047" y="4881372"/>
            <a:ext cx="638556" cy="620267"/>
          </a:xfrm>
          <a:prstGeom prst="rect">
            <a:avLst/>
          </a:prstGeom>
        </p:spPr>
      </p:pic>
      <p:sp>
        <p:nvSpPr>
          <p:cNvPr id="1666" name="textbox 1666"/>
          <p:cNvSpPr/>
          <p:nvPr/>
        </p:nvSpPr>
        <p:spPr>
          <a:xfrm>
            <a:off x="5569657" y="1282150"/>
            <a:ext cx="1038860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人证比对</a:t>
            </a:r>
            <a:endParaRPr lang="en-US" altLang="en-US" sz="2000" dirty="0"/>
          </a:p>
        </p:txBody>
      </p:sp>
      <p:sp>
        <p:nvSpPr>
          <p:cNvPr id="1668" name="textbox 1668"/>
          <p:cNvSpPr/>
          <p:nvPr/>
        </p:nvSpPr>
        <p:spPr>
          <a:xfrm>
            <a:off x="8228643" y="4889485"/>
            <a:ext cx="1038860" cy="300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人脸比对</a:t>
            </a:r>
            <a:endParaRPr lang="en-US" altLang="en-US" sz="2000" dirty="0"/>
          </a:p>
        </p:txBody>
      </p:sp>
      <p:pic>
        <p:nvPicPr>
          <p:cNvPr id="1670" name="picture 16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672" name="picture 16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1674" name="textbox 1674"/>
          <p:cNvSpPr/>
          <p:nvPr/>
        </p:nvSpPr>
        <p:spPr>
          <a:xfrm>
            <a:off x="2349856" y="5117511"/>
            <a:ext cx="1414144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预约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网站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6" name="picture 1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3523" y="1275391"/>
            <a:ext cx="6763149" cy="4395542"/>
          </a:xfrm>
          <a:prstGeom prst="rect">
            <a:avLst/>
          </a:prstGeom>
        </p:spPr>
      </p:pic>
      <p:grpSp>
        <p:nvGrpSpPr>
          <p:cNvPr id="144" name="group 14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67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680" name="picture 16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682" name="textbox 1682"/>
            <p:cNvSpPr/>
            <p:nvPr/>
          </p:nvSpPr>
          <p:spPr>
            <a:xfrm>
              <a:off x="673554" y="241357"/>
              <a:ext cx="483552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信息发布系统</a:t>
              </a:r>
              <a:endParaRPr lang="en-US" altLang="en-US" sz="3200" dirty="0"/>
            </a:p>
          </p:txBody>
        </p:sp>
        <p:pic>
          <p:nvPicPr>
            <p:cNvPr id="1684" name="picture 16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686" name="textbox 1686"/>
          <p:cNvSpPr/>
          <p:nvPr/>
        </p:nvSpPr>
        <p:spPr>
          <a:xfrm>
            <a:off x="8426758" y="1917807"/>
            <a:ext cx="1508125" cy="3536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-24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园区信息发布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会议预定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会议室信息呈现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党建信息发布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公司信息发布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-2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电梯间信息发布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5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餐饮服务信息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机房信息发布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楼层信息发布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停车信息引导</a:t>
            </a:r>
            <a:endParaRPr lang="en-US" altLang="en-US" sz="1500" dirty="0"/>
          </a:p>
        </p:txBody>
      </p:sp>
      <p:sp>
        <p:nvSpPr>
          <p:cNvPr id="1688" name="textbox 1688"/>
          <p:cNvSpPr/>
          <p:nvPr/>
        </p:nvSpPr>
        <p:spPr>
          <a:xfrm>
            <a:off x="5375148" y="5890259"/>
            <a:ext cx="6817359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400" dirty="0"/>
          </a:p>
          <a:p>
            <a:pPr marL="110045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多渠道信息统一管理 ，提高员工获取信息效率 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，文化传播 ，</a:t>
            </a:r>
            <a:endParaRPr lang="en-US" altLang="en-US" sz="1400" dirty="0"/>
          </a:p>
        </p:txBody>
      </p:sp>
      <p:pic>
        <p:nvPicPr>
          <p:cNvPr id="1690" name="picture 1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692" name="picture 16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4" name="picture 1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87540" y="1089659"/>
            <a:ext cx="3191256" cy="5076444"/>
          </a:xfrm>
          <a:prstGeom prst="rect">
            <a:avLst/>
          </a:prstGeom>
        </p:spPr>
      </p:pic>
      <p:grpSp>
        <p:nvGrpSpPr>
          <p:cNvPr id="146" name="group 14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69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698" name="picture 16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700" name="textbox 1700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702" name="picture 17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704" name="textbox 1704"/>
          <p:cNvSpPr/>
          <p:nvPr/>
        </p:nvSpPr>
        <p:spPr>
          <a:xfrm>
            <a:off x="772660" y="1622709"/>
            <a:ext cx="5358765" cy="1490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indent="318770" algn="l" rtl="0" eaLnBrk="0">
              <a:lnSpc>
                <a:spcPct val="105000"/>
              </a:lnSpc>
            </a:pP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主要召开多方远程视频会议</a:t>
            </a:r>
            <a:r>
              <a:rPr sz="1400" kern="0" spc="-2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，本地大型会议、全体员工会议、年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会、表彰大会及报告演讲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等。</a:t>
            </a:r>
            <a:endParaRPr lang="en-US" altLang="en-US" sz="1400" dirty="0"/>
          </a:p>
          <a:p>
            <a:pPr algn="l" rtl="0" eaLnBrk="0">
              <a:lnSpc>
                <a:spcPct val="131000"/>
              </a:lnSpc>
            </a:pPr>
            <a:endParaRPr lang="en-US" altLang="en-US" sz="300" dirty="0"/>
          </a:p>
          <a:p>
            <a:pPr marL="12700" indent="319405" algn="l" rtl="0" eaLnBrk="0">
              <a:lnSpc>
                <a:spcPct val="112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配置：LED显示系统、液晶显示系统、扩声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系统、摄像系统、录  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播系统、发言系统、表决系统、信号处理系统、智能控制系统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、照明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控制系统、远程视频会议系统、高清录播系统、综合信息管理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系统、</a:t>
            </a: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舞台灯光系统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1400" dirty="0"/>
          </a:p>
        </p:txBody>
      </p:sp>
      <p:sp>
        <p:nvSpPr>
          <p:cNvPr id="1706" name="textbox 1706"/>
          <p:cNvSpPr/>
          <p:nvPr/>
        </p:nvSpPr>
        <p:spPr>
          <a:xfrm>
            <a:off x="773552" y="3651811"/>
            <a:ext cx="5447029" cy="1162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主要召开董事会议、部门会议、普通会议、培训学习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及商务接</a:t>
            </a:r>
            <a:endParaRPr lang="en-US" altLang="en-US" sz="1400" dirty="0"/>
          </a:p>
          <a:p>
            <a:pPr marL="12700" algn="l" rtl="0" eaLnBrk="0">
              <a:lnSpc>
                <a:spcPts val="2520"/>
              </a:lnSpc>
            </a:pPr>
            <a:r>
              <a:rPr sz="1400" kern="0" spc="-4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洽等活动 ，使用频繁</a:t>
            </a:r>
            <a:r>
              <a:rPr sz="1400" kern="0" spc="-5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/>
          </a:p>
          <a:p>
            <a:pPr marL="278765" algn="l" rtl="0" eaLnBrk="0">
              <a:lnSpc>
                <a:spcPct val="83000"/>
              </a:lnSpc>
              <a:spcBef>
                <a:spcPts val="1130"/>
              </a:spcBef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配置：液晶显示系统、扩声系统、数字会讨系统、远程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视频会议系</a:t>
            </a:r>
            <a:endParaRPr lang="en-US" altLang="en-US" sz="1400" dirty="0"/>
          </a:p>
          <a:p>
            <a:pPr marL="12700" algn="l" rtl="0" eaLnBrk="0">
              <a:lnSpc>
                <a:spcPts val="2510"/>
              </a:lnSpc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统、无纸化桌面协同系统、综合信息管理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系统。</a:t>
            </a:r>
            <a:endParaRPr lang="en-US" altLang="en-US" sz="1400" dirty="0"/>
          </a:p>
        </p:txBody>
      </p:sp>
      <p:sp>
        <p:nvSpPr>
          <p:cNvPr id="1708" name="textbox 1708"/>
          <p:cNvSpPr/>
          <p:nvPr/>
        </p:nvSpPr>
        <p:spPr>
          <a:xfrm>
            <a:off x="1091566" y="5420795"/>
            <a:ext cx="4797425" cy="540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主要招开贵宾的接待、洽谈、坐</a:t>
            </a:r>
            <a:r>
              <a:rPr sz="1400" kern="0" spc="-1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谈会等。</a:t>
            </a:r>
            <a:endParaRPr lang="en-US" altLang="en-US" sz="1400" dirty="0"/>
          </a:p>
          <a:p>
            <a:pPr algn="l" rtl="0" eaLnBrk="0">
              <a:lnSpc>
                <a:spcPct val="103000"/>
              </a:lnSpc>
            </a:pPr>
            <a:endParaRPr lang="en-US" altLang="en-US" sz="800" dirty="0"/>
          </a:p>
          <a:p>
            <a:pPr algn="r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3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配置：液晶显示系统、扩声系</a:t>
            </a:r>
            <a:r>
              <a:rPr sz="1400" kern="0" spc="-40" dirty="0">
                <a:solidFill>
                  <a:srgbClr val="0808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统、摄像系统、照明控制系统</a:t>
            </a:r>
            <a:r>
              <a:rPr sz="1400" kern="0" spc="-40" dirty="0">
                <a:solidFill>
                  <a:srgbClr val="08080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1400" dirty="0"/>
          </a:p>
        </p:txBody>
      </p:sp>
      <p:sp>
        <p:nvSpPr>
          <p:cNvPr id="1710" name="textbox 1710"/>
          <p:cNvSpPr/>
          <p:nvPr/>
        </p:nvSpPr>
        <p:spPr>
          <a:xfrm>
            <a:off x="678180" y="3197352"/>
            <a:ext cx="4956175" cy="338454"/>
          </a:xfrm>
          <a:prstGeom prst="rect">
            <a:avLst/>
          </a:prstGeom>
          <a:solidFill>
            <a:srgbClr val="A59A55">
              <a:alpha val="50196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400" dirty="0"/>
          </a:p>
          <a:p>
            <a:pPr marL="100965" algn="l" rtl="0" eaLnBrk="0">
              <a:lnSpc>
                <a:spcPct val="100000"/>
              </a:lnSpc>
              <a:spcBef>
                <a:spcPts val="5"/>
              </a:spcBef>
            </a:pPr>
            <a:r>
              <a:rPr sz="1500" kern="0" spc="10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总经办会议室、小型会议室、接待会议室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kern="0" spc="9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5间</a:t>
            </a:r>
            <a:endParaRPr lang="en-US" altLang="en-US" sz="1500" dirty="0"/>
          </a:p>
        </p:txBody>
      </p:sp>
      <p:sp>
        <p:nvSpPr>
          <p:cNvPr id="1712" name="textbox 1712"/>
          <p:cNvSpPr/>
          <p:nvPr/>
        </p:nvSpPr>
        <p:spPr>
          <a:xfrm>
            <a:off x="720852" y="4951475"/>
            <a:ext cx="2787650" cy="338454"/>
          </a:xfrm>
          <a:prstGeom prst="rect">
            <a:avLst/>
          </a:prstGeom>
          <a:solidFill>
            <a:srgbClr val="A59A55">
              <a:alpha val="50196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100965" algn="l" rtl="0" eaLnBrk="0">
              <a:lnSpc>
                <a:spcPct val="100000"/>
              </a:lnSpc>
            </a:pPr>
            <a:r>
              <a:rPr sz="1500" kern="0" spc="5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贵宾接待室</a:t>
            </a:r>
            <a:r>
              <a:rPr sz="1500" kern="0" spc="1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kern="0" spc="5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1间</a:t>
            </a:r>
            <a:endParaRPr lang="en-US" altLang="en-US" sz="1500" dirty="0"/>
          </a:p>
        </p:txBody>
      </p:sp>
      <p:sp>
        <p:nvSpPr>
          <p:cNvPr id="1714" name="textbox 1714"/>
          <p:cNvSpPr/>
          <p:nvPr/>
        </p:nvSpPr>
        <p:spPr>
          <a:xfrm>
            <a:off x="729996" y="1171955"/>
            <a:ext cx="2609214" cy="340359"/>
          </a:xfrm>
          <a:prstGeom prst="rect">
            <a:avLst/>
          </a:prstGeom>
          <a:solidFill>
            <a:srgbClr val="A59A55">
              <a:alpha val="50196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400" dirty="0"/>
          </a:p>
          <a:p>
            <a:pPr marL="106045" algn="l" rtl="0" eaLnBrk="0">
              <a:lnSpc>
                <a:spcPct val="100000"/>
              </a:lnSpc>
              <a:spcBef>
                <a:spcPts val="0"/>
              </a:spcBef>
            </a:pPr>
            <a:r>
              <a:rPr sz="1500" kern="0" spc="6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百人大型会议室</a:t>
            </a:r>
            <a:r>
              <a:rPr sz="1500" kern="0" spc="1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kern="0" spc="60" dirty="0">
                <a:ln w="5793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1间</a:t>
            </a:r>
            <a:endParaRPr lang="en-US" altLang="en-US" sz="1500" dirty="0"/>
          </a:p>
        </p:txBody>
      </p:sp>
      <p:pic>
        <p:nvPicPr>
          <p:cNvPr id="1716" name="picture 1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718" name="picture 17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" name="picture 1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27770" y="2708097"/>
            <a:ext cx="7407161" cy="3566211"/>
          </a:xfrm>
          <a:prstGeom prst="rect">
            <a:avLst/>
          </a:prstGeom>
        </p:spPr>
      </p:pic>
      <p:grpSp>
        <p:nvGrpSpPr>
          <p:cNvPr id="148" name="group 14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72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724" name="picture 17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726" name="textbox 1726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728" name="picture 17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730" name="picture 17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1967" y="1520952"/>
            <a:ext cx="1408176" cy="690371"/>
          </a:xfrm>
          <a:prstGeom prst="rect">
            <a:avLst/>
          </a:prstGeom>
        </p:spPr>
      </p:pic>
      <p:sp>
        <p:nvSpPr>
          <p:cNvPr id="1732" name="textbox 1732"/>
          <p:cNvSpPr/>
          <p:nvPr/>
        </p:nvSpPr>
        <p:spPr>
          <a:xfrm>
            <a:off x="1353589" y="2403849"/>
            <a:ext cx="372808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大屏显示系统</a:t>
            </a:r>
            <a:r>
              <a:rPr sz="1400" b="1" kern="0" spc="22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专业扩声系统</a:t>
            </a:r>
            <a:r>
              <a:rPr sz="1400" b="1" kern="0" spc="29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数字会讨系统</a:t>
            </a:r>
            <a:endParaRPr lang="en-US" altLang="en-US" sz="1400" dirty="0"/>
          </a:p>
        </p:txBody>
      </p:sp>
      <p:pic>
        <p:nvPicPr>
          <p:cNvPr id="1734" name="picture 17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73708" y="1461516"/>
            <a:ext cx="740663" cy="835151"/>
          </a:xfrm>
          <a:prstGeom prst="rect">
            <a:avLst/>
          </a:prstGeom>
        </p:spPr>
      </p:pic>
      <p:pic>
        <p:nvPicPr>
          <p:cNvPr id="1736" name="picture 17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24887" y="1587809"/>
            <a:ext cx="831491" cy="676209"/>
          </a:xfrm>
          <a:prstGeom prst="rect">
            <a:avLst/>
          </a:prstGeom>
        </p:spPr>
      </p:pic>
      <p:sp>
        <p:nvSpPr>
          <p:cNvPr id="1738" name="textbox 1738"/>
          <p:cNvSpPr/>
          <p:nvPr/>
        </p:nvSpPr>
        <p:spPr>
          <a:xfrm>
            <a:off x="1185648" y="1042854"/>
            <a:ext cx="2150110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1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百人大型会议室</a:t>
            </a:r>
            <a:r>
              <a:rPr sz="2000" b="1" kern="0" spc="5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</p:txBody>
      </p:sp>
      <p:sp>
        <p:nvSpPr>
          <p:cNvPr id="1740" name="textbox 1740"/>
          <p:cNvSpPr/>
          <p:nvPr/>
        </p:nvSpPr>
        <p:spPr>
          <a:xfrm>
            <a:off x="6793674" y="2382358"/>
            <a:ext cx="2697479" cy="241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700"/>
              </a:lnSpc>
            </a:pPr>
            <a:r>
              <a:rPr sz="2100" b="1" kern="0" spc="10" baseline="300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高清录播系统</a:t>
            </a:r>
            <a:r>
              <a:rPr sz="1300" b="1" kern="0" spc="1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综合信息管理系统</a:t>
            </a:r>
            <a:endParaRPr lang="en-US" altLang="en-US" sz="1400" dirty="0"/>
          </a:p>
        </p:txBody>
      </p:sp>
      <p:pic>
        <p:nvPicPr>
          <p:cNvPr id="1742" name="picture 17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770375" y="1860803"/>
            <a:ext cx="1421891" cy="323088"/>
          </a:xfrm>
          <a:prstGeom prst="rect">
            <a:avLst/>
          </a:prstGeom>
        </p:spPr>
      </p:pic>
      <p:pic>
        <p:nvPicPr>
          <p:cNvPr id="1744" name="picture 17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974847" y="1481328"/>
            <a:ext cx="355091" cy="815339"/>
          </a:xfrm>
          <a:prstGeom prst="rect">
            <a:avLst/>
          </a:prstGeom>
        </p:spPr>
      </p:pic>
      <p:pic>
        <p:nvPicPr>
          <p:cNvPr id="1746" name="picture 17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892284" y="1645919"/>
            <a:ext cx="445007" cy="586740"/>
          </a:xfrm>
          <a:prstGeom prst="rect">
            <a:avLst/>
          </a:prstGeom>
        </p:spPr>
      </p:pic>
      <p:pic>
        <p:nvPicPr>
          <p:cNvPr id="1748" name="picture 17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750" name="picture 17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1752" name="picture 17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614415" y="1540764"/>
            <a:ext cx="533400" cy="413003"/>
          </a:xfrm>
          <a:prstGeom prst="rect">
            <a:avLst/>
          </a:prstGeom>
        </p:spPr>
      </p:pic>
      <p:sp>
        <p:nvSpPr>
          <p:cNvPr id="1754" name="textbox 1754"/>
          <p:cNvSpPr/>
          <p:nvPr/>
        </p:nvSpPr>
        <p:spPr>
          <a:xfrm>
            <a:off x="9606111" y="2415071"/>
            <a:ext cx="1090294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舞台灯光系统</a:t>
            </a:r>
            <a:endParaRPr lang="en-US" altLang="en-US" sz="1400" dirty="0"/>
          </a:p>
        </p:txBody>
      </p:sp>
      <p:sp>
        <p:nvSpPr>
          <p:cNvPr id="1756" name="textbox 1756"/>
          <p:cNvSpPr/>
          <p:nvPr/>
        </p:nvSpPr>
        <p:spPr>
          <a:xfrm>
            <a:off x="5410227" y="2388685"/>
            <a:ext cx="108902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远程视频系统</a:t>
            </a:r>
            <a:endParaRPr lang="en-US" altLang="en-US" sz="1400" dirty="0"/>
          </a:p>
        </p:txBody>
      </p:sp>
      <p:pic>
        <p:nvPicPr>
          <p:cNvPr id="1758" name="picture 17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414771" y="1978152"/>
            <a:ext cx="928116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0" name="picture 17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95016" y="2707055"/>
            <a:ext cx="7066280" cy="3643452"/>
          </a:xfrm>
          <a:prstGeom prst="rect">
            <a:avLst/>
          </a:prstGeom>
        </p:spPr>
      </p:pic>
      <p:grpSp>
        <p:nvGrpSpPr>
          <p:cNvPr id="150" name="group 15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76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764" name="picture 17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766" name="textbox 1766"/>
            <p:cNvSpPr/>
            <p:nvPr/>
          </p:nvSpPr>
          <p:spPr>
            <a:xfrm>
              <a:off x="674189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768" name="picture 17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770" name="picture 17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69375" y="2707017"/>
            <a:ext cx="3858157" cy="390182"/>
          </a:xfrm>
          <a:prstGeom prst="rect">
            <a:avLst/>
          </a:prstGeom>
        </p:spPr>
      </p:pic>
      <p:sp>
        <p:nvSpPr>
          <p:cNvPr id="1772" name="textbox 1772"/>
          <p:cNvSpPr/>
          <p:nvPr/>
        </p:nvSpPr>
        <p:spPr>
          <a:xfrm>
            <a:off x="1257232" y="1147333"/>
            <a:ext cx="4946650" cy="304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总经办会议室、小型会议室、接待会</a:t>
            </a:r>
            <a:r>
              <a:rPr sz="2000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议室</a:t>
            </a:r>
            <a:r>
              <a:rPr sz="2000" b="1" kern="0" spc="4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</p:txBody>
      </p:sp>
      <p:pic>
        <p:nvPicPr>
          <p:cNvPr id="1774" name="picture 17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71827" y="1668779"/>
            <a:ext cx="1115568" cy="624840"/>
          </a:xfrm>
          <a:prstGeom prst="rect">
            <a:avLst/>
          </a:prstGeom>
        </p:spPr>
      </p:pic>
      <p:pic>
        <p:nvPicPr>
          <p:cNvPr id="1776" name="picture 17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77584" y="1623059"/>
            <a:ext cx="1075943" cy="557784"/>
          </a:xfrm>
          <a:prstGeom prst="rect">
            <a:avLst/>
          </a:prstGeom>
        </p:spPr>
      </p:pic>
      <p:pic>
        <p:nvPicPr>
          <p:cNvPr id="1778" name="picture 17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529669" y="1615304"/>
            <a:ext cx="852649" cy="651342"/>
          </a:xfrm>
          <a:prstGeom prst="rect">
            <a:avLst/>
          </a:prstGeom>
        </p:spPr>
      </p:pic>
      <p:pic>
        <p:nvPicPr>
          <p:cNvPr id="1780" name="picture 17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710683" y="1880615"/>
            <a:ext cx="1456944" cy="300228"/>
          </a:xfrm>
          <a:prstGeom prst="rect">
            <a:avLst/>
          </a:prstGeom>
        </p:spPr>
      </p:pic>
      <p:sp>
        <p:nvSpPr>
          <p:cNvPr id="1782" name="textbox 1782"/>
          <p:cNvSpPr/>
          <p:nvPr/>
        </p:nvSpPr>
        <p:spPr>
          <a:xfrm>
            <a:off x="6268222" y="2389447"/>
            <a:ext cx="162369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无纸化桌面协同系统</a:t>
            </a:r>
            <a:endParaRPr lang="en-US" altLang="en-US" sz="1400" dirty="0"/>
          </a:p>
        </p:txBody>
      </p:sp>
      <p:sp>
        <p:nvSpPr>
          <p:cNvPr id="1784" name="textbox 1784"/>
          <p:cNvSpPr/>
          <p:nvPr/>
        </p:nvSpPr>
        <p:spPr>
          <a:xfrm>
            <a:off x="9348109" y="2389447"/>
            <a:ext cx="144653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综合信息管理系统</a:t>
            </a:r>
            <a:endParaRPr lang="en-US" altLang="en-US" sz="1400" dirty="0"/>
          </a:p>
        </p:txBody>
      </p:sp>
      <p:pic>
        <p:nvPicPr>
          <p:cNvPr id="1786" name="picture 17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788" name="picture 17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1790" name="textbox 1790"/>
          <p:cNvSpPr/>
          <p:nvPr/>
        </p:nvSpPr>
        <p:spPr>
          <a:xfrm>
            <a:off x="1610919" y="2387680"/>
            <a:ext cx="126746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高清液晶显示器</a:t>
            </a:r>
            <a:endParaRPr lang="en-US" altLang="en-US" sz="1400" dirty="0"/>
          </a:p>
        </p:txBody>
      </p:sp>
      <p:pic>
        <p:nvPicPr>
          <p:cNvPr id="1792" name="picture 17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578352" y="1705355"/>
            <a:ext cx="381000" cy="527303"/>
          </a:xfrm>
          <a:prstGeom prst="rect">
            <a:avLst/>
          </a:prstGeom>
        </p:spPr>
      </p:pic>
      <p:sp>
        <p:nvSpPr>
          <p:cNvPr id="1794" name="textbox 1794"/>
          <p:cNvSpPr/>
          <p:nvPr/>
        </p:nvSpPr>
        <p:spPr>
          <a:xfrm>
            <a:off x="4934272" y="2389447"/>
            <a:ext cx="109156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数字会讨系统</a:t>
            </a:r>
            <a:endParaRPr lang="en-US" altLang="en-US" sz="1400" dirty="0"/>
          </a:p>
        </p:txBody>
      </p:sp>
      <p:sp>
        <p:nvSpPr>
          <p:cNvPr id="1796" name="textbox 1796"/>
          <p:cNvSpPr/>
          <p:nvPr/>
        </p:nvSpPr>
        <p:spPr>
          <a:xfrm>
            <a:off x="3304416" y="2389447"/>
            <a:ext cx="108838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专业扩声系统</a:t>
            </a:r>
            <a:endParaRPr lang="en-US" altLang="en-US" sz="1400" dirty="0"/>
          </a:p>
        </p:txBody>
      </p:sp>
      <p:sp>
        <p:nvSpPr>
          <p:cNvPr id="1798" name="textbox 1798"/>
          <p:cNvSpPr/>
          <p:nvPr/>
        </p:nvSpPr>
        <p:spPr>
          <a:xfrm>
            <a:off x="8041122" y="2389447"/>
            <a:ext cx="1089025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远程视频系统</a:t>
            </a:r>
            <a:endParaRPr lang="en-US" altLang="en-US" sz="1400" dirty="0"/>
          </a:p>
        </p:txBody>
      </p:sp>
      <p:pic>
        <p:nvPicPr>
          <p:cNvPr id="1800" name="picture 18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354567" y="1597152"/>
            <a:ext cx="464819" cy="384047"/>
          </a:xfrm>
          <a:prstGeom prst="rect">
            <a:avLst/>
          </a:prstGeom>
        </p:spPr>
      </p:pic>
      <p:pic>
        <p:nvPicPr>
          <p:cNvPr id="1802" name="picture 18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112252" y="2004059"/>
            <a:ext cx="952500" cy="1767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4" name="picture 1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03932" y="2620848"/>
            <a:ext cx="6733030" cy="3629075"/>
          </a:xfrm>
          <a:prstGeom prst="rect">
            <a:avLst/>
          </a:prstGeom>
        </p:spPr>
      </p:pic>
      <p:grpSp>
        <p:nvGrpSpPr>
          <p:cNvPr id="152" name="group 15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80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808" name="picture 18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810" name="textbox 1810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812" name="picture 18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814" name="textbox 1814"/>
          <p:cNvSpPr/>
          <p:nvPr/>
        </p:nvSpPr>
        <p:spPr>
          <a:xfrm>
            <a:off x="3830472" y="2301066"/>
            <a:ext cx="4025900" cy="221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b="1" kern="0" spc="0" dirty="0">
                <a:solidFill>
                  <a:srgbClr val="0066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高清液晶显示器                                专业扩声系统</a:t>
            </a:r>
            <a:endParaRPr lang="en-US" altLang="en-US" sz="1400" dirty="0"/>
          </a:p>
        </p:txBody>
      </p:sp>
      <p:pic>
        <p:nvPicPr>
          <p:cNvPr id="1816" name="picture 18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90771" y="1583435"/>
            <a:ext cx="1115567" cy="624840"/>
          </a:xfrm>
          <a:prstGeom prst="rect">
            <a:avLst/>
          </a:prstGeom>
        </p:spPr>
      </p:pic>
      <p:sp>
        <p:nvSpPr>
          <p:cNvPr id="1818" name="textbox 1818"/>
          <p:cNvSpPr/>
          <p:nvPr/>
        </p:nvSpPr>
        <p:spPr>
          <a:xfrm>
            <a:off x="1258760" y="1157340"/>
            <a:ext cx="1567814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9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贵宾接待室 ：</a:t>
            </a:r>
            <a:endParaRPr lang="en-US" altLang="en-US" sz="1900" dirty="0"/>
          </a:p>
        </p:txBody>
      </p:sp>
      <p:pic>
        <p:nvPicPr>
          <p:cNvPr id="1820" name="picture 18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354823" y="1539240"/>
            <a:ext cx="539495" cy="646176"/>
          </a:xfrm>
          <a:prstGeom prst="rect">
            <a:avLst/>
          </a:prstGeom>
        </p:spPr>
      </p:pic>
      <p:pic>
        <p:nvPicPr>
          <p:cNvPr id="1822" name="picture 18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14159" y="1575815"/>
            <a:ext cx="544068" cy="582167"/>
          </a:xfrm>
          <a:prstGeom prst="rect">
            <a:avLst/>
          </a:prstGeom>
        </p:spPr>
      </p:pic>
      <p:pic>
        <p:nvPicPr>
          <p:cNvPr id="1824" name="picture 18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826" name="picture 18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picture 1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7964" y="2253995"/>
            <a:ext cx="8051292" cy="4038600"/>
          </a:xfrm>
          <a:prstGeom prst="rect">
            <a:avLst/>
          </a:prstGeom>
        </p:spPr>
      </p:pic>
      <p:grpSp>
        <p:nvGrpSpPr>
          <p:cNvPr id="154" name="group 15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83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832" name="picture 18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834" name="textbox 1834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836" name="picture 18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838" name="textbox 1838"/>
          <p:cNvSpPr/>
          <p:nvPr/>
        </p:nvSpPr>
        <p:spPr>
          <a:xfrm>
            <a:off x="918708" y="1486988"/>
            <a:ext cx="10574655" cy="592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1500" b="1" kern="0" spc="7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大型会议室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场所面积比较大 ，为了满足观看视觉效果 ，采用P1.8小间距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屏设计；根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据实际使用需要 ，在中间设</a:t>
            </a:r>
            <a:endParaRPr lang="en-US" altLang="en-US" sz="1500" dirty="0"/>
          </a:p>
          <a:p>
            <a:pPr marL="12700" algn="l" rtl="0" eaLnBrk="0">
              <a:lnSpc>
                <a:spcPts val="287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置主显示屏 ，两边设置侧屏显示背景效果 ，渲染气氛, ；另在贵宾接待室设置2块65</a:t>
            </a:r>
            <a:r>
              <a:rPr sz="15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“高清液晶显示器。</a:t>
            </a:r>
            <a:endParaRPr lang="en-US" altLang="en-US" sz="1500" dirty="0"/>
          </a:p>
        </p:txBody>
      </p:sp>
      <p:sp>
        <p:nvSpPr>
          <p:cNvPr id="1840" name="textbox 1840"/>
          <p:cNvSpPr/>
          <p:nvPr/>
        </p:nvSpPr>
        <p:spPr>
          <a:xfrm>
            <a:off x="831533" y="1059589"/>
            <a:ext cx="1544955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高清显示系统</a:t>
            </a:r>
            <a:endParaRPr lang="en-US" altLang="en-US" sz="2000" dirty="0"/>
          </a:p>
        </p:txBody>
      </p:sp>
      <p:pic>
        <p:nvPicPr>
          <p:cNvPr id="1842" name="picture 18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844" name="picture 18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" name="picture 1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5508" y="2776728"/>
            <a:ext cx="4896611" cy="3334511"/>
          </a:xfrm>
          <a:prstGeom prst="rect">
            <a:avLst/>
          </a:prstGeom>
        </p:spPr>
      </p:pic>
      <p:sp>
        <p:nvSpPr>
          <p:cNvPr id="1848" name="textbox 1848"/>
          <p:cNvSpPr/>
          <p:nvPr/>
        </p:nvSpPr>
        <p:spPr>
          <a:xfrm>
            <a:off x="623699" y="1089488"/>
            <a:ext cx="10819130" cy="1465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098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专业扩声系统</a:t>
            </a:r>
            <a:endParaRPr lang="en-US" altLang="en-US" sz="2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r" rtl="0" eaLnBrk="0">
              <a:lnSpc>
                <a:spcPct val="88000"/>
              </a:lnSpc>
              <a:spcBef>
                <a:spcPts val="45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在扩声音箱选型方面 ，根据各会议室大小 ，在设计上采用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EASE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4.4系统软件进行模拟分析 ，从音箱的外观选型和声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endParaRPr lang="en-US" altLang="en-US" sz="1500" dirty="0"/>
          </a:p>
          <a:p>
            <a:pPr marL="12700" algn="l" rtl="0" eaLnBrk="0">
              <a:lnSpc>
                <a:spcPct val="164000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的声压级、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均匀度和语言清晰度等方面综合考虑 ，同时要满足各种会议及培训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学习要求 ，在音箱选型方面 ，要考虑有足够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的声压级 ，同时要兼顾会议使用需要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考虑声场均匀度和语言清晰度。</a:t>
            </a:r>
            <a:endParaRPr lang="en-US" altLang="en-US" sz="1500" dirty="0"/>
          </a:p>
        </p:txBody>
      </p:sp>
      <p:grpSp>
        <p:nvGrpSpPr>
          <p:cNvPr id="156" name="group 15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85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852" name="picture 18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854" name="textbox 1854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856" name="picture 18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graphicFrame>
        <p:nvGraphicFramePr>
          <p:cNvPr id="1858" name="table 1858"/>
          <p:cNvGraphicFramePr>
            <a:graphicFrameLocks noGrp="1"/>
          </p:cNvGraphicFramePr>
          <p:nvPr/>
        </p:nvGraphicFramePr>
        <p:xfrm>
          <a:off x="7388985" y="5416218"/>
          <a:ext cx="2649855" cy="589915"/>
        </p:xfrm>
        <a:graphic>
          <a:graphicData uri="http://schemas.openxmlformats.org/drawingml/2006/table">
            <a:tbl>
              <a:tblPr/>
              <a:tblGrid>
                <a:gridCol w="1324610"/>
                <a:gridCol w="1325245"/>
              </a:tblGrid>
              <a:tr h="5899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1000"/>
                        </a:lnSpc>
                      </a:pPr>
                      <a:endParaRPr lang="en-US" altLang="en-US" sz="100" dirty="0"/>
                    </a:p>
                    <a:p>
                      <a:pPr marL="162560" indent="-162560" algn="l" rtl="0" eaLnBrk="0">
                        <a:lnSpc>
                          <a:spcPct val="107000"/>
                        </a:lnSpc>
                      </a:pPr>
                      <a:r>
                        <a:rPr sz="9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900" kern="0" spc="-2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箱体采用进口桦木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制作</a:t>
                      </a:r>
                      <a:endParaRPr lang="en-US" altLang="en-US" sz="900" dirty="0"/>
                    </a:p>
                    <a:p>
                      <a:pPr marL="160655" indent="-161290" algn="l" rtl="0" eaLnBrk="0">
                        <a:lnSpc>
                          <a:spcPct val="101000"/>
                        </a:lnSpc>
                        <a:spcBef>
                          <a:spcPts val="80"/>
                        </a:spcBef>
                      </a:pPr>
                      <a:r>
                        <a:rPr sz="9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900" kern="0" spc="-2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多边型结构灵活调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整角度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11150" indent="-162560" algn="l" rtl="0" eaLnBrk="0">
                        <a:lnSpc>
                          <a:spcPct val="107000"/>
                        </a:lnSpc>
                      </a:pPr>
                      <a:r>
                        <a:rPr sz="9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900" kern="0" spc="-2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箱体采用进口桦木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制作</a:t>
                      </a:r>
                      <a:endParaRPr lang="en-US" altLang="en-US" sz="900" dirty="0"/>
                    </a:p>
                    <a:p>
                      <a:pPr marL="311150" indent="-161925" algn="l" rtl="0" eaLnBrk="0">
                        <a:lnSpc>
                          <a:spcPct val="102000"/>
                        </a:lnSpc>
                        <a:spcBef>
                          <a:spcPts val="70"/>
                        </a:spcBef>
                      </a:pPr>
                      <a:r>
                        <a:rPr sz="9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900" kern="0" spc="-2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完美音效、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人声表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现突出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60" name="picture 18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72555" y="3422903"/>
            <a:ext cx="829055" cy="1751076"/>
          </a:xfrm>
          <a:prstGeom prst="rect">
            <a:avLst/>
          </a:prstGeom>
        </p:spPr>
      </p:pic>
      <p:pic>
        <p:nvPicPr>
          <p:cNvPr id="1862" name="picture 18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235184" y="3750564"/>
            <a:ext cx="1051559" cy="929639"/>
          </a:xfrm>
          <a:prstGeom prst="rect">
            <a:avLst/>
          </a:prstGeom>
        </p:spPr>
      </p:pic>
      <p:sp>
        <p:nvSpPr>
          <p:cNvPr id="1864" name="textbox 1864"/>
          <p:cNvSpPr/>
          <p:nvPr/>
        </p:nvSpPr>
        <p:spPr>
          <a:xfrm>
            <a:off x="5902449" y="5405423"/>
            <a:ext cx="1202055" cy="775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75260" indent="-162560" algn="l" rtl="0" eaLnBrk="0">
              <a:lnSpc>
                <a:spcPct val="107000"/>
              </a:lnSpc>
            </a:pPr>
            <a:r>
              <a:rPr sz="900" kern="0" spc="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900" kern="0" spc="-2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箱体采用进口桦木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</a:t>
            </a:r>
            <a:endParaRPr lang="en-US" altLang="en-US" sz="900" dirty="0"/>
          </a:p>
          <a:p>
            <a:pPr marL="173355" indent="-161290" algn="l" rtl="0" eaLnBrk="0">
              <a:lnSpc>
                <a:spcPct val="107000"/>
              </a:lnSpc>
              <a:spcBef>
                <a:spcPts val="90"/>
              </a:spcBef>
            </a:pPr>
            <a:r>
              <a:rPr sz="9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900" kern="0" spc="-2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投射距离远、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灵敏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度高</a:t>
            </a:r>
            <a:endParaRPr lang="en-US" altLang="en-US" sz="900" dirty="0"/>
          </a:p>
          <a:p>
            <a:pPr marL="12700" algn="l" rtl="0" eaLnBrk="0">
              <a:lnSpc>
                <a:spcPts val="1100"/>
              </a:lnSpc>
              <a:spcBef>
                <a:spcPts val="80"/>
              </a:spcBef>
            </a:pPr>
            <a:r>
              <a:rPr sz="9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900" kern="0" spc="-2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穿透力强</a:t>
            </a:r>
            <a:endParaRPr lang="en-US" altLang="en-US" sz="900" dirty="0"/>
          </a:p>
        </p:txBody>
      </p:sp>
      <p:pic>
        <p:nvPicPr>
          <p:cNvPr id="1866" name="picture 18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59396" y="3930395"/>
            <a:ext cx="1089659" cy="737616"/>
          </a:xfrm>
          <a:prstGeom prst="rect">
            <a:avLst/>
          </a:prstGeom>
        </p:spPr>
      </p:pic>
      <p:pic>
        <p:nvPicPr>
          <p:cNvPr id="1868" name="picture 18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058656" y="3750564"/>
            <a:ext cx="621792" cy="981455"/>
          </a:xfrm>
          <a:prstGeom prst="rect">
            <a:avLst/>
          </a:prstGeom>
        </p:spPr>
      </p:pic>
      <p:sp>
        <p:nvSpPr>
          <p:cNvPr id="1870" name="textbox 1870"/>
          <p:cNvSpPr/>
          <p:nvPr/>
        </p:nvSpPr>
        <p:spPr>
          <a:xfrm>
            <a:off x="7304946" y="2956600"/>
            <a:ext cx="265747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返听音箱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拉声像\辅助音箱</a:t>
            </a:r>
            <a:endParaRPr lang="en-US" altLang="en-US" sz="1400" dirty="0"/>
          </a:p>
        </p:txBody>
      </p:sp>
      <p:sp>
        <p:nvSpPr>
          <p:cNvPr id="1872" name="textbox 1872"/>
          <p:cNvSpPr/>
          <p:nvPr/>
        </p:nvSpPr>
        <p:spPr>
          <a:xfrm>
            <a:off x="10323955" y="5403518"/>
            <a:ext cx="1202055" cy="470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75260" indent="-162560" algn="l" rtl="0" eaLnBrk="0">
              <a:lnSpc>
                <a:spcPct val="107000"/>
              </a:lnSpc>
            </a:pPr>
            <a:r>
              <a:rPr sz="900" kern="0" spc="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900" kern="0" spc="-2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箱体采用进口桦木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</a:t>
            </a:r>
            <a:endParaRPr lang="en-US" altLang="en-US" sz="900" dirty="0"/>
          </a:p>
          <a:p>
            <a:pPr marL="12700" algn="l" rtl="0" eaLnBrk="0">
              <a:lnSpc>
                <a:spcPts val="1100"/>
              </a:lnSpc>
              <a:spcBef>
                <a:spcPts val="80"/>
              </a:spcBef>
            </a:pPr>
            <a:r>
              <a:rPr sz="900" kern="0" spc="7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900" kern="0" spc="-2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低频力度大</a:t>
            </a:r>
            <a:endParaRPr lang="en-US" altLang="en-US" sz="900" dirty="0"/>
          </a:p>
        </p:txBody>
      </p:sp>
      <p:pic>
        <p:nvPicPr>
          <p:cNvPr id="1874" name="picture 18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876" name="picture 18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1878" name="textbox 1878"/>
          <p:cNvSpPr/>
          <p:nvPr/>
        </p:nvSpPr>
        <p:spPr>
          <a:xfrm>
            <a:off x="10329327" y="2989611"/>
            <a:ext cx="912494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超低频音箱</a:t>
            </a:r>
            <a:endParaRPr lang="en-US" altLang="en-US" sz="1400" dirty="0"/>
          </a:p>
        </p:txBody>
      </p:sp>
      <p:sp>
        <p:nvSpPr>
          <p:cNvPr id="1880" name="textbox 1880"/>
          <p:cNvSpPr/>
          <p:nvPr/>
        </p:nvSpPr>
        <p:spPr>
          <a:xfrm>
            <a:off x="6055958" y="2989611"/>
            <a:ext cx="73342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主扩音箱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2" name="picture 18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048" y="2206752"/>
            <a:ext cx="7737347" cy="3076955"/>
          </a:xfrm>
          <a:prstGeom prst="rect">
            <a:avLst/>
          </a:prstGeom>
        </p:spPr>
      </p:pic>
      <p:grpSp>
        <p:nvGrpSpPr>
          <p:cNvPr id="158" name="group 15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88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886" name="picture 18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888" name="textbox 1888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890" name="picture 18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892" name="textbox 1892"/>
          <p:cNvSpPr/>
          <p:nvPr/>
        </p:nvSpPr>
        <p:spPr>
          <a:xfrm>
            <a:off x="615839" y="1089488"/>
            <a:ext cx="10807700" cy="10058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4790" algn="l" rtl="0" eaLnBrk="0">
              <a:lnSpc>
                <a:spcPct val="91000"/>
              </a:lnSpc>
            </a:pPr>
            <a:r>
              <a:rPr sz="2000" b="1" kern="0" spc="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数字会议</a:t>
            </a:r>
            <a:r>
              <a:rPr sz="2000" b="1" kern="0" spc="0" dirty="0">
                <a:solidFill>
                  <a:srgbClr val="2F5EB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000" b="1" kern="0" spc="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智能无纸化桌面协</a:t>
            </a: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同系统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marL="12700" indent="433705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园区会议室定位为高端会议室 ，给客户提供一种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高端、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重要会议召开的会讨环境；因此我们在设计时首先考虑的是简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洁大方 ，全智能化 ，集中管理方式 ，采用带话筒升降一体的无纸化会议终端。</a:t>
            </a:r>
            <a:endParaRPr lang="en-US" altLang="en-US" sz="1500" dirty="0"/>
          </a:p>
        </p:txBody>
      </p:sp>
      <p:sp>
        <p:nvSpPr>
          <p:cNvPr id="1894" name="textbox 1894"/>
          <p:cNvSpPr/>
          <p:nvPr/>
        </p:nvSpPr>
        <p:spPr>
          <a:xfrm>
            <a:off x="681329" y="5499443"/>
            <a:ext cx="10646409" cy="706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智能环保无纸化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系统具有不同尺寸终端类型可选 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10.1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15.6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17.3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18.5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21.5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英寸等；有分体式、一体式、集成话筒、双屏式、平板移动端等形态；</a:t>
            </a:r>
            <a:endParaRPr lang="en-US" altLang="en-US" sz="1200" dirty="0"/>
          </a:p>
          <a:p>
            <a:pPr marL="12700" algn="l" rtl="0" eaLnBrk="0">
              <a:lnSpc>
                <a:spcPct val="92000"/>
              </a:lnSpc>
              <a:spcBef>
                <a:spcPts val="70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采用高清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1080P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屏设计 ，高清亮丽显示体验；流线外观、符合人工学应用；</a:t>
            </a:r>
            <a:endParaRPr lang="en-US" altLang="en-US" sz="1200" dirty="0"/>
          </a:p>
          <a:p>
            <a:pPr algn="l" rtl="0" eaLnBrk="0">
              <a:lnSpc>
                <a:spcPct val="119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拉丝氧化表面处理工艺 ，耐腐蚀性更强 ，永不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生锈。</a:t>
            </a:r>
            <a:endParaRPr lang="en-US" altLang="en-US" sz="1200" dirty="0"/>
          </a:p>
        </p:txBody>
      </p:sp>
      <p:sp>
        <p:nvSpPr>
          <p:cNvPr id="1896" name="textbox 1896"/>
          <p:cNvSpPr/>
          <p:nvPr/>
        </p:nvSpPr>
        <p:spPr>
          <a:xfrm>
            <a:off x="8889447" y="2566146"/>
            <a:ext cx="2465704" cy="2125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11000"/>
              </a:lnSpc>
            </a:pPr>
            <a:r>
              <a:rPr sz="1400" kern="0" spc="7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带话筒升降一体的无纸化会议</a:t>
            </a:r>
            <a:r>
              <a:rPr sz="1400" kern="0" spc="8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</a:t>
            </a:r>
            <a:endParaRPr lang="en-US" altLang="en-US" sz="14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9050" algn="l" rtl="0" eaLnBrk="0">
              <a:lnSpc>
                <a:spcPct val="92000"/>
              </a:lnSpc>
              <a:spcBef>
                <a:spcPts val="430"/>
              </a:spcBef>
            </a:pP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全铝结构 ，美</a:t>
            </a:r>
            <a:r>
              <a:rPr sz="1400" kern="0" spc="-4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观大方</a:t>
            </a:r>
            <a:endParaRPr lang="en-US" altLang="en-US" sz="1400" dirty="0"/>
          </a:p>
          <a:p>
            <a:pPr marL="19050" algn="l" rtl="0" eaLnBrk="0">
              <a:lnSpc>
                <a:spcPct val="91000"/>
              </a:lnSpc>
              <a:spcBef>
                <a:spcPts val="485"/>
              </a:spcBef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0-30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°角度可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</a:t>
            </a:r>
            <a:endParaRPr lang="en-US" altLang="en-US" sz="1400" dirty="0"/>
          </a:p>
          <a:p>
            <a:pPr marL="19050" algn="l" rtl="0" eaLnBrk="0">
              <a:lnSpc>
                <a:spcPct val="91000"/>
              </a:lnSpc>
              <a:spcBef>
                <a:spcPts val="485"/>
              </a:spcBef>
            </a:pPr>
            <a:r>
              <a:rPr sz="1400" kern="0" spc="-5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400" kern="0" spc="-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升降噪音低 ，无杂音</a:t>
            </a:r>
            <a:endParaRPr lang="en-US" altLang="en-US" sz="1400" dirty="0"/>
          </a:p>
          <a:p>
            <a:pPr marL="19050" algn="l" rtl="0" eaLnBrk="0">
              <a:lnSpc>
                <a:spcPct val="92000"/>
              </a:lnSpc>
              <a:spcBef>
                <a:spcPts val="470"/>
              </a:spcBef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IPS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1080P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显示屏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1905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厚度＜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10mm</a:t>
            </a:r>
            <a:endParaRPr lang="en-US" altLang="en-US" sz="1400" dirty="0"/>
          </a:p>
        </p:txBody>
      </p:sp>
      <p:pic>
        <p:nvPicPr>
          <p:cNvPr id="1898" name="picture 18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900" name="picture 1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textbox 1902"/>
          <p:cNvSpPr/>
          <p:nvPr/>
        </p:nvSpPr>
        <p:spPr>
          <a:xfrm>
            <a:off x="831533" y="1089488"/>
            <a:ext cx="10270490" cy="1713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智能无纸化桌面协同</a:t>
            </a: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系统应用</a:t>
            </a:r>
            <a:r>
              <a:rPr sz="2000" b="1" kern="0" spc="-1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2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r" rtl="0" eaLnBrk="0">
              <a:lnSpc>
                <a:spcPct val="100000"/>
              </a:lnSpc>
              <a:spcBef>
                <a:spcPts val="425"/>
              </a:spcBef>
            </a:pPr>
            <a:r>
              <a:rPr sz="1400" kern="0" spc="-30" dirty="0">
                <a:solidFill>
                  <a:srgbClr val="1B90F6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无纸化桌面协同系统应用于园区</a:t>
            </a:r>
            <a:r>
              <a:rPr sz="1400" b="1" kern="0" spc="-3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视频会议室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</a:t>
            </a: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文件文档电子化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、视频资料画面互联调度；达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到高效会议、</a:t>
            </a:r>
            <a:r>
              <a:rPr sz="14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无纸化办公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效果。</a:t>
            </a:r>
            <a:endParaRPr lang="en-US" altLang="en-US" sz="1400" dirty="0"/>
          </a:p>
          <a:p>
            <a:pPr marL="62865" algn="l" rtl="0" eaLnBrk="0">
              <a:lnSpc>
                <a:spcPts val="1695"/>
              </a:lnSpc>
              <a:spcBef>
                <a:spcPts val="835"/>
              </a:spcBef>
            </a:pPr>
            <a:r>
              <a:rPr sz="1400" kern="0" spc="-20" dirty="0">
                <a:solidFill>
                  <a:srgbClr val="1B90F6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解决会前需要花费大量时间打印、装订、分发等繁琐的环节 ，外场人员自己准备会议电子稿即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可。</a:t>
            </a:r>
            <a:endParaRPr lang="en-US" altLang="en-US" sz="1400" dirty="0"/>
          </a:p>
          <a:p>
            <a:pPr marL="62865" algn="l" rtl="0" eaLnBrk="0">
              <a:lnSpc>
                <a:spcPts val="1695"/>
              </a:lnSpc>
              <a:spcBef>
                <a:spcPts val="825"/>
              </a:spcBef>
            </a:pPr>
            <a:r>
              <a:rPr sz="1400" kern="0" spc="-30" dirty="0">
                <a:solidFill>
                  <a:srgbClr val="1B90F6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解决会中资料阅读跟不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上主讲节奏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，听得云里雾里。</a:t>
            </a:r>
            <a:endParaRPr lang="en-US" altLang="en-US" sz="1400" dirty="0"/>
          </a:p>
          <a:p>
            <a:pPr algn="l" rtl="0" eaLnBrk="0">
              <a:lnSpc>
                <a:spcPct val="114000"/>
              </a:lnSpc>
            </a:pPr>
            <a:endParaRPr lang="en-US" altLang="en-US" sz="600" dirty="0"/>
          </a:p>
          <a:p>
            <a:pPr marL="62865" algn="l" rtl="0" eaLnBrk="0">
              <a:lnSpc>
                <a:spcPts val="1690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1B90F6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解决会后资料随意丢弃 ，</a:t>
            </a:r>
            <a:r>
              <a:rPr sz="1400" b="1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</a:t>
            </a:r>
            <a:r>
              <a:rPr sz="1400" b="1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，资料归档麻烦等问题。</a:t>
            </a:r>
            <a:endParaRPr lang="en-US" altLang="en-US" sz="1400" dirty="0"/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90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906" name="picture 190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908" name="textbox 1908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910" name="picture 19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1912" name="picture 19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66159" y="3490048"/>
            <a:ext cx="3680637" cy="1798065"/>
          </a:xfrm>
          <a:prstGeom prst="rect">
            <a:avLst/>
          </a:prstGeom>
        </p:spPr>
      </p:pic>
      <p:sp>
        <p:nvSpPr>
          <p:cNvPr id="1914" name="rect"/>
          <p:cNvSpPr/>
          <p:nvPr/>
        </p:nvSpPr>
        <p:spPr>
          <a:xfrm>
            <a:off x="7040867" y="4472203"/>
            <a:ext cx="1026262" cy="9524"/>
          </a:xfrm>
          <a:prstGeom prst="rect">
            <a:avLst/>
          </a:prstGeom>
          <a:solidFill>
            <a:srgbClr val="0770F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16" name="picture 19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51294" y="3490048"/>
            <a:ext cx="982839" cy="627863"/>
          </a:xfrm>
          <a:prstGeom prst="rect">
            <a:avLst/>
          </a:prstGeom>
        </p:spPr>
      </p:pic>
      <p:pic>
        <p:nvPicPr>
          <p:cNvPr id="1918" name="picture 19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9159" y="3750563"/>
            <a:ext cx="2592323" cy="1437132"/>
          </a:xfrm>
          <a:prstGeom prst="rect">
            <a:avLst/>
          </a:prstGeom>
        </p:spPr>
      </p:pic>
      <p:pic>
        <p:nvPicPr>
          <p:cNvPr id="1920" name="picture 19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122768" y="4148838"/>
            <a:ext cx="1291828" cy="898939"/>
          </a:xfrm>
          <a:prstGeom prst="rect">
            <a:avLst/>
          </a:prstGeom>
        </p:spPr>
      </p:pic>
      <p:pic>
        <p:nvPicPr>
          <p:cNvPr id="1922" name="picture 19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673144" y="3141469"/>
            <a:ext cx="1264656" cy="773942"/>
          </a:xfrm>
          <a:prstGeom prst="rect">
            <a:avLst/>
          </a:prstGeom>
        </p:spPr>
      </p:pic>
      <p:pic>
        <p:nvPicPr>
          <p:cNvPr id="1924" name="picture 19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090916" y="5309615"/>
            <a:ext cx="1354835" cy="704088"/>
          </a:xfrm>
          <a:prstGeom prst="rect">
            <a:avLst/>
          </a:prstGeom>
        </p:spPr>
      </p:pic>
      <p:pic>
        <p:nvPicPr>
          <p:cNvPr id="1926" name="picture 19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143187" y="3141572"/>
            <a:ext cx="1222581" cy="777116"/>
          </a:xfrm>
          <a:prstGeom prst="rect">
            <a:avLst/>
          </a:prstGeom>
        </p:spPr>
      </p:pic>
      <p:pic>
        <p:nvPicPr>
          <p:cNvPr id="1928" name="picture 19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729305" y="5305932"/>
            <a:ext cx="1185965" cy="759968"/>
          </a:xfrm>
          <a:prstGeom prst="rect">
            <a:avLst/>
          </a:prstGeom>
        </p:spPr>
      </p:pic>
      <p:pic>
        <p:nvPicPr>
          <p:cNvPr id="1930" name="picture 19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673192" y="4324488"/>
            <a:ext cx="1241956" cy="723317"/>
          </a:xfrm>
          <a:prstGeom prst="rect">
            <a:avLst/>
          </a:prstGeom>
        </p:spPr>
      </p:pic>
      <p:sp>
        <p:nvSpPr>
          <p:cNvPr id="1932" name="textbox 1932"/>
          <p:cNvSpPr/>
          <p:nvPr/>
        </p:nvSpPr>
        <p:spPr>
          <a:xfrm>
            <a:off x="972045" y="3188207"/>
            <a:ext cx="1500505" cy="396875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800" dirty="0"/>
          </a:p>
          <a:p>
            <a:pPr marL="337820" algn="l" rtl="0" eaLnBrk="0">
              <a:lnSpc>
                <a:spcPct val="95000"/>
              </a:lnSpc>
            </a:pPr>
            <a:r>
              <a:rPr sz="16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同屏阅览</a:t>
            </a:r>
            <a:endParaRPr lang="en-US" altLang="en-US" sz="1600" dirty="0"/>
          </a:p>
        </p:txBody>
      </p:sp>
      <p:sp>
        <p:nvSpPr>
          <p:cNvPr id="1934" name="textbox 1934"/>
          <p:cNvSpPr/>
          <p:nvPr/>
        </p:nvSpPr>
        <p:spPr>
          <a:xfrm>
            <a:off x="972045" y="5487923"/>
            <a:ext cx="1500505" cy="396240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8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217805" algn="l" rtl="0" eaLnBrk="0">
              <a:lnSpc>
                <a:spcPct val="95000"/>
              </a:lnSpc>
            </a:pPr>
            <a:r>
              <a:rPr sz="16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上大屏控制</a:t>
            </a:r>
            <a:endParaRPr lang="en-US" altLang="en-US" sz="1600" dirty="0"/>
          </a:p>
        </p:txBody>
      </p:sp>
      <p:sp>
        <p:nvSpPr>
          <p:cNvPr id="1936" name="textbox 1936"/>
          <p:cNvSpPr/>
          <p:nvPr/>
        </p:nvSpPr>
        <p:spPr>
          <a:xfrm>
            <a:off x="9488220" y="3188207"/>
            <a:ext cx="1499869" cy="396875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800" dirty="0"/>
          </a:p>
          <a:p>
            <a:pPr marL="322580" algn="l" rtl="0" eaLnBrk="0">
              <a:lnSpc>
                <a:spcPct val="95000"/>
              </a:lnSpc>
              <a:spcBef>
                <a:spcPts val="0"/>
              </a:spcBef>
            </a:pPr>
            <a:r>
              <a:rPr sz="16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视频观看</a:t>
            </a:r>
            <a:endParaRPr lang="en-US" altLang="en-US" sz="1600" dirty="0"/>
          </a:p>
        </p:txBody>
      </p:sp>
      <p:sp>
        <p:nvSpPr>
          <p:cNvPr id="1938" name="textbox 1938"/>
          <p:cNvSpPr/>
          <p:nvPr/>
        </p:nvSpPr>
        <p:spPr>
          <a:xfrm>
            <a:off x="9488220" y="5487923"/>
            <a:ext cx="1499869" cy="396240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333375" algn="l" rtl="0" eaLnBrk="0">
              <a:lnSpc>
                <a:spcPct val="96000"/>
              </a:lnSpc>
            </a:pPr>
            <a:r>
              <a:rPr sz="16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电子白板</a:t>
            </a:r>
            <a:endParaRPr lang="en-US" altLang="en-US" sz="1600" dirty="0"/>
          </a:p>
        </p:txBody>
      </p:sp>
      <p:sp>
        <p:nvSpPr>
          <p:cNvPr id="1940" name="textbox 1940"/>
          <p:cNvSpPr/>
          <p:nvPr/>
        </p:nvSpPr>
        <p:spPr>
          <a:xfrm>
            <a:off x="972045" y="4338434"/>
            <a:ext cx="1500505" cy="396240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marL="326390" algn="l" rtl="0" eaLnBrk="0">
              <a:lnSpc>
                <a:spcPct val="96000"/>
              </a:lnSpc>
              <a:spcBef>
                <a:spcPts val="5"/>
              </a:spcBef>
            </a:pPr>
            <a:r>
              <a:rPr sz="16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画面调度</a:t>
            </a:r>
            <a:endParaRPr lang="en-US" altLang="en-US" sz="1600" dirty="0"/>
          </a:p>
        </p:txBody>
      </p:sp>
      <p:sp>
        <p:nvSpPr>
          <p:cNvPr id="1942" name="textbox 1942"/>
          <p:cNvSpPr/>
          <p:nvPr/>
        </p:nvSpPr>
        <p:spPr>
          <a:xfrm>
            <a:off x="9488220" y="4338434"/>
            <a:ext cx="1499869" cy="396240"/>
          </a:xfrm>
          <a:prstGeom prst="rect">
            <a:avLst/>
          </a:prstGeom>
          <a:solidFill>
            <a:srgbClr val="3086B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800" dirty="0"/>
          </a:p>
          <a:p>
            <a:pPr marL="323215" algn="l" rtl="0" eaLnBrk="0">
              <a:lnSpc>
                <a:spcPct val="95000"/>
              </a:lnSpc>
              <a:spcBef>
                <a:spcPts val="5"/>
              </a:spcBef>
            </a:pPr>
            <a:r>
              <a:rPr sz="16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投票表决</a:t>
            </a:r>
            <a:endParaRPr lang="en-US" altLang="en-US" sz="1600" dirty="0"/>
          </a:p>
        </p:txBody>
      </p:sp>
      <p:sp>
        <p:nvSpPr>
          <p:cNvPr id="1944" name="textbox 1944"/>
          <p:cNvSpPr/>
          <p:nvPr/>
        </p:nvSpPr>
        <p:spPr>
          <a:xfrm>
            <a:off x="9503384" y="3671697"/>
            <a:ext cx="1548130" cy="372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66370" indent="-153670" algn="l" rtl="0" eaLnBrk="0">
              <a:lnSpc>
                <a:spcPct val="95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远程现场画面调取观看</a:t>
            </a:r>
            <a:r>
              <a:rPr sz="12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监控画面调取观看</a:t>
            </a:r>
            <a:endParaRPr lang="en-US" altLang="en-US" sz="1200" dirty="0"/>
          </a:p>
        </p:txBody>
      </p:sp>
      <p:sp>
        <p:nvSpPr>
          <p:cNvPr id="1946" name="textbox 1946"/>
          <p:cNvSpPr/>
          <p:nvPr/>
        </p:nvSpPr>
        <p:spPr>
          <a:xfrm>
            <a:off x="5205864" y="5263394"/>
            <a:ext cx="1635125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b="1" kern="0" spc="0" dirty="0">
                <a:solidFill>
                  <a:srgbClr val="0770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无纸化桌面协同系统</a:t>
            </a:r>
            <a:endParaRPr lang="en-US" altLang="en-US" sz="1400" dirty="0"/>
          </a:p>
        </p:txBody>
      </p:sp>
      <p:pic>
        <p:nvPicPr>
          <p:cNvPr id="1948" name="picture 19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sp>
        <p:nvSpPr>
          <p:cNvPr id="1950" name="textbox 1950"/>
          <p:cNvSpPr/>
          <p:nvPr/>
        </p:nvSpPr>
        <p:spPr>
          <a:xfrm>
            <a:off x="917422" y="3699433"/>
            <a:ext cx="1548130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数据中心文件同屏显示</a:t>
            </a:r>
            <a:endParaRPr lang="en-US" altLang="en-US" sz="1200" dirty="0"/>
          </a:p>
        </p:txBody>
      </p:sp>
      <p:sp>
        <p:nvSpPr>
          <p:cNvPr id="1952" name="textbox 1952"/>
          <p:cNvSpPr/>
          <p:nvPr/>
        </p:nvSpPr>
        <p:spPr>
          <a:xfrm>
            <a:off x="948347" y="4827981"/>
            <a:ext cx="1547494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信号调度下发信息发布</a:t>
            </a:r>
            <a:endParaRPr lang="en-US" altLang="en-US" sz="1200" dirty="0"/>
          </a:p>
        </p:txBody>
      </p:sp>
      <p:pic>
        <p:nvPicPr>
          <p:cNvPr id="1954" name="picture 19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1956" name="textbox 1956"/>
          <p:cNvSpPr/>
          <p:nvPr/>
        </p:nvSpPr>
        <p:spPr>
          <a:xfrm>
            <a:off x="9594646" y="5991682"/>
            <a:ext cx="1242694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培训交流交互手写</a:t>
            </a:r>
            <a:endParaRPr lang="en-US" altLang="en-US" sz="1200" dirty="0"/>
          </a:p>
        </p:txBody>
      </p:sp>
      <p:sp>
        <p:nvSpPr>
          <p:cNvPr id="1958" name="textbox 1958"/>
          <p:cNvSpPr/>
          <p:nvPr/>
        </p:nvSpPr>
        <p:spPr>
          <a:xfrm>
            <a:off x="1080909" y="5989116"/>
            <a:ext cx="1240789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画面投放显示大屏</a:t>
            </a:r>
            <a:endParaRPr lang="en-US" altLang="en-US" sz="1200" dirty="0"/>
          </a:p>
        </p:txBody>
      </p:sp>
      <p:sp>
        <p:nvSpPr>
          <p:cNvPr id="1960" name="textbox 1960"/>
          <p:cNvSpPr/>
          <p:nvPr/>
        </p:nvSpPr>
        <p:spPr>
          <a:xfrm>
            <a:off x="9595256" y="4854181"/>
            <a:ext cx="1242060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决策方案快速投票</a:t>
            </a:r>
            <a:endParaRPr lang="en-US" altLang="en-US" sz="1200" dirty="0"/>
          </a:p>
        </p:txBody>
      </p:sp>
      <p:pic>
        <p:nvPicPr>
          <p:cNvPr id="1962" name="picture 19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669860" y="5289765"/>
            <a:ext cx="364273" cy="83451"/>
          </a:xfrm>
          <a:prstGeom prst="rect">
            <a:avLst/>
          </a:prstGeom>
        </p:spPr>
      </p:pic>
      <p:pic>
        <p:nvPicPr>
          <p:cNvPr id="1964" name="picture 19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008437" y="5289765"/>
            <a:ext cx="364261" cy="834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5941452" y="1541440"/>
            <a:ext cx="4444365" cy="4520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《电子计算机场地通用技术规范》G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B/T-2887-2000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《计算机场地技术条件》             GB2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887-2000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《计算机用房活动地板技术条件》SJ/T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0796-2001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《工业企业通信设计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规范》GBJ42-81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《计算机信息安全保护等级划分准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则》GB17859-1999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《通信用不间断电源-UPS》  YD/T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1095-2008</a:t>
            </a:r>
            <a:endParaRPr lang="en-US" altLang="en-US" sz="14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《供配电系统设计规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范》GB50052-2009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《低压配电设计规范》GB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50054-20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《建筑物防雷设计规范》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GB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50057-2010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《建筑物电子信息系统防雷技术规范》GB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50343-2004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《系统接地的型式及安全技术要求》GB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14050-2008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《消防联动控制设备通用技术条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件》GB16806-2006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《分散型控制系统工程设计规定》HG/T 20573-95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《信息技术互连国际标准》IS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O/IEC11801-2002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LED电子显示屏通用规范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en-US" sz="1400" dirty="0"/>
          </a:p>
          <a:p>
            <a:pPr marL="12700" algn="l" rtl="0" eaLnBrk="0">
              <a:lnSpc>
                <a:spcPct val="103000"/>
              </a:lnSpc>
              <a:spcBef>
                <a:spcPts val="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《系统风险和防范级别的规定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》GA27-2002           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《电子计算机房设计规范》G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B50174-2008    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《通用用电设备设计规范》 GB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50055-93</a:t>
            </a:r>
            <a:endParaRPr lang="en-US" altLang="en-US" sz="1400" dirty="0"/>
          </a:p>
          <a:p>
            <a:pPr marL="12700" algn="l" rtl="0" eaLnBrk="0">
              <a:lnSpc>
                <a:spcPct val="91000"/>
              </a:lnSpc>
              <a:spcBef>
                <a:spcPts val="1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 国家及地方其它标准规范</a:t>
            </a:r>
            <a:endParaRPr lang="en-US" altLang="en-US" sz="1400" dirty="0"/>
          </a:p>
          <a:p>
            <a:pPr marL="12700" algn="l" rtl="0" eaLnBrk="0">
              <a:lnSpc>
                <a:spcPct val="83000"/>
              </a:lnSpc>
              <a:spcBef>
                <a:spcPts val="14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 甲方提出的有关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技术资料及设计要求</a:t>
            </a:r>
            <a:endParaRPr lang="en-US" altLang="en-US" sz="1400" dirty="0"/>
          </a:p>
          <a:p>
            <a:pPr marL="12700" algn="l" rtl="0" eaLnBrk="0">
              <a:lnSpc>
                <a:spcPts val="18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 各专业相关图纸</a:t>
            </a:r>
            <a:endParaRPr lang="en-US" altLang="en-US" sz="1400" dirty="0"/>
          </a:p>
        </p:txBody>
      </p:sp>
      <p:sp>
        <p:nvSpPr>
          <p:cNvPr id="36" name="textbox 36"/>
          <p:cNvSpPr/>
          <p:nvPr/>
        </p:nvSpPr>
        <p:spPr>
          <a:xfrm>
            <a:off x="877949" y="1535343"/>
            <a:ext cx="4380865" cy="4523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·《智能建筑设计标准》 GB/T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50314-2000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·《建筑与建筑群综合布线工程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系统设计规范》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·《建筑与建筑群综合布线系统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工程验收规范》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·《安全防范工程技术规范》  GB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50348—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2004   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·《安全防范工程程序与要求》  G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A308-2001  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·《有线电视系统工程技术规范》 GB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50200-94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《涉及国家秘密的计算机信息系统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分级保护技术要求》</a:t>
            </a:r>
            <a:endParaRPr lang="en-US" altLang="en-US" sz="14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·《电子计算机机房设计规范》GB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50174-9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7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 建筑电气设计规范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(JCJ/T16-92)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 电气装置工程施工及验收规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范(GBJ232-82)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·《中华人民共和国公共安全行业标准》 GA 3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8-92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·《高层民用建筑设计防火规范》 GB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50045-95</a:t>
            </a:r>
            <a:endParaRPr lang="en-US" altLang="en-US" sz="1400" dirty="0"/>
          </a:p>
          <a:p>
            <a:pPr marL="1270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·《厅堂扩声系统特性指标》</a:t>
            </a:r>
            <a:endParaRPr lang="en-US" altLang="en-US" sz="14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·《会议电视系统工程设计规范》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·《厅堂扩声特性测量方法》</a:t>
            </a:r>
            <a:endParaRPr lang="en-US" altLang="en-US" sz="14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·《视听系统设备互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连用连接器的应用》</a:t>
            </a:r>
            <a:endParaRPr lang="en-US" altLang="en-US" sz="1400" dirty="0"/>
          </a:p>
          <a:p>
            <a:pPr marL="12700" algn="l" rtl="0" eaLnBrk="0">
              <a:lnSpc>
                <a:spcPct val="92000"/>
              </a:lnSpc>
              <a:spcBef>
                <a:spcPts val="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·《民用建筑电气设计规范》</a:t>
            </a:r>
            <a:endParaRPr lang="en-US" altLang="en-US" sz="1400" dirty="0"/>
          </a:p>
          <a:p>
            <a:pPr marL="12700" algn="l" rtl="0" eaLnBrk="0">
              <a:lnSpc>
                <a:spcPts val="173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·《智能建筑设计标准》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B/T50314-2015</a:t>
            </a:r>
            <a:endParaRPr lang="en-US" altLang="en-US" sz="1400" dirty="0"/>
          </a:p>
          <a:p>
            <a:pPr marL="12700" algn="l" rtl="0" eaLnBrk="0">
              <a:lnSpc>
                <a:spcPct val="98000"/>
              </a:lnSpc>
              <a:spcBef>
                <a:spcPts val="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·《出入口控制系统工程设计规范》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GB50396-2007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·《入侵报警系统工程设计规范》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GB50394-2007</a:t>
            </a:r>
            <a:endParaRPr lang="en-US" altLang="en-US" sz="1400" dirty="0"/>
          </a:p>
          <a:p>
            <a:pPr marL="12700" algn="l" rtl="0" eaLnBrk="0">
              <a:lnSpc>
                <a:spcPts val="174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·《视频安防监控系统工程设计规范》 GB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50395-2007</a:t>
            </a:r>
            <a:endParaRPr lang="en-US" altLang="en-US" sz="14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3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673554" y="242578"/>
              <a:ext cx="1703070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9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设计依据</a:t>
              </a:r>
              <a:endParaRPr lang="en-US" altLang="en-US" sz="3200" dirty="0"/>
            </a:p>
          </p:txBody>
        </p:sp>
      </p:grpSp>
      <p:sp>
        <p:nvSpPr>
          <p:cNvPr id="46" name="textbox 46"/>
          <p:cNvSpPr/>
          <p:nvPr/>
        </p:nvSpPr>
        <p:spPr>
          <a:xfrm>
            <a:off x="704242" y="996973"/>
            <a:ext cx="6609715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21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本方案设计满足国家、行业及地方相关标准规范要求</a:t>
            </a:r>
            <a:r>
              <a:rPr sz="21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：</a:t>
            </a:r>
            <a:endParaRPr lang="en-US" altLang="en-US" sz="2100" dirty="0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2"/>
          <p:cNvGrpSpPr/>
          <p:nvPr/>
        </p:nvGrpSpPr>
        <p:grpSpPr>
          <a:xfrm rot="21600000">
            <a:off x="6680920" y="1234440"/>
            <a:ext cx="4478144" cy="3398519"/>
            <a:chOff x="0" y="0"/>
            <a:chExt cx="4478144" cy="3398519"/>
          </a:xfrm>
        </p:grpSpPr>
        <p:pic>
          <p:nvPicPr>
            <p:cNvPr id="1966" name="picture 196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478144" cy="3398519"/>
            </a:xfrm>
            <a:prstGeom prst="rect">
              <a:avLst/>
            </a:prstGeom>
          </p:spPr>
        </p:pic>
        <p:sp>
          <p:nvSpPr>
            <p:cNvPr id="1968" name="textbox 1968"/>
            <p:cNvSpPr/>
            <p:nvPr/>
          </p:nvSpPr>
          <p:spPr>
            <a:xfrm>
              <a:off x="-12700" y="-12700"/>
              <a:ext cx="4504054" cy="34239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marL="2273300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14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输</a:t>
              </a:r>
              <a:endParaRPr lang="en-US" altLang="en-US" sz="1400" dirty="0"/>
            </a:p>
            <a:p>
              <a:pPr marL="2287270" algn="l" rtl="0" eaLnBrk="0">
                <a:lnSpc>
                  <a:spcPts val="1750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</a:t>
              </a:r>
              <a:endParaRPr lang="en-US" altLang="en-US" sz="1400" dirty="0"/>
            </a:p>
          </p:txBody>
        </p:sp>
      </p:grpSp>
      <p:grpSp>
        <p:nvGrpSpPr>
          <p:cNvPr id="164" name="group 16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97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972" name="picture 19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974" name="textbox 1974"/>
            <p:cNvSpPr/>
            <p:nvPr/>
          </p:nvSpPr>
          <p:spPr>
            <a:xfrm>
              <a:off x="673554" y="241357"/>
              <a:ext cx="5260975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多媒体会议系统</a:t>
              </a:r>
              <a:endParaRPr lang="en-US" altLang="en-US" sz="3200" dirty="0"/>
            </a:p>
          </p:txBody>
        </p:sp>
        <p:pic>
          <p:nvPicPr>
            <p:cNvPr id="1976" name="picture 19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978" name="textbox 1978"/>
          <p:cNvSpPr/>
          <p:nvPr/>
        </p:nvSpPr>
        <p:spPr>
          <a:xfrm>
            <a:off x="1047868" y="2038092"/>
            <a:ext cx="4695825" cy="977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375285" algn="l" rtl="0" eaLnBrk="0">
              <a:lnSpc>
                <a:spcPct val="88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部署远程视频会议系统 ，衍生出更新更快的工作</a:t>
            </a:r>
            <a:endParaRPr lang="en-US" altLang="en-US" sz="1500" dirty="0"/>
          </a:p>
          <a:p>
            <a:pPr marL="12700" indent="1270" algn="l" rtl="0" eaLnBrk="0">
              <a:lnSpc>
                <a:spcPct val="16400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手段 ，解决异地会议召开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困难 ，差旅费高 ，效率低等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难题。</a:t>
            </a:r>
            <a:endParaRPr lang="en-US" altLang="en-US" sz="1500" dirty="0"/>
          </a:p>
        </p:txBody>
      </p:sp>
      <p:sp>
        <p:nvSpPr>
          <p:cNvPr id="1980" name="textbox 1980"/>
          <p:cNvSpPr/>
          <p:nvPr/>
        </p:nvSpPr>
        <p:spPr>
          <a:xfrm>
            <a:off x="1384012" y="4020385"/>
            <a:ext cx="2543175" cy="1723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功能应用 ：</a:t>
            </a:r>
            <a:endParaRPr lang="en-US" altLang="en-US" sz="1500" dirty="0"/>
          </a:p>
          <a:p>
            <a:pPr marL="26670" algn="l" rtl="0" eaLnBrk="0">
              <a:lnSpc>
                <a:spcPts val="1920"/>
              </a:lnSpc>
              <a:spcBef>
                <a:spcPts val="1075"/>
              </a:spcBef>
            </a:pPr>
            <a:r>
              <a:rPr sz="1500" kern="0" spc="-2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500" kern="0" spc="-36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远程培训、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远程学习交流</a:t>
            </a:r>
            <a:endParaRPr lang="en-US" altLang="en-US" sz="1500" dirty="0"/>
          </a:p>
          <a:p>
            <a:pPr marL="26670" algn="l" rtl="0" eaLnBrk="0">
              <a:lnSpc>
                <a:spcPts val="1930"/>
              </a:lnSpc>
              <a:spcBef>
                <a:spcPts val="955"/>
              </a:spcBef>
            </a:pPr>
            <a:r>
              <a:rPr sz="1500" kern="0" spc="-2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500" kern="0" spc="-36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远程协同办公、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远程面试</a:t>
            </a:r>
            <a:endParaRPr lang="en-US" altLang="en-US" sz="1500" dirty="0"/>
          </a:p>
          <a:p>
            <a:pPr marL="26670" algn="l" rtl="0" eaLnBrk="0">
              <a:lnSpc>
                <a:spcPts val="1920"/>
              </a:lnSpc>
              <a:spcBef>
                <a:spcPts val="950"/>
              </a:spcBef>
            </a:pPr>
            <a:r>
              <a:rPr sz="1500" kern="0" spc="-8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500" kern="0" spc="-41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远程技术支持</a:t>
            </a:r>
            <a:endParaRPr lang="en-US" altLang="en-US" sz="15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26670" algn="l" rtl="0" eaLnBrk="0">
              <a:lnSpc>
                <a:spcPts val="1915"/>
              </a:lnSpc>
              <a:spcBef>
                <a:spcPts val="0"/>
              </a:spcBef>
            </a:pPr>
            <a:r>
              <a:rPr sz="1500" kern="0" spc="-8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1500" kern="0" spc="-410" dirty="0">
                <a:solidFill>
                  <a:srgbClr val="F5822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远程集团会议</a:t>
            </a:r>
            <a:endParaRPr lang="en-US" altLang="en-US" sz="1500" dirty="0"/>
          </a:p>
        </p:txBody>
      </p:sp>
      <p:pic>
        <p:nvPicPr>
          <p:cNvPr id="1982" name="picture 19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55943" y="4844098"/>
            <a:ext cx="3933361" cy="717903"/>
          </a:xfrm>
          <a:prstGeom prst="rect">
            <a:avLst/>
          </a:prstGeom>
        </p:spPr>
      </p:pic>
      <p:sp>
        <p:nvSpPr>
          <p:cNvPr id="1984" name="textbox 1984"/>
          <p:cNvSpPr/>
          <p:nvPr/>
        </p:nvSpPr>
        <p:spPr>
          <a:xfrm>
            <a:off x="7924203" y="5740743"/>
            <a:ext cx="2275204" cy="297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分体式视频会议终端</a:t>
            </a:r>
            <a:endParaRPr lang="en-US" altLang="en-US" sz="1900" dirty="0"/>
          </a:p>
        </p:txBody>
      </p:sp>
      <p:sp>
        <p:nvSpPr>
          <p:cNvPr id="1986" name="textbox 1986"/>
          <p:cNvSpPr/>
          <p:nvPr/>
        </p:nvSpPr>
        <p:spPr>
          <a:xfrm>
            <a:off x="832297" y="1089488"/>
            <a:ext cx="2052320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2F5E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远程视频会议系统</a:t>
            </a:r>
            <a:endParaRPr lang="en-US" altLang="en-US" sz="2000" dirty="0"/>
          </a:p>
        </p:txBody>
      </p:sp>
      <p:pic>
        <p:nvPicPr>
          <p:cNvPr id="1988" name="picture 19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990" name="picture 19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99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994" name="picture 199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996" name="textbox 1996"/>
            <p:cNvSpPr/>
            <p:nvPr/>
          </p:nvSpPr>
          <p:spPr>
            <a:xfrm>
              <a:off x="674189" y="240950"/>
              <a:ext cx="4835525" cy="4692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建筑智能化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资产管理系统</a:t>
              </a:r>
              <a:endParaRPr lang="en-US" altLang="en-US" sz="3200" dirty="0"/>
            </a:p>
          </p:txBody>
        </p:sp>
        <p:pic>
          <p:nvPicPr>
            <p:cNvPr id="1998" name="picture 19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grpSp>
        <p:nvGrpSpPr>
          <p:cNvPr id="168" name="group 168"/>
          <p:cNvGrpSpPr/>
          <p:nvPr/>
        </p:nvGrpSpPr>
        <p:grpSpPr>
          <a:xfrm rot="21600000">
            <a:off x="876181" y="1519171"/>
            <a:ext cx="3110753" cy="3199584"/>
            <a:chOff x="0" y="0"/>
            <a:chExt cx="3110753" cy="3199584"/>
          </a:xfrm>
        </p:grpSpPr>
        <p:pic>
          <p:nvPicPr>
            <p:cNvPr id="2000" name="picture 20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110753" cy="3199584"/>
            </a:xfrm>
            <a:prstGeom prst="rect">
              <a:avLst/>
            </a:prstGeom>
          </p:spPr>
        </p:pic>
        <p:sp>
          <p:nvSpPr>
            <p:cNvPr id="2002" name="textbox 2002"/>
            <p:cNvSpPr/>
            <p:nvPr/>
          </p:nvSpPr>
          <p:spPr>
            <a:xfrm>
              <a:off x="87866" y="57299"/>
              <a:ext cx="912494" cy="20218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7780" algn="l" rtl="0" eaLnBrk="0">
                <a:lnSpc>
                  <a:spcPct val="100000"/>
                </a:lnSpc>
              </a:pPr>
              <a:r>
                <a:rPr sz="900" b="1" kern="0" spc="80" dirty="0">
                  <a:solidFill>
                    <a:srgbClr val="59595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固定资产</a:t>
              </a:r>
              <a:endParaRPr lang="en-US" altLang="en-US" sz="9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ct val="99000"/>
                </a:lnSpc>
                <a:spcBef>
                  <a:spcPts val="275"/>
                </a:spcBef>
              </a:pPr>
              <a:r>
                <a:rPr sz="900" b="1" kern="0" spc="90" dirty="0">
                  <a:solidFill>
                    <a:srgbClr val="59595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测试物料</a:t>
              </a:r>
              <a:endParaRPr lang="en-US" altLang="en-US" sz="9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200" dirty="0"/>
            </a:p>
            <a:p>
              <a:pPr marL="13970" algn="l" rtl="0" eaLnBrk="0">
                <a:lnSpc>
                  <a:spcPct val="99000"/>
                </a:lnSpc>
              </a:pPr>
              <a:r>
                <a:rPr sz="900" b="1" kern="0" spc="90" dirty="0">
                  <a:solidFill>
                    <a:srgbClr val="59595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实验室仪器设备</a:t>
              </a:r>
              <a:endParaRPr lang="en-US" altLang="en-US" sz="900" dirty="0"/>
            </a:p>
          </p:txBody>
        </p:sp>
        <p:pic>
          <p:nvPicPr>
            <p:cNvPr id="2004" name="picture 20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11370" y="1525780"/>
              <a:ext cx="2816351" cy="659891"/>
            </a:xfrm>
            <a:prstGeom prst="rect">
              <a:avLst/>
            </a:prstGeom>
          </p:spPr>
        </p:pic>
        <p:pic>
          <p:nvPicPr>
            <p:cNvPr id="2006" name="picture 20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70222" y="244096"/>
              <a:ext cx="844296" cy="1036320"/>
            </a:xfrm>
            <a:prstGeom prst="rect">
              <a:avLst/>
            </a:prstGeom>
          </p:spPr>
        </p:pic>
        <p:pic>
          <p:nvPicPr>
            <p:cNvPr id="2008" name="picture 20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152262" y="2464564"/>
              <a:ext cx="844296" cy="559308"/>
            </a:xfrm>
            <a:prstGeom prst="rect">
              <a:avLst/>
            </a:prstGeom>
          </p:spPr>
        </p:pic>
        <p:pic>
          <p:nvPicPr>
            <p:cNvPr id="2010" name="picture 20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47946" y="2464564"/>
              <a:ext cx="844295" cy="559308"/>
            </a:xfrm>
            <a:prstGeom prst="rect">
              <a:avLst/>
            </a:prstGeom>
          </p:spPr>
        </p:pic>
        <p:pic>
          <p:nvPicPr>
            <p:cNvPr id="2012" name="picture 20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2078854" y="2458468"/>
              <a:ext cx="844295" cy="559308"/>
            </a:xfrm>
            <a:prstGeom prst="rect">
              <a:avLst/>
            </a:prstGeom>
          </p:spPr>
        </p:pic>
        <p:pic>
          <p:nvPicPr>
            <p:cNvPr id="2014" name="picture 20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1083682" y="238000"/>
              <a:ext cx="844296" cy="484632"/>
            </a:xfrm>
            <a:prstGeom prst="rect">
              <a:avLst/>
            </a:prstGeom>
          </p:spPr>
        </p:pic>
        <p:pic>
          <p:nvPicPr>
            <p:cNvPr id="2016" name="picture 20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1083682" y="806452"/>
              <a:ext cx="844296" cy="484632"/>
            </a:xfrm>
            <a:prstGeom prst="rect">
              <a:avLst/>
            </a:prstGeom>
          </p:spPr>
        </p:pic>
        <p:pic>
          <p:nvPicPr>
            <p:cNvPr id="2018" name="picture 20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2095618" y="803404"/>
              <a:ext cx="844296" cy="484632"/>
            </a:xfrm>
            <a:prstGeom prst="rect">
              <a:avLst/>
            </a:prstGeom>
          </p:spPr>
        </p:pic>
        <p:pic>
          <p:nvPicPr>
            <p:cNvPr id="2020" name="picture 20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2097142" y="225808"/>
              <a:ext cx="844295" cy="484632"/>
            </a:xfrm>
            <a:prstGeom prst="rect">
              <a:avLst/>
            </a:prstGeom>
          </p:spPr>
        </p:pic>
      </p:grpSp>
      <p:grpSp>
        <p:nvGrpSpPr>
          <p:cNvPr id="170" name="group 170"/>
          <p:cNvGrpSpPr/>
          <p:nvPr/>
        </p:nvGrpSpPr>
        <p:grpSpPr>
          <a:xfrm rot="21600000">
            <a:off x="7421647" y="1907278"/>
            <a:ext cx="3665022" cy="2588521"/>
            <a:chOff x="0" y="0"/>
            <a:chExt cx="3665022" cy="2588521"/>
          </a:xfrm>
        </p:grpSpPr>
        <p:pic>
          <p:nvPicPr>
            <p:cNvPr id="2022" name="picture 20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3665022" cy="2588521"/>
            </a:xfrm>
            <a:prstGeom prst="rect">
              <a:avLst/>
            </a:prstGeom>
          </p:spPr>
        </p:pic>
        <p:sp>
          <p:nvSpPr>
            <p:cNvPr id="2024" name="textbox 2024"/>
            <p:cNvSpPr/>
            <p:nvPr/>
          </p:nvSpPr>
          <p:spPr>
            <a:xfrm>
              <a:off x="-12700" y="-12700"/>
              <a:ext cx="3690620" cy="261429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627380" algn="l" rtl="0" eaLnBrk="0">
                <a:lnSpc>
                  <a:spcPts val="2605"/>
                </a:lnSpc>
                <a:spcBef>
                  <a:spcPts val="5"/>
                </a:spcBef>
              </a:pPr>
              <a:r>
                <a:rPr sz="1700" b="1" kern="0" spc="9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可视化</a:t>
              </a:r>
              <a:endParaRPr lang="en-US" altLang="en-US" sz="1700" dirty="0"/>
            </a:p>
          </p:txBody>
        </p:sp>
      </p:grpSp>
      <p:pic>
        <p:nvPicPr>
          <p:cNvPr id="2026" name="picture 20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527035" y="4844795"/>
            <a:ext cx="3332988" cy="368808"/>
          </a:xfrm>
          <a:prstGeom prst="rect">
            <a:avLst/>
          </a:prstGeom>
        </p:spPr>
      </p:pic>
      <p:pic>
        <p:nvPicPr>
          <p:cNvPr id="2028" name="picture 20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514844" y="5231891"/>
            <a:ext cx="3345179" cy="947927"/>
          </a:xfrm>
          <a:prstGeom prst="rect">
            <a:avLst/>
          </a:prstGeom>
        </p:spPr>
      </p:pic>
      <p:graphicFrame>
        <p:nvGraphicFramePr>
          <p:cNvPr id="2030" name="table 2030"/>
          <p:cNvGraphicFramePr>
            <a:graphicFrameLocks noGrp="1"/>
          </p:cNvGraphicFramePr>
          <p:nvPr/>
        </p:nvGraphicFramePr>
        <p:xfrm>
          <a:off x="7508912" y="4838991"/>
          <a:ext cx="3357245" cy="1346200"/>
        </p:xfrm>
        <a:graphic>
          <a:graphicData uri="http://schemas.openxmlformats.org/drawingml/2006/table">
            <a:tbl>
              <a:tblPr/>
              <a:tblGrid>
                <a:gridCol w="3357245"/>
              </a:tblGrid>
              <a:tr h="378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1993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客户价值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97485" algn="l" rtl="0" eaLnBrk="0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100" kern="0" spc="-8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. </a:t>
                      </a:r>
                      <a:r>
                        <a:rPr sz="1100" kern="0" spc="-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提高资产查找时间、盘点效率 ，降低成本</a:t>
                      </a:r>
                      <a:endParaRPr lang="en-US" altLang="en-US" sz="1100" dirty="0"/>
                    </a:p>
                    <a:p>
                      <a:pPr marL="197485" algn="l" rtl="0" eaLnBrk="0">
                        <a:lnSpc>
                          <a:spcPts val="1335"/>
                        </a:lnSpc>
                        <a:spcBef>
                          <a:spcPts val="705"/>
                        </a:spcBef>
                      </a:pPr>
                      <a:r>
                        <a:rPr sz="1100" kern="0" spc="-9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. </a:t>
                      </a:r>
                      <a:r>
                        <a:rPr sz="1100" kern="0" spc="-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提高企业资产、设备</a:t>
                      </a:r>
                      <a:r>
                        <a:rPr sz="1100" kern="0" spc="-10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使用率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197485" algn="l" rtl="0" eaLnBrk="0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sz="1100" kern="0" spc="-9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. </a:t>
                      </a:r>
                      <a:r>
                        <a:rPr sz="1100" kern="0" spc="-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可视化管理 ，支撑企业精细化运营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32" name="picture 20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216908" y="4853940"/>
            <a:ext cx="3221736" cy="368808"/>
          </a:xfrm>
          <a:prstGeom prst="rect">
            <a:avLst/>
          </a:prstGeom>
        </p:spPr>
      </p:pic>
      <p:pic>
        <p:nvPicPr>
          <p:cNvPr id="2034" name="picture 20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218432" y="5239511"/>
            <a:ext cx="3198876" cy="937259"/>
          </a:xfrm>
          <a:prstGeom prst="rect">
            <a:avLst/>
          </a:prstGeom>
        </p:spPr>
      </p:pic>
      <p:graphicFrame>
        <p:nvGraphicFramePr>
          <p:cNvPr id="2036" name="table 2036"/>
          <p:cNvGraphicFramePr>
            <a:graphicFrameLocks noGrp="1"/>
          </p:cNvGraphicFramePr>
          <p:nvPr/>
        </p:nvGraphicFramePr>
        <p:xfrm>
          <a:off x="4210113" y="4848098"/>
          <a:ext cx="3234055" cy="1334769"/>
        </p:xfrm>
        <a:graphic>
          <a:graphicData uri="http://schemas.openxmlformats.org/drawingml/2006/table">
            <a:tbl>
              <a:tblPr/>
              <a:tblGrid>
                <a:gridCol w="3208654"/>
                <a:gridCol w="25400"/>
              </a:tblGrid>
              <a:tr h="3778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18796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解决方案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189865" algn="l" rtl="0" eaLnBrk="0">
                        <a:lnSpc>
                          <a:spcPct val="91000"/>
                        </a:lnSpc>
                      </a:pPr>
                      <a:r>
                        <a:rPr sz="11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通过RFID标签实现资产定位 ，并结</a:t>
                      </a:r>
                      <a:endParaRPr lang="en-US" altLang="en-US" sz="1100" dirty="0"/>
                    </a:p>
                    <a:p>
                      <a:pPr marL="189865" algn="l" rtl="0" eaLnBrk="0">
                        <a:lnSpc>
                          <a:spcPct val="91000"/>
                        </a:lnSpc>
                        <a:spcBef>
                          <a:spcPts val="840"/>
                        </a:spcBef>
                      </a:pPr>
                      <a:r>
                        <a:rPr sz="1100" kern="0" spc="-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合GIS地图、门户展现 ，实现资产的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19050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可视化管理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38" name="picture 20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922019" y="4861559"/>
            <a:ext cx="3188207" cy="367284"/>
          </a:xfrm>
          <a:prstGeom prst="rect">
            <a:avLst/>
          </a:prstGeom>
        </p:spPr>
      </p:pic>
      <p:pic>
        <p:nvPicPr>
          <p:cNvPr id="2040" name="picture 20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912876" y="5244083"/>
            <a:ext cx="3197352" cy="935735"/>
          </a:xfrm>
          <a:prstGeom prst="rect">
            <a:avLst/>
          </a:prstGeom>
        </p:spPr>
      </p:pic>
      <p:graphicFrame>
        <p:nvGraphicFramePr>
          <p:cNvPr id="2042" name="table 2042"/>
          <p:cNvGraphicFramePr>
            <a:graphicFrameLocks noGrp="1"/>
          </p:cNvGraphicFramePr>
          <p:nvPr/>
        </p:nvGraphicFramePr>
        <p:xfrm>
          <a:off x="906983" y="4854918"/>
          <a:ext cx="3209289" cy="1330325"/>
        </p:xfrm>
        <a:graphic>
          <a:graphicData uri="http://schemas.openxmlformats.org/drawingml/2006/table">
            <a:tbl>
              <a:tblPr/>
              <a:tblGrid>
                <a:gridCol w="3209289"/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1974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应用场景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89230" algn="l" rtl="0" eaLnBrk="0">
                        <a:lnSpc>
                          <a:spcPct val="92000"/>
                        </a:lnSpc>
                      </a:pPr>
                      <a:r>
                        <a:rPr sz="11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主要应用于仓库、生产车间、办</a:t>
                      </a:r>
                      <a:r>
                        <a:rPr sz="11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公场所；</a:t>
                      </a:r>
                      <a:endParaRPr lang="en-US" altLang="en-US" sz="1100" dirty="0"/>
                    </a:p>
                    <a:p>
                      <a:pPr marL="191770" algn="l" rtl="0" eaLnBrk="0">
                        <a:lnSpc>
                          <a:spcPct val="92000"/>
                        </a:lnSpc>
                        <a:spcBef>
                          <a:spcPts val="825"/>
                        </a:spcBef>
                      </a:pPr>
                      <a:r>
                        <a:rPr sz="500" kern="0" spc="-1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n</a:t>
                      </a:r>
                      <a:r>
                        <a:rPr sz="500" kern="0" spc="10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固定资产、设备存放不易寻找</a:t>
                      </a:r>
                      <a:endParaRPr lang="en-US" altLang="en-US" sz="11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17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n</a:t>
                      </a:r>
                      <a:r>
                        <a:rPr sz="500" kern="0" spc="110" dirty="0">
                          <a:solidFill>
                            <a:srgbClr val="292929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 </a:t>
                      </a:r>
                      <a:r>
                        <a:rPr sz="1100" kern="0" spc="-1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固定资产、仓库物资盘点费时费力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4" name="picture 20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969325" y="2575467"/>
            <a:ext cx="1321355" cy="998429"/>
          </a:xfrm>
          <a:prstGeom prst="rect">
            <a:avLst/>
          </a:prstGeom>
        </p:spPr>
      </p:pic>
      <p:sp>
        <p:nvSpPr>
          <p:cNvPr id="2046" name="textbox 2046"/>
          <p:cNvSpPr/>
          <p:nvPr/>
        </p:nvSpPr>
        <p:spPr>
          <a:xfrm>
            <a:off x="718435" y="1088444"/>
            <a:ext cx="4086225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40" dirty="0">
                <a:solidFill>
                  <a:srgbClr val="99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资产物料智能管理 ，提高资产利用率</a:t>
            </a:r>
            <a:endParaRPr lang="en-US" altLang="en-US" sz="2000" dirty="0"/>
          </a:p>
        </p:txBody>
      </p:sp>
      <p:pic>
        <p:nvPicPr>
          <p:cNvPr id="2048" name="picture 20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4006595" y="2464307"/>
            <a:ext cx="1830323" cy="443484"/>
          </a:xfrm>
          <a:prstGeom prst="rect">
            <a:avLst/>
          </a:prstGeom>
        </p:spPr>
      </p:pic>
      <p:pic>
        <p:nvPicPr>
          <p:cNvPr id="2050" name="picture 20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4006595" y="3203447"/>
            <a:ext cx="1824228" cy="443484"/>
          </a:xfrm>
          <a:prstGeom prst="rect">
            <a:avLst/>
          </a:prstGeom>
        </p:spPr>
      </p:pic>
      <p:pic>
        <p:nvPicPr>
          <p:cNvPr id="2052" name="picture 20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006595" y="3906011"/>
            <a:ext cx="1824228" cy="443484"/>
          </a:xfrm>
          <a:prstGeom prst="rect">
            <a:avLst/>
          </a:prstGeom>
        </p:spPr>
      </p:pic>
      <p:pic>
        <p:nvPicPr>
          <p:cNvPr id="2054" name="picture 205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4006595" y="1723644"/>
            <a:ext cx="1812035" cy="443484"/>
          </a:xfrm>
          <a:prstGeom prst="rect">
            <a:avLst/>
          </a:prstGeom>
        </p:spPr>
      </p:pic>
      <p:pic>
        <p:nvPicPr>
          <p:cNvPr id="2056" name="picture 205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512807" y="1420367"/>
            <a:ext cx="1341119" cy="455676"/>
          </a:xfrm>
          <a:prstGeom prst="rect">
            <a:avLst/>
          </a:prstGeom>
        </p:spPr>
      </p:pic>
      <p:pic>
        <p:nvPicPr>
          <p:cNvPr id="2058" name="picture 20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7463027" y="1417320"/>
            <a:ext cx="1341119" cy="455675"/>
          </a:xfrm>
          <a:prstGeom prst="rect">
            <a:avLst/>
          </a:prstGeom>
        </p:spPr>
      </p:pic>
      <p:pic>
        <p:nvPicPr>
          <p:cNvPr id="2060" name="picture 20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062" name="picture 20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2064" name="textbox 2064"/>
          <p:cNvSpPr/>
          <p:nvPr/>
        </p:nvSpPr>
        <p:spPr>
          <a:xfrm>
            <a:off x="7553147" y="4553127"/>
            <a:ext cx="632459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资产跟踪</a:t>
            </a:r>
            <a:endParaRPr lang="en-US" altLang="en-US" sz="1200" dirty="0"/>
          </a:p>
        </p:txBody>
      </p:sp>
      <p:sp>
        <p:nvSpPr>
          <p:cNvPr id="2066" name="textbox 2066"/>
          <p:cNvSpPr/>
          <p:nvPr/>
        </p:nvSpPr>
        <p:spPr>
          <a:xfrm>
            <a:off x="10104463" y="4576508"/>
            <a:ext cx="632459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资产管理</a:t>
            </a:r>
            <a:endParaRPr lang="en-US" altLang="en-US" sz="1200" dirty="0"/>
          </a:p>
        </p:txBody>
      </p:sp>
      <p:sp>
        <p:nvSpPr>
          <p:cNvPr id="2068" name="textbox 2068"/>
          <p:cNvSpPr/>
          <p:nvPr/>
        </p:nvSpPr>
        <p:spPr>
          <a:xfrm>
            <a:off x="9006548" y="4554651"/>
            <a:ext cx="328295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72" name="picture 2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38844" y="2676842"/>
            <a:ext cx="1549400" cy="1549400"/>
          </a:xfrm>
          <a:prstGeom prst="rect">
            <a:avLst/>
          </a:prstGeom>
        </p:spPr>
      </p:pic>
      <p:sp>
        <p:nvSpPr>
          <p:cNvPr id="2074" name="textbox 2074"/>
          <p:cNvSpPr/>
          <p:nvPr/>
        </p:nvSpPr>
        <p:spPr>
          <a:xfrm>
            <a:off x="2191600" y="2734856"/>
            <a:ext cx="7376159" cy="12280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algn="r" rtl="0" eaLnBrk="0">
              <a:lnSpc>
                <a:spcPct val="109000"/>
              </a:lnSpc>
            </a:pPr>
            <a:r>
              <a:rPr sz="7300" u="sng" kern="0" spc="-20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</a:t>
            </a:r>
            <a:r>
              <a:rPr sz="4700" u="sng" kern="0" spc="6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20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sz="4700" u="sng" kern="0" spc="54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20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</a:t>
            </a:r>
            <a:r>
              <a:rPr sz="4700" u="sng" kern="0" spc="5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20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排</a:t>
            </a:r>
            <a:r>
              <a:rPr sz="4700" u="sng" kern="0" spc="3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18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0" kern="0" spc="-200" baseline="-280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1000" baseline="-28000" dirty="0"/>
          </a:p>
        </p:txBody>
      </p:sp>
      <p:pic>
        <p:nvPicPr>
          <p:cNvPr id="2076" name="picture 20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4229" y="0"/>
            <a:ext cx="2772982" cy="1587103"/>
          </a:xfrm>
          <a:prstGeom prst="rect">
            <a:avLst/>
          </a:prstGeom>
        </p:spPr>
      </p:pic>
      <p:pic>
        <p:nvPicPr>
          <p:cNvPr id="2078" name="picture 20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4229" y="5270896"/>
            <a:ext cx="2772982" cy="15871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2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6863" y="2176272"/>
            <a:ext cx="4934711" cy="3852671"/>
          </a:xfrm>
          <a:prstGeom prst="rect">
            <a:avLst/>
          </a:prstGeom>
        </p:spPr>
      </p:pic>
      <p:grpSp>
        <p:nvGrpSpPr>
          <p:cNvPr id="172" name="group 17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08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084" name="picture 20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086" name="textbox 2086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088" name="picture 20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090" name="textbox 2090"/>
          <p:cNvSpPr/>
          <p:nvPr/>
        </p:nvSpPr>
        <p:spPr>
          <a:xfrm>
            <a:off x="6211134" y="4654442"/>
            <a:ext cx="4282440" cy="1532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5875" algn="l" rtl="0" eaLnBrk="0">
              <a:lnSpc>
                <a:spcPct val="96000"/>
              </a:lnSpc>
            </a:pPr>
            <a:r>
              <a:rPr sz="1500" b="1" kern="0" spc="60" dirty="0">
                <a:solidFill>
                  <a:srgbClr val="61AAD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三层网络结构 ：</a:t>
            </a:r>
            <a:endParaRPr lang="en-US" altLang="en-US" sz="1500" dirty="0"/>
          </a:p>
          <a:p>
            <a:pPr marL="24765" algn="l" rtl="0" eaLnBrk="0">
              <a:lnSpc>
                <a:spcPct val="91000"/>
              </a:lnSpc>
              <a:spcBef>
                <a:spcPts val="1020"/>
              </a:spcBef>
            </a:pPr>
            <a:r>
              <a:rPr sz="1400" b="1" kern="0" spc="-20" dirty="0">
                <a:solidFill>
                  <a:srgbClr val="61AAD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1、管理层的以太网；</a:t>
            </a:r>
            <a:endParaRPr lang="en-US" altLang="en-US" sz="1400" dirty="0"/>
          </a:p>
          <a:p>
            <a:pPr marL="19685" algn="l" rtl="0" eaLnBrk="0">
              <a:lnSpc>
                <a:spcPct val="91000"/>
              </a:lnSpc>
              <a:spcBef>
                <a:spcPts val="990"/>
              </a:spcBef>
            </a:pPr>
            <a:r>
              <a:rPr sz="1400" b="1" kern="0" spc="-10" dirty="0">
                <a:solidFill>
                  <a:srgbClr val="61AAD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2、控制层的Bacnet现场总线;</a:t>
            </a:r>
            <a:endParaRPr lang="en-US" altLang="en-US" sz="1400" dirty="0"/>
          </a:p>
          <a:p>
            <a:pPr marL="23495" algn="l" rtl="0" eaLnBrk="0">
              <a:lnSpc>
                <a:spcPct val="91000"/>
              </a:lnSpc>
              <a:spcBef>
                <a:spcPts val="990"/>
              </a:spcBef>
            </a:pPr>
            <a:r>
              <a:rPr sz="1400" b="1" kern="0" spc="-20" dirty="0">
                <a:solidFill>
                  <a:srgbClr val="61AAD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3、现场设备层。</a:t>
            </a:r>
            <a:endParaRPr lang="en-US" altLang="en-US" sz="14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2700" algn="l" rtl="0" eaLnBrk="0">
              <a:lnSpc>
                <a:spcPts val="1855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建设意义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节省能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源（预计可年节省15-20%的能源）</a:t>
            </a:r>
            <a:endParaRPr lang="en-US" altLang="en-US" sz="1400" dirty="0"/>
          </a:p>
        </p:txBody>
      </p:sp>
      <p:pic>
        <p:nvPicPr>
          <p:cNvPr id="2092" name="picture 20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99828" y="1348625"/>
            <a:ext cx="2720130" cy="631825"/>
          </a:xfrm>
          <a:prstGeom prst="rect">
            <a:avLst/>
          </a:prstGeom>
        </p:spPr>
      </p:pic>
      <p:pic>
        <p:nvPicPr>
          <p:cNvPr id="2094" name="picture 20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982110" y="2331827"/>
            <a:ext cx="516263" cy="1585583"/>
          </a:xfrm>
          <a:prstGeom prst="rect">
            <a:avLst/>
          </a:prstGeom>
        </p:spPr>
      </p:pic>
      <p:pic>
        <p:nvPicPr>
          <p:cNvPr id="2096" name="picture 20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418109" y="2138312"/>
            <a:ext cx="4465193" cy="236715"/>
          </a:xfrm>
          <a:prstGeom prst="rect">
            <a:avLst/>
          </a:prstGeom>
        </p:spPr>
      </p:pic>
      <p:graphicFrame>
        <p:nvGraphicFramePr>
          <p:cNvPr id="2098" name="table 2098"/>
          <p:cNvGraphicFramePr>
            <a:graphicFrameLocks noGrp="1"/>
          </p:cNvGraphicFramePr>
          <p:nvPr/>
        </p:nvGraphicFramePr>
        <p:xfrm>
          <a:off x="2631427" y="1298930"/>
          <a:ext cx="2035809" cy="432434"/>
        </p:xfrm>
        <a:graphic>
          <a:graphicData uri="http://schemas.openxmlformats.org/drawingml/2006/table">
            <a:tbl>
              <a:tblPr>
                <a:solidFill>
                  <a:srgbClr val="489DD0"/>
                </a:solidFill>
              </a:tblPr>
              <a:tblGrid>
                <a:gridCol w="2035809"/>
              </a:tblGrid>
              <a:tr h="422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1054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7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办公楼机房主控站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D0"/>
                    </a:solidFill>
                  </a:tcPr>
                </a:tc>
              </a:tr>
            </a:tbl>
          </a:graphicData>
        </a:graphic>
      </p:graphicFrame>
      <p:pic>
        <p:nvPicPr>
          <p:cNvPr id="2100" name="picture 2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077187" y="2344411"/>
            <a:ext cx="538350" cy="1572999"/>
          </a:xfrm>
          <a:prstGeom prst="rect">
            <a:avLst/>
          </a:prstGeom>
        </p:spPr>
      </p:pic>
      <p:pic>
        <p:nvPicPr>
          <p:cNvPr id="2102" name="picture 21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180392" y="2344411"/>
            <a:ext cx="538349" cy="1572999"/>
          </a:xfrm>
          <a:prstGeom prst="rect">
            <a:avLst/>
          </a:prstGeom>
        </p:spPr>
      </p:pic>
      <p:pic>
        <p:nvPicPr>
          <p:cNvPr id="2104" name="picture 2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445526" y="2344411"/>
            <a:ext cx="537467" cy="1572999"/>
          </a:xfrm>
          <a:prstGeom prst="rect">
            <a:avLst/>
          </a:prstGeom>
        </p:spPr>
      </p:pic>
      <p:pic>
        <p:nvPicPr>
          <p:cNvPr id="2106" name="picture 2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341242" y="2344411"/>
            <a:ext cx="537467" cy="1572999"/>
          </a:xfrm>
          <a:prstGeom prst="rect">
            <a:avLst/>
          </a:prstGeom>
        </p:spPr>
      </p:pic>
      <p:pic>
        <p:nvPicPr>
          <p:cNvPr id="2108" name="picture 21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708631" y="2344411"/>
            <a:ext cx="537467" cy="1572999"/>
          </a:xfrm>
          <a:prstGeom prst="rect">
            <a:avLst/>
          </a:prstGeom>
        </p:spPr>
      </p:pic>
      <p:pic>
        <p:nvPicPr>
          <p:cNvPr id="2110" name="picture 2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811619" y="4088713"/>
            <a:ext cx="1729520" cy="486993"/>
          </a:xfrm>
          <a:prstGeom prst="rect">
            <a:avLst/>
          </a:prstGeom>
        </p:spPr>
      </p:pic>
      <p:pic>
        <p:nvPicPr>
          <p:cNvPr id="2112" name="picture 21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811835" y="2344613"/>
            <a:ext cx="537467" cy="1553126"/>
          </a:xfrm>
          <a:prstGeom prst="rect">
            <a:avLst/>
          </a:prstGeom>
        </p:spPr>
      </p:pic>
      <p:pic>
        <p:nvPicPr>
          <p:cNvPr id="2114" name="picture 21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0608543" y="2341401"/>
            <a:ext cx="516263" cy="1572999"/>
          </a:xfrm>
          <a:prstGeom prst="rect">
            <a:avLst/>
          </a:prstGeom>
        </p:spPr>
      </p:pic>
      <p:graphicFrame>
        <p:nvGraphicFramePr>
          <p:cNvPr id="2116" name="table 2116"/>
          <p:cNvGraphicFramePr>
            <a:graphicFrameLocks noGrp="1"/>
          </p:cNvGraphicFramePr>
          <p:nvPr/>
        </p:nvGraphicFramePr>
        <p:xfrm>
          <a:off x="4467555" y="1860245"/>
          <a:ext cx="1447800" cy="361950"/>
        </p:xfrm>
        <a:graphic>
          <a:graphicData uri="http://schemas.openxmlformats.org/drawingml/2006/table">
            <a:tbl>
              <a:tblPr>
                <a:solidFill>
                  <a:srgbClr val="489DD0"/>
                </a:solidFill>
              </a:tblPr>
              <a:tblGrid>
                <a:gridCol w="1447800"/>
              </a:tblGrid>
              <a:tr h="352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宿舍、食堂分控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D0"/>
                    </a:solidFill>
                  </a:tcPr>
                </a:tc>
              </a:tr>
            </a:tbl>
          </a:graphicData>
        </a:graphic>
      </p:graphicFrame>
      <p:sp>
        <p:nvSpPr>
          <p:cNvPr id="2118" name="rect"/>
          <p:cNvSpPr/>
          <p:nvPr/>
        </p:nvSpPr>
        <p:spPr>
          <a:xfrm>
            <a:off x="6418109" y="3959936"/>
            <a:ext cx="4465193" cy="29552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0" name="textbox 2120"/>
          <p:cNvSpPr/>
          <p:nvPr/>
        </p:nvSpPr>
        <p:spPr>
          <a:xfrm>
            <a:off x="10719105" y="2136889"/>
            <a:ext cx="302259" cy="184848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34950" algn="l" rtl="0" eaLnBrk="0">
              <a:lnSpc>
                <a:spcPct val="85000"/>
              </a:lnSpc>
              <a:tabLst>
                <a:tab pos="437515" algn="l"/>
              </a:tabLst>
            </a:pPr>
            <a:r>
              <a:rPr sz="2000" kern="0" spc="0" dirty="0">
                <a:solidFill>
                  <a:srgbClr val="0B0B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60" dirty="0">
                <a:solidFill>
                  <a:srgbClr val="0B0B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</a:t>
            </a:r>
            <a:r>
              <a:rPr sz="2000" kern="0" spc="130" dirty="0">
                <a:solidFill>
                  <a:srgbClr val="0B0B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100" kern="0" spc="60" dirty="0">
                <a:solidFill>
                  <a:srgbClr val="05050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100" kern="0" spc="60" dirty="0">
                <a:solidFill>
                  <a:srgbClr val="06060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100" kern="0" spc="0" dirty="0">
                <a:solidFill>
                  <a:srgbClr val="06060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en-US" sz="2100" dirty="0"/>
          </a:p>
        </p:txBody>
      </p:sp>
      <p:pic>
        <p:nvPicPr>
          <p:cNvPr id="2122" name="picture 21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860557" y="3834448"/>
            <a:ext cx="28575" cy="133261"/>
          </a:xfrm>
          <a:prstGeom prst="rect">
            <a:avLst/>
          </a:prstGeom>
        </p:spPr>
      </p:pic>
      <p:pic>
        <p:nvPicPr>
          <p:cNvPr id="2124" name="picture 21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0732033" y="2836189"/>
            <a:ext cx="275475" cy="276059"/>
          </a:xfrm>
          <a:prstGeom prst="rect">
            <a:avLst/>
          </a:prstGeom>
        </p:spPr>
      </p:pic>
      <p:pic>
        <p:nvPicPr>
          <p:cNvPr id="2126" name="picture 21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860557" y="2149589"/>
            <a:ext cx="28575" cy="222440"/>
          </a:xfrm>
          <a:prstGeom prst="rect">
            <a:avLst/>
          </a:prstGeom>
        </p:spPr>
      </p:pic>
      <p:graphicFrame>
        <p:nvGraphicFramePr>
          <p:cNvPr id="2128" name="table 2128"/>
          <p:cNvGraphicFramePr>
            <a:graphicFrameLocks noGrp="1"/>
          </p:cNvGraphicFramePr>
          <p:nvPr/>
        </p:nvGraphicFramePr>
        <p:xfrm>
          <a:off x="1090625" y="2168067"/>
          <a:ext cx="1325880" cy="377825"/>
        </p:xfrm>
        <a:graphic>
          <a:graphicData uri="http://schemas.openxmlformats.org/drawingml/2006/table">
            <a:tbl>
              <a:tblPr>
                <a:solidFill>
                  <a:srgbClr val="489DD0"/>
                </a:solidFill>
              </a:tblPr>
              <a:tblGrid>
                <a:gridCol w="1325880"/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1327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生产厂区分控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D0"/>
                    </a:solidFill>
                  </a:tcPr>
                </a:tc>
              </a:tr>
            </a:tbl>
          </a:graphicData>
        </a:graphic>
      </p:graphicFrame>
      <p:pic>
        <p:nvPicPr>
          <p:cNvPr id="2130" name="picture 21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403822" y="2152598"/>
            <a:ext cx="1974685" cy="222428"/>
          </a:xfrm>
          <a:prstGeom prst="rect">
            <a:avLst/>
          </a:prstGeom>
        </p:spPr>
      </p:pic>
      <p:pic>
        <p:nvPicPr>
          <p:cNvPr id="2132" name="picture 21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134" name="picture 21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2136" name="textbox 2136"/>
          <p:cNvSpPr/>
          <p:nvPr/>
        </p:nvSpPr>
        <p:spPr>
          <a:xfrm>
            <a:off x="8202739" y="4194314"/>
            <a:ext cx="936625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系统软件</a:t>
            </a:r>
            <a:endParaRPr lang="en-US" altLang="en-US" sz="1700" dirty="0"/>
          </a:p>
        </p:txBody>
      </p:sp>
      <p:pic>
        <p:nvPicPr>
          <p:cNvPr id="2138" name="picture 21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3257524" y="1737829"/>
            <a:ext cx="381508" cy="415163"/>
          </a:xfrm>
          <a:prstGeom prst="rect">
            <a:avLst/>
          </a:prstGeom>
        </p:spPr>
      </p:pic>
      <p:pic>
        <p:nvPicPr>
          <p:cNvPr id="2140" name="picture 21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933231" y="2152598"/>
            <a:ext cx="661199" cy="222428"/>
          </a:xfrm>
          <a:prstGeom prst="rect">
            <a:avLst/>
          </a:prstGeom>
        </p:spPr>
      </p:pic>
      <p:pic>
        <p:nvPicPr>
          <p:cNvPr id="2142" name="picture 21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906035" y="2233485"/>
            <a:ext cx="175526" cy="714578"/>
          </a:xfrm>
          <a:prstGeom prst="rect">
            <a:avLst/>
          </a:prstGeom>
        </p:spPr>
      </p:pic>
      <p:pic>
        <p:nvPicPr>
          <p:cNvPr id="2144" name="picture 21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776196" y="2546718"/>
            <a:ext cx="252653" cy="401345"/>
          </a:xfrm>
          <a:prstGeom prst="rect">
            <a:avLst/>
          </a:prstGeom>
        </p:spPr>
      </p:pic>
      <p:sp>
        <p:nvSpPr>
          <p:cNvPr id="2146" name="rect"/>
          <p:cNvSpPr/>
          <p:nvPr/>
        </p:nvSpPr>
        <p:spPr>
          <a:xfrm>
            <a:off x="8639632" y="1902993"/>
            <a:ext cx="28575" cy="266535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8" name="rect"/>
          <p:cNvSpPr/>
          <p:nvPr/>
        </p:nvSpPr>
        <p:spPr>
          <a:xfrm>
            <a:off x="8349932" y="3841940"/>
            <a:ext cx="28575" cy="150850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50" name="picture 215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7084694" y="3841826"/>
            <a:ext cx="29642" cy="133489"/>
          </a:xfrm>
          <a:prstGeom prst="rect">
            <a:avLst/>
          </a:prstGeom>
        </p:spPr>
      </p:pic>
      <p:pic>
        <p:nvPicPr>
          <p:cNvPr id="2152" name="picture 215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8981491" y="3841826"/>
            <a:ext cx="29641" cy="133489"/>
          </a:xfrm>
          <a:prstGeom prst="rect">
            <a:avLst/>
          </a:prstGeom>
        </p:spPr>
      </p:pic>
      <p:sp>
        <p:nvSpPr>
          <p:cNvPr id="2154" name="rect"/>
          <p:cNvSpPr/>
          <p:nvPr/>
        </p:nvSpPr>
        <p:spPr>
          <a:xfrm>
            <a:off x="7717319" y="3841940"/>
            <a:ext cx="28575" cy="133260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6" name="rect"/>
          <p:cNvSpPr/>
          <p:nvPr/>
        </p:nvSpPr>
        <p:spPr>
          <a:xfrm>
            <a:off x="9614103" y="3841940"/>
            <a:ext cx="28575" cy="133260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8" name="rect"/>
          <p:cNvSpPr/>
          <p:nvPr/>
        </p:nvSpPr>
        <p:spPr>
          <a:xfrm>
            <a:off x="10246728" y="3841940"/>
            <a:ext cx="28575" cy="133260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60" name="rect"/>
          <p:cNvSpPr/>
          <p:nvPr/>
        </p:nvSpPr>
        <p:spPr>
          <a:xfrm>
            <a:off x="6403822" y="3841940"/>
            <a:ext cx="28574" cy="133260"/>
          </a:xfrm>
          <a:prstGeom prst="rect">
            <a:avLst/>
          </a:prstGeom>
          <a:solidFill>
            <a:srgbClr val="000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62" name="picture 21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8648281" y="3975201"/>
            <a:ext cx="28575" cy="1131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" name="picture 2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73623" y="1391411"/>
            <a:ext cx="5454395" cy="4596383"/>
          </a:xfrm>
          <a:prstGeom prst="rect">
            <a:avLst/>
          </a:prstGeom>
        </p:spPr>
      </p:pic>
      <p:sp>
        <p:nvSpPr>
          <p:cNvPr id="2166" name="textbox 2166"/>
          <p:cNvSpPr/>
          <p:nvPr/>
        </p:nvSpPr>
        <p:spPr>
          <a:xfrm>
            <a:off x="710679" y="1400111"/>
            <a:ext cx="4144009" cy="3943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热源监控</a:t>
            </a:r>
            <a:endParaRPr lang="en-US" altLang="en-US" sz="2300" dirty="0"/>
          </a:p>
          <a:p>
            <a:pPr algn="l" rtl="0" eaLnBrk="0">
              <a:lnSpc>
                <a:spcPct val="163000"/>
              </a:lnSpc>
            </a:pPr>
            <a:endParaRPr lang="en-US" altLang="en-US" sz="1000" dirty="0"/>
          </a:p>
          <a:p>
            <a:pPr marL="176530" algn="l" rtl="0" eaLnBrk="0">
              <a:lnSpc>
                <a:spcPct val="83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本子系统通过通信</a:t>
            </a:r>
            <a:r>
              <a:rPr sz="1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网关接口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与建筑设备监控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系统相</a:t>
            </a:r>
            <a:endParaRPr lang="en-US" altLang="en-US" sz="1400" dirty="0"/>
          </a:p>
          <a:p>
            <a:pPr marL="18415" algn="l" rtl="0" eaLnBrk="0">
              <a:lnSpc>
                <a:spcPts val="2525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 ，可以实现如下功能 ：</a:t>
            </a:r>
            <a:endParaRPr lang="en-US" altLang="en-US" sz="1400" dirty="0"/>
          </a:p>
          <a:p>
            <a:pPr marL="174625" algn="l" rtl="0" eaLnBrk="0">
              <a:lnSpc>
                <a:spcPct val="91000"/>
              </a:lnSpc>
              <a:spcBef>
                <a:spcPts val="860"/>
              </a:spcBef>
            </a:pP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本项目分为热水锅炉和蒸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汽锅炉</a:t>
            </a:r>
            <a:endParaRPr lang="en-US" altLang="en-US" sz="1400" dirty="0"/>
          </a:p>
          <a:p>
            <a:pPr marL="81280" algn="l" rtl="0" eaLnBrk="0">
              <a:lnSpc>
                <a:spcPts val="1695"/>
              </a:lnSpc>
              <a:spcBef>
                <a:spcPts val="9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监视锅炉运行状态；故障报警。</a:t>
            </a:r>
            <a:endParaRPr lang="en-US" altLang="en-US" sz="1400" dirty="0"/>
          </a:p>
          <a:p>
            <a:pPr marL="81280" algn="l" rtl="0" eaLnBrk="0">
              <a:lnSpc>
                <a:spcPts val="1700"/>
              </a:lnSpc>
              <a:spcBef>
                <a:spcPts val="82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监测锅炉烟道温度</a:t>
            </a:r>
            <a:endParaRPr lang="en-US" altLang="en-US" sz="1400" dirty="0"/>
          </a:p>
          <a:p>
            <a:pPr marL="81280" algn="l" rtl="0" eaLnBrk="0">
              <a:lnSpc>
                <a:spcPts val="1695"/>
              </a:lnSpc>
              <a:spcBef>
                <a:spcPts val="8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监测蒸汽管道压力、温度、流量；</a:t>
            </a:r>
            <a:endParaRPr lang="en-US" altLang="en-US" sz="1400" dirty="0"/>
          </a:p>
          <a:p>
            <a:pPr marL="81280" algn="l" rtl="0" eaLnBrk="0">
              <a:lnSpc>
                <a:spcPts val="1695"/>
              </a:lnSpc>
              <a:spcBef>
                <a:spcPts val="8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监测热水管道供回水温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度、压力、流量；</a:t>
            </a:r>
            <a:endParaRPr lang="en-US" altLang="en-US" sz="1400" dirty="0"/>
          </a:p>
          <a:p>
            <a:pPr marL="81280" algn="l" rtl="0" eaLnBrk="0">
              <a:lnSpc>
                <a:spcPts val="1695"/>
              </a:lnSpc>
              <a:spcBef>
                <a:spcPts val="8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监测热水循环泵运行及手自状态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；故障报警；</a:t>
            </a:r>
            <a:endParaRPr lang="en-US" altLang="en-US" sz="1400" dirty="0"/>
          </a:p>
          <a:p>
            <a:pPr marL="68580" indent="12700" algn="l" rtl="0" eaLnBrk="0">
              <a:lnSpc>
                <a:spcPct val="98000"/>
              </a:lnSpc>
              <a:spcBef>
                <a:spcPts val="81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监测给水泵、补水泵、凝结水泵的、循环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泵的运行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状态、故障报警及手自动状态；</a:t>
            </a:r>
            <a:endParaRPr lang="en-US" altLang="en-US" sz="1400" dirty="0"/>
          </a:p>
          <a:p>
            <a:pPr algn="l" rtl="0" eaLnBrk="0">
              <a:lnSpc>
                <a:spcPct val="109000"/>
              </a:lnSpc>
            </a:pPr>
            <a:endParaRPr lang="en-US" altLang="en-US" sz="7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81280" algn="l" rtl="0" eaLnBrk="0">
              <a:lnSpc>
                <a:spcPts val="169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监测供油泵的运行状态、故障报警及手自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动状态；</a:t>
            </a:r>
            <a:endParaRPr lang="en-US" altLang="en-US" sz="1400" dirty="0"/>
          </a:p>
        </p:txBody>
      </p:sp>
      <p:grpSp>
        <p:nvGrpSpPr>
          <p:cNvPr id="174" name="group 17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16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70" name="picture 21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172" name="textbox 2172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174" name="picture 2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176" name="picture 2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178" name="picture 2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" name="picture 2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76671" y="1367028"/>
            <a:ext cx="5568695" cy="4585715"/>
          </a:xfrm>
          <a:prstGeom prst="rect">
            <a:avLst/>
          </a:prstGeom>
        </p:spPr>
      </p:pic>
      <p:sp>
        <p:nvSpPr>
          <p:cNvPr id="2182" name="textbox 2182"/>
          <p:cNvSpPr/>
          <p:nvPr/>
        </p:nvSpPr>
        <p:spPr>
          <a:xfrm>
            <a:off x="672908" y="1345793"/>
            <a:ext cx="4492625" cy="3703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41910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冷源监控</a:t>
            </a:r>
            <a:endParaRPr lang="en-US" altLang="en-US" sz="2300" dirty="0"/>
          </a:p>
          <a:p>
            <a:pPr algn="l" rtl="0" eaLnBrk="0">
              <a:lnSpc>
                <a:spcPct val="146000"/>
              </a:lnSpc>
            </a:pPr>
            <a:endParaRPr lang="en-US" altLang="en-US" sz="1000" dirty="0"/>
          </a:p>
          <a:p>
            <a:pPr algn="r" rtl="0" eaLnBrk="0">
              <a:lnSpc>
                <a:spcPct val="83000"/>
              </a:lnSpc>
              <a:spcBef>
                <a:spcPts val="425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本子系统通过通信</a:t>
            </a:r>
            <a:r>
              <a:rPr sz="1400" u="sng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网关接口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与建筑设备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监控系统相连 ，</a:t>
            </a:r>
            <a:endParaRPr lang="en-US" altLang="en-US" sz="1400" dirty="0"/>
          </a:p>
          <a:p>
            <a:pPr marL="12700" algn="l" rtl="0" eaLnBrk="0">
              <a:lnSpc>
                <a:spcPts val="25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可以实现如下功能 ：</a:t>
            </a:r>
            <a:endParaRPr lang="en-US" altLang="en-US" sz="1400" dirty="0"/>
          </a:p>
          <a:p>
            <a:pPr marL="111125" algn="l" rtl="0" eaLnBrk="0">
              <a:lnSpc>
                <a:spcPts val="1690"/>
              </a:lnSpc>
              <a:spcBef>
                <a:spcPts val="10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监测冷水机组运行状态；故障报警；水流开关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状态；</a:t>
            </a:r>
            <a:endParaRPr lang="en-US" altLang="en-US" sz="1400" dirty="0"/>
          </a:p>
          <a:p>
            <a:pPr marL="111125" algn="l" rtl="0" eaLnBrk="0">
              <a:lnSpc>
                <a:spcPts val="1690"/>
              </a:lnSpc>
              <a:spcBef>
                <a:spcPts val="11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监测冷冻泵循环泵运行及手自状态；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故障报警；</a:t>
            </a:r>
            <a:endParaRPr lang="en-US" altLang="en-US" sz="1400" dirty="0"/>
          </a:p>
          <a:p>
            <a:pPr marL="111125" algn="l" rtl="0" eaLnBrk="0">
              <a:lnSpc>
                <a:spcPts val="1690"/>
              </a:lnSpc>
              <a:spcBef>
                <a:spcPts val="11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监测冷却泵循环泵运行及手自状态；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故障报警；</a:t>
            </a:r>
            <a:endParaRPr lang="en-US" altLang="en-US" sz="1400" dirty="0"/>
          </a:p>
          <a:p>
            <a:pPr marL="109220" indent="1270" algn="l" rtl="0" eaLnBrk="0">
              <a:lnSpc>
                <a:spcPct val="108000"/>
              </a:lnSpc>
              <a:spcBef>
                <a:spcPts val="115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监测冷冻水供回水温度检测、流量、压力；冷却水供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回水温度；调节压差旁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通阀；</a:t>
            </a:r>
            <a:endParaRPr lang="en-US" altLang="en-US" sz="1400" dirty="0"/>
          </a:p>
          <a:p>
            <a:pPr marL="99695" indent="10795" algn="l" rtl="0" eaLnBrk="0">
              <a:lnSpc>
                <a:spcPct val="108000"/>
              </a:lnSpc>
              <a:spcBef>
                <a:spcPts val="124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冷却塔风扇的故障报警；运行状态；手自动状态；冷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却塔的高低液位报警；供回水阀开关状态；变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频反馈状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99060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态等。</a:t>
            </a:r>
            <a:endParaRPr lang="en-US" altLang="en-US" sz="1400" dirty="0"/>
          </a:p>
        </p:txBody>
      </p:sp>
      <p:grpSp>
        <p:nvGrpSpPr>
          <p:cNvPr id="176" name="group 17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18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86" name="picture 21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188" name="textbox 2188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190" name="picture 2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192" name="picture 2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194" name="picture 2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6" name="picture 2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69763" y="1202435"/>
            <a:ext cx="6156960" cy="4637532"/>
          </a:xfrm>
          <a:prstGeom prst="rect">
            <a:avLst/>
          </a:prstGeom>
        </p:spPr>
      </p:pic>
      <p:grpSp>
        <p:nvGrpSpPr>
          <p:cNvPr id="178" name="group 17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19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00" name="picture 22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202" name="textbox 2202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204" name="picture 22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206" name="textbox 2206"/>
          <p:cNvSpPr/>
          <p:nvPr/>
        </p:nvSpPr>
        <p:spPr>
          <a:xfrm>
            <a:off x="683869" y="1382013"/>
            <a:ext cx="3776979" cy="272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新风、空调机组监控</a:t>
            </a:r>
            <a:endParaRPr lang="en-US" altLang="en-US" sz="23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81280" algn="l" rtl="0" eaLnBrk="0">
              <a:lnSpc>
                <a:spcPts val="1695"/>
              </a:lnSpc>
              <a:spcBef>
                <a:spcPts val="42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监测新风阀开关状态；</a:t>
            </a:r>
            <a:endParaRPr lang="en-US" altLang="en-US" sz="1400" dirty="0"/>
          </a:p>
          <a:p>
            <a:pPr marL="81280" algn="l" rtl="0" eaLnBrk="0">
              <a:lnSpc>
                <a:spcPts val="1700"/>
              </a:lnSpc>
              <a:spcBef>
                <a:spcPts val="8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根据覆盖区域的温度调节水阀开度</a:t>
            </a:r>
            <a:endParaRPr lang="en-US" altLang="en-US" sz="1400" dirty="0"/>
          </a:p>
          <a:p>
            <a:pPr marL="81280" algn="l" rtl="0" eaLnBrk="0">
              <a:lnSpc>
                <a:spcPts val="1690"/>
              </a:lnSpc>
              <a:spcBef>
                <a:spcPts val="8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检测压差读数判断过滤网是否堵塞</a:t>
            </a:r>
            <a:endParaRPr lang="en-US" altLang="en-US" sz="1400" dirty="0"/>
          </a:p>
          <a:p>
            <a:pPr marL="81280" algn="l" rtl="0" eaLnBrk="0">
              <a:lnSpc>
                <a:spcPts val="1695"/>
              </a:lnSpc>
              <a:spcBef>
                <a:spcPts val="83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根据新风和回风的温度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，调整回风阀开度</a:t>
            </a:r>
            <a:endParaRPr lang="en-US" altLang="en-US" sz="1400" dirty="0"/>
          </a:p>
          <a:p>
            <a:pPr marL="81280" algn="l" rtl="0" eaLnBrk="0">
              <a:lnSpc>
                <a:spcPts val="1700"/>
              </a:lnSpc>
              <a:spcBef>
                <a:spcPts val="8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根据覆盖区域的湿度开关除湿设备。</a:t>
            </a:r>
            <a:endParaRPr lang="en-US" altLang="en-US" sz="1400" dirty="0"/>
          </a:p>
          <a:p>
            <a:pPr algn="r" rtl="0" eaLnBrk="0">
              <a:lnSpc>
                <a:spcPts val="1700"/>
              </a:lnSpc>
              <a:spcBef>
                <a:spcPts val="8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对空调、新风机组进行手动、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自动的起停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</a:t>
            </a:r>
            <a:endParaRPr lang="en-US" altLang="en-US" sz="1400" dirty="0"/>
          </a:p>
          <a:p>
            <a:pPr algn="l" rtl="0" eaLnBrk="0">
              <a:lnSpc>
                <a:spcPct val="113000"/>
              </a:lnSpc>
            </a:pPr>
            <a:endParaRPr lang="en-US" altLang="en-US" sz="600" dirty="0"/>
          </a:p>
          <a:p>
            <a:pPr marL="81280" algn="l" rtl="0" eaLnBrk="0">
              <a:lnSpc>
                <a:spcPts val="1695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判断风机机组的运行状态 ，记录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运行时间等</a:t>
            </a:r>
            <a:endParaRPr lang="en-US" altLang="en-US" sz="1400" dirty="0"/>
          </a:p>
        </p:txBody>
      </p:sp>
      <p:pic>
        <p:nvPicPr>
          <p:cNvPr id="2208" name="picture 2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210" name="picture 2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" name="picture 22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39283" y="1426463"/>
            <a:ext cx="5888735" cy="4358640"/>
          </a:xfrm>
          <a:prstGeom prst="rect">
            <a:avLst/>
          </a:prstGeom>
        </p:spPr>
      </p:pic>
      <p:grpSp>
        <p:nvGrpSpPr>
          <p:cNvPr id="180" name="group 18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1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16" name="picture 22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218" name="textbox 2218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220" name="picture 22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222" name="textbox 2222"/>
          <p:cNvSpPr/>
          <p:nvPr/>
        </p:nvSpPr>
        <p:spPr>
          <a:xfrm>
            <a:off x="657110" y="1391068"/>
            <a:ext cx="3695065" cy="2089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送排风系统监控</a:t>
            </a:r>
            <a:endParaRPr lang="en-US" altLang="en-US" sz="2300" dirty="0"/>
          </a:p>
          <a:p>
            <a:pPr algn="l" rtl="0" eaLnBrk="0">
              <a:lnSpc>
                <a:spcPct val="192000"/>
              </a:lnSpc>
            </a:pPr>
            <a:endParaRPr lang="en-US" altLang="en-US" sz="1000" dirty="0"/>
          </a:p>
          <a:p>
            <a:pPr marL="69215" indent="10795" algn="l" rtl="0" eaLnBrk="0">
              <a:lnSpc>
                <a:spcPct val="113000"/>
              </a:lnSpc>
              <a:spcBef>
                <a:spcPts val="42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监测送排风机运行状态、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故障状态、手/自动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开关状态、启停控制。</a:t>
            </a:r>
            <a:endParaRPr lang="en-US" altLang="en-US" sz="1400" dirty="0"/>
          </a:p>
          <a:p>
            <a:pPr algn="l" rtl="0" eaLnBrk="0">
              <a:lnSpc>
                <a:spcPct val="100000"/>
              </a:lnSpc>
            </a:pPr>
            <a:endParaRPr lang="en-US" altLang="en-US" sz="9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67945" indent="12065" algn="l" rtl="0" eaLnBrk="0">
              <a:lnSpc>
                <a:spcPct val="115000"/>
              </a:lnSpc>
              <a:tabLst>
                <a:tab pos="3584575" algn="l"/>
              </a:tabLst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根据室内</a:t>
            </a:r>
            <a:r>
              <a:rPr sz="1400" u="sng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空气质量（ 一氧化碳、二氧化碳、</a:t>
            </a:r>
            <a:r>
              <a:rPr sz="1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u="sng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PM2.5)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探测器反馈参数 ，</a:t>
            </a:r>
            <a:r>
              <a:rPr sz="1400" u="sng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送排风机的启停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控制。</a:t>
            </a:r>
            <a:endParaRPr lang="en-US" altLang="en-US" sz="1400" dirty="0"/>
          </a:p>
        </p:txBody>
      </p:sp>
      <p:pic>
        <p:nvPicPr>
          <p:cNvPr id="2224" name="picture 2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226" name="picture 2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2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30" name="picture 223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232" name="textbox 2232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234" name="picture 22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236" name="picture 2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59185" y="2201443"/>
            <a:ext cx="3952938" cy="2669260"/>
          </a:xfrm>
          <a:prstGeom prst="rect">
            <a:avLst/>
          </a:prstGeom>
        </p:spPr>
      </p:pic>
      <p:pic>
        <p:nvPicPr>
          <p:cNvPr id="2238" name="picture 2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99309" y="3597021"/>
            <a:ext cx="2243277" cy="2499791"/>
          </a:xfrm>
          <a:prstGeom prst="rect">
            <a:avLst/>
          </a:prstGeom>
        </p:spPr>
      </p:pic>
      <p:grpSp>
        <p:nvGrpSpPr>
          <p:cNvPr id="184" name="group 184"/>
          <p:cNvGrpSpPr/>
          <p:nvPr/>
        </p:nvGrpSpPr>
        <p:grpSpPr>
          <a:xfrm rot="21600000">
            <a:off x="1169631" y="1988819"/>
            <a:ext cx="1850935" cy="2535936"/>
            <a:chOff x="0" y="0"/>
            <a:chExt cx="1850935" cy="2535936"/>
          </a:xfrm>
        </p:grpSpPr>
        <p:pic>
          <p:nvPicPr>
            <p:cNvPr id="2240" name="picture 22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29756" y="0"/>
              <a:ext cx="1821179" cy="2535936"/>
            </a:xfrm>
            <a:prstGeom prst="rect">
              <a:avLst/>
            </a:prstGeom>
          </p:spPr>
        </p:pic>
        <p:sp>
          <p:nvSpPr>
            <p:cNvPr id="2242" name="textbox 2242"/>
            <p:cNvSpPr/>
            <p:nvPr/>
          </p:nvSpPr>
          <p:spPr>
            <a:xfrm>
              <a:off x="-12700" y="-12700"/>
              <a:ext cx="1876425" cy="25774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高液位</a:t>
              </a:r>
              <a:endParaRPr lang="en-US" altLang="en-US" sz="1200" dirty="0"/>
            </a:p>
          </p:txBody>
        </p:sp>
      </p:grpSp>
      <p:pic>
        <p:nvPicPr>
          <p:cNvPr id="2244" name="picture 22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767076" y="3183572"/>
            <a:ext cx="3178886" cy="1628673"/>
          </a:xfrm>
          <a:prstGeom prst="rect">
            <a:avLst/>
          </a:prstGeom>
        </p:spPr>
      </p:pic>
      <p:pic>
        <p:nvPicPr>
          <p:cNvPr id="2246" name="picture 22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20267" y="4539056"/>
            <a:ext cx="2995498" cy="1531734"/>
          </a:xfrm>
          <a:prstGeom prst="rect">
            <a:avLst/>
          </a:prstGeom>
        </p:spPr>
      </p:pic>
      <p:sp>
        <p:nvSpPr>
          <p:cNvPr id="2248" name="textbox 2248"/>
          <p:cNvSpPr/>
          <p:nvPr/>
        </p:nvSpPr>
        <p:spPr>
          <a:xfrm>
            <a:off x="2754376" y="3170872"/>
            <a:ext cx="3204845" cy="1672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441960" indent="2540" algn="l" rtl="0" eaLnBrk="0">
              <a:lnSpc>
                <a:spcPct val="117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监测集水井的高低液位 ，根据高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低液位判断是否启泵与停泵 ，超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高液位报警。</a:t>
            </a:r>
            <a:endParaRPr lang="en-US" altLang="en-US" sz="1400" dirty="0"/>
          </a:p>
        </p:txBody>
      </p:sp>
      <p:sp>
        <p:nvSpPr>
          <p:cNvPr id="2250" name="textbox 2250"/>
          <p:cNvSpPr/>
          <p:nvPr/>
        </p:nvSpPr>
        <p:spPr>
          <a:xfrm>
            <a:off x="690765" y="1176654"/>
            <a:ext cx="6423025" cy="793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给排水系统监控</a:t>
            </a:r>
            <a:endParaRPr lang="en-US" altLang="en-US" sz="23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本子系统中中水处理系统通过</a:t>
            </a:r>
            <a:r>
              <a:rPr sz="1700" u="sng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预留接口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与建筑设备监控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系统相连</a:t>
            </a:r>
            <a:endParaRPr lang="en-US" altLang="en-US" sz="1700" dirty="0"/>
          </a:p>
        </p:txBody>
      </p:sp>
      <p:pic>
        <p:nvPicPr>
          <p:cNvPr id="2252" name="picture 22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019669" y="2193797"/>
            <a:ext cx="2615285" cy="1327759"/>
          </a:xfrm>
          <a:prstGeom prst="rect">
            <a:avLst/>
          </a:prstGeom>
        </p:spPr>
      </p:pic>
      <p:sp>
        <p:nvSpPr>
          <p:cNvPr id="2254" name="textbox 2254"/>
          <p:cNvSpPr/>
          <p:nvPr/>
        </p:nvSpPr>
        <p:spPr>
          <a:xfrm>
            <a:off x="2647797" y="3145701"/>
            <a:ext cx="3298190" cy="615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2675890" indent="-457200" algn="l" rtl="0" eaLnBrk="0">
              <a:lnSpc>
                <a:spcPct val="95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各种水池水位检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</a:t>
            </a:r>
            <a:endParaRPr lang="en-US" altLang="en-US" sz="1200" dirty="0"/>
          </a:p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低液位</a:t>
            </a:r>
            <a:endParaRPr lang="en-US" altLang="en-US" sz="1200" dirty="0"/>
          </a:p>
        </p:txBody>
      </p:sp>
      <p:pic>
        <p:nvPicPr>
          <p:cNvPr id="2256" name="picture 2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965692" y="4361688"/>
            <a:ext cx="1476755" cy="1164335"/>
          </a:xfrm>
          <a:prstGeom prst="rect">
            <a:avLst/>
          </a:prstGeom>
        </p:spPr>
      </p:pic>
      <p:sp>
        <p:nvSpPr>
          <p:cNvPr id="2258" name="textbox 2258"/>
          <p:cNvSpPr/>
          <p:nvPr/>
        </p:nvSpPr>
        <p:spPr>
          <a:xfrm>
            <a:off x="1107160" y="5491405"/>
            <a:ext cx="2766060" cy="509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13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监测潜污泵运行状态、故障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、手/自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动开关状态、启停控制;</a:t>
            </a:r>
            <a:endParaRPr lang="en-US" altLang="en-US" sz="1400" dirty="0"/>
          </a:p>
        </p:txBody>
      </p:sp>
      <p:pic>
        <p:nvPicPr>
          <p:cNvPr id="2260" name="picture 22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21140" y="2270759"/>
            <a:ext cx="1321307" cy="725423"/>
          </a:xfrm>
          <a:prstGeom prst="rect">
            <a:avLst/>
          </a:prstGeom>
        </p:spPr>
      </p:pic>
      <p:pic>
        <p:nvPicPr>
          <p:cNvPr id="2262" name="picture 22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12791" y="2275332"/>
            <a:ext cx="1170432" cy="710184"/>
          </a:xfrm>
          <a:prstGeom prst="rect">
            <a:avLst/>
          </a:prstGeom>
        </p:spPr>
      </p:pic>
      <p:sp>
        <p:nvSpPr>
          <p:cNvPr id="2264" name="textbox 2264"/>
          <p:cNvSpPr/>
          <p:nvPr/>
        </p:nvSpPr>
        <p:spPr>
          <a:xfrm>
            <a:off x="8911526" y="5669889"/>
            <a:ext cx="1548764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546100" indent="-534035" algn="l" rtl="0" eaLnBrk="0">
              <a:lnSpc>
                <a:spcPct val="95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各种水泵、排污泵的起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停控制</a:t>
            </a:r>
            <a:endParaRPr lang="en-US" altLang="en-US" sz="1200" dirty="0"/>
          </a:p>
        </p:txBody>
      </p:sp>
      <p:sp>
        <p:nvSpPr>
          <p:cNvPr id="2266" name="textbox 2266"/>
          <p:cNvSpPr/>
          <p:nvPr/>
        </p:nvSpPr>
        <p:spPr>
          <a:xfrm>
            <a:off x="9099943" y="3137496"/>
            <a:ext cx="1384935" cy="375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382270" indent="-370205" algn="l" rtl="0" eaLnBrk="0">
              <a:lnSpc>
                <a:spcPct val="96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中水系统设备控制及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水位检测</a:t>
            </a:r>
            <a:endParaRPr lang="en-US" altLang="en-US" sz="1200" dirty="0"/>
          </a:p>
        </p:txBody>
      </p:sp>
      <p:sp>
        <p:nvSpPr>
          <p:cNvPr id="2268" name="textbox 2268"/>
          <p:cNvSpPr/>
          <p:nvPr/>
        </p:nvSpPr>
        <p:spPr>
          <a:xfrm>
            <a:off x="4831346" y="5453215"/>
            <a:ext cx="185166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3333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排污泵工作示意图</a:t>
            </a:r>
            <a:endParaRPr lang="en-US" altLang="en-US" sz="1700" dirty="0"/>
          </a:p>
        </p:txBody>
      </p:sp>
      <p:sp>
        <p:nvSpPr>
          <p:cNvPr id="2270" name="textbox 2270"/>
          <p:cNvSpPr/>
          <p:nvPr/>
        </p:nvSpPr>
        <p:spPr>
          <a:xfrm>
            <a:off x="6823209" y="4873577"/>
            <a:ext cx="1292860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给排水系统</a:t>
            </a:r>
            <a:endParaRPr lang="en-US" altLang="en-US" sz="2000" dirty="0"/>
          </a:p>
        </p:txBody>
      </p:sp>
      <p:pic>
        <p:nvPicPr>
          <p:cNvPr id="2272" name="picture 22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274" name="picture 22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2276" name="picture 22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718068" y="3150196"/>
            <a:ext cx="347472" cy="38100"/>
          </a:xfrm>
          <a:prstGeom prst="rect">
            <a:avLst/>
          </a:prstGeom>
        </p:spPr>
      </p:pic>
      <p:pic>
        <p:nvPicPr>
          <p:cNvPr id="2278" name="picture 22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151456" y="3566655"/>
            <a:ext cx="347472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0" name="picture 2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99659" y="1479803"/>
            <a:ext cx="5992368" cy="4410455"/>
          </a:xfrm>
          <a:prstGeom prst="rect">
            <a:avLst/>
          </a:prstGeom>
        </p:spPr>
      </p:pic>
      <p:sp>
        <p:nvSpPr>
          <p:cNvPr id="2282" name="textbox 2282"/>
          <p:cNvSpPr/>
          <p:nvPr/>
        </p:nvSpPr>
        <p:spPr>
          <a:xfrm>
            <a:off x="727481" y="1391068"/>
            <a:ext cx="3919854" cy="3891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11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1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变配电系统监控</a:t>
            </a:r>
            <a:endParaRPr lang="en-US" altLang="en-US" sz="23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177800" algn="l" rtl="0" eaLnBrk="0">
              <a:lnSpc>
                <a:spcPct val="92000"/>
              </a:lnSpc>
              <a:spcBef>
                <a:spcPts val="4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本子系统通过通信</a:t>
            </a:r>
            <a:r>
              <a:rPr sz="1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网关接口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与建筑设备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监控系</a:t>
            </a:r>
            <a:endParaRPr lang="en-US" altLang="en-US" sz="1400" dirty="0"/>
          </a:p>
          <a:p>
            <a:pPr marL="19685" algn="l" rtl="0" eaLnBrk="0">
              <a:lnSpc>
                <a:spcPct val="92000"/>
              </a:lnSpc>
              <a:spcBef>
                <a:spcPts val="97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统相连 ，可以实现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如下功能 ：</a:t>
            </a:r>
            <a:endParaRPr lang="en-US" altLang="en-US" sz="1400" dirty="0"/>
          </a:p>
          <a:p>
            <a:pPr marL="81915" algn="l" rtl="0" eaLnBrk="0">
              <a:lnSpc>
                <a:spcPts val="1690"/>
              </a:lnSpc>
              <a:spcBef>
                <a:spcPts val="50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监测备用柴油发电机工作参数检测。</a:t>
            </a:r>
            <a:endParaRPr lang="en-US" altLang="en-US" sz="1400" dirty="0"/>
          </a:p>
          <a:p>
            <a:pPr marL="81915" algn="l" rtl="0" eaLnBrk="0">
              <a:lnSpc>
                <a:spcPts val="1700"/>
              </a:lnSpc>
              <a:spcBef>
                <a:spcPts val="83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监测变压器温度。</a:t>
            </a:r>
            <a:endParaRPr lang="en-US" altLang="en-US" sz="1400" dirty="0"/>
          </a:p>
          <a:p>
            <a:pPr marL="81915" algn="l" rtl="0" eaLnBrk="0">
              <a:lnSpc>
                <a:spcPts val="1695"/>
              </a:lnSpc>
              <a:spcBef>
                <a:spcPts val="82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监测高压柜分合闸状态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，故障状态检测。</a:t>
            </a:r>
            <a:endParaRPr lang="en-US" altLang="en-US" sz="1400" dirty="0"/>
          </a:p>
          <a:p>
            <a:pPr marL="81915" algn="l" rtl="0" eaLnBrk="0">
              <a:lnSpc>
                <a:spcPts val="1695"/>
              </a:lnSpc>
              <a:spcBef>
                <a:spcPts val="82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监测低压柜分合闸状态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，故障状态检测。</a:t>
            </a:r>
            <a:endParaRPr lang="en-US" altLang="en-US" sz="1400" dirty="0"/>
          </a:p>
          <a:p>
            <a:pPr marL="68580" indent="12700" algn="l" rtl="0" eaLnBrk="0">
              <a:lnSpc>
                <a:spcPct val="98000"/>
              </a:lnSpc>
              <a:spcBef>
                <a:spcPts val="81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低压进、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出线柜相关回路三相电压、三相电流、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有功功率、功率因数、有功电度等的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</a:t>
            </a:r>
            <a:endParaRPr lang="en-US" altLang="en-US" sz="1400" dirty="0"/>
          </a:p>
          <a:p>
            <a:pPr marL="71120" indent="10795" algn="l" rtl="0" eaLnBrk="0">
              <a:lnSpc>
                <a:spcPct val="98000"/>
              </a:lnSpc>
              <a:spcBef>
                <a:spcPts val="91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高压进、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出线柜三相电压、三相电流、有功功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率、功率因数等的检测</a:t>
            </a:r>
            <a:endParaRPr lang="en-US" altLang="en-US" sz="1400" dirty="0"/>
          </a:p>
          <a:p>
            <a:pPr algn="l" rtl="0" eaLnBrk="0">
              <a:lnSpc>
                <a:spcPct val="109000"/>
              </a:lnSpc>
            </a:pPr>
            <a:endParaRPr lang="en-US" altLang="en-US" sz="7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81915" algn="l" rtl="0" eaLnBrk="0">
              <a:lnSpc>
                <a:spcPts val="1695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低压母联柜分合闸状态 ，故障状态检测</a:t>
            </a:r>
            <a:endParaRPr lang="en-US" altLang="en-US" sz="1400" dirty="0"/>
          </a:p>
        </p:txBody>
      </p:sp>
      <p:grpSp>
        <p:nvGrpSpPr>
          <p:cNvPr id="186" name="group 18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8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86" name="picture 22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288" name="textbox 2288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290" name="picture 22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292" name="picture 2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294" name="picture 2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83967" y="1673189"/>
            <a:ext cx="3444674" cy="45729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5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  <p:sp>
          <p:nvSpPr>
            <p:cNvPr id="60" name="textbox 60"/>
            <p:cNvSpPr/>
            <p:nvPr/>
          </p:nvSpPr>
          <p:spPr>
            <a:xfrm>
              <a:off x="673554" y="241764"/>
              <a:ext cx="1703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9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设计内容</a:t>
              </a:r>
              <a:endParaRPr lang="en-US" altLang="en-US" sz="3200" dirty="0"/>
            </a:p>
          </p:txBody>
        </p:sp>
      </p:grpSp>
      <p:sp>
        <p:nvSpPr>
          <p:cNvPr id="62" name="textbox 62"/>
          <p:cNvSpPr/>
          <p:nvPr/>
        </p:nvSpPr>
        <p:spPr>
          <a:xfrm>
            <a:off x="4752175" y="1868855"/>
            <a:ext cx="2780029" cy="3846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①信息发布系统</a:t>
            </a:r>
            <a:endParaRPr lang="en-US" altLang="en-US" sz="1700" dirty="0"/>
          </a:p>
          <a:p>
            <a:pPr marL="12700" algn="l" rtl="0" eaLnBrk="0">
              <a:lnSpc>
                <a:spcPct val="93000"/>
              </a:lnSpc>
              <a:spcBef>
                <a:spcPts val="1285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②多媒体会议系统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③园区一卡通系统</a:t>
            </a:r>
            <a:endParaRPr lang="en-US" altLang="en-US" sz="1700" dirty="0"/>
          </a:p>
          <a:p>
            <a:pPr marL="307340" algn="l" rtl="0" eaLnBrk="0">
              <a:lnSpc>
                <a:spcPts val="1815"/>
              </a:lnSpc>
              <a:spcBef>
                <a:spcPts val="825"/>
              </a:spcBef>
            </a:pP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（消费、考勤、访客管理）</a:t>
            </a:r>
            <a:endParaRPr lang="en-US" altLang="en-US" sz="1400" dirty="0"/>
          </a:p>
          <a:p>
            <a:pPr marL="12700" algn="l" rtl="0" eaLnBrk="0">
              <a:lnSpc>
                <a:spcPct val="93000"/>
              </a:lnSpc>
              <a:spcBef>
                <a:spcPts val="1225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④综合布线系统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⑤程控电话系统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⑥资产管理系统</a:t>
            </a:r>
            <a:endParaRPr lang="en-US" altLang="en-US" sz="1700" dirty="0"/>
          </a:p>
          <a:p>
            <a:pPr marL="12700" algn="l" rtl="0" eaLnBrk="0">
              <a:lnSpc>
                <a:spcPct val="93000"/>
              </a:lnSpc>
              <a:spcBef>
                <a:spcPts val="1345"/>
              </a:spcBef>
            </a:pPr>
            <a:r>
              <a:rPr sz="1700" b="1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⑦</a:t>
            </a: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IPTV</a:t>
            </a:r>
            <a:r>
              <a:rPr sz="1700" b="1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数字电视系统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⑧计算机网络系统</a:t>
            </a:r>
            <a:endParaRPr lang="en-US" altLang="en-US" sz="1700" dirty="0"/>
          </a:p>
          <a:p>
            <a:pPr algn="l" rtl="0" eaLnBrk="0">
              <a:lnSpc>
                <a:spcPct val="109000"/>
              </a:lnSpc>
            </a:pPr>
            <a:endParaRPr lang="en-US" altLang="en-US" sz="700" dirty="0"/>
          </a:p>
          <a:p>
            <a:pPr algn="r" rtl="0" eaLnBrk="0">
              <a:lnSpc>
                <a:spcPts val="2060"/>
              </a:lnSpc>
              <a:spcBef>
                <a:spcPts val="5"/>
              </a:spcBef>
            </a:pPr>
            <a:r>
              <a:rPr sz="1400" kern="0" spc="-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（内网、外网、无线、设</a:t>
            </a:r>
            <a:r>
              <a:rPr sz="14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备网 </a:t>
            </a:r>
            <a:r>
              <a:rPr sz="15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500" dirty="0"/>
          </a:p>
        </p:txBody>
      </p:sp>
      <p:sp>
        <p:nvSpPr>
          <p:cNvPr id="64" name="textbox 64"/>
          <p:cNvSpPr/>
          <p:nvPr/>
        </p:nvSpPr>
        <p:spPr>
          <a:xfrm>
            <a:off x="8463648" y="1842579"/>
            <a:ext cx="2886710" cy="2379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375"/>
              </a:lnSpc>
            </a:pPr>
            <a:r>
              <a:rPr sz="17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①园区设备监控系统（ BA ）</a:t>
            </a:r>
            <a:endParaRPr lang="en-US" altLang="en-US" sz="1700" dirty="0"/>
          </a:p>
          <a:p>
            <a:pPr marL="12700" algn="l" rtl="0" eaLnBrk="0">
              <a:lnSpc>
                <a:spcPct val="96000"/>
              </a:lnSpc>
              <a:spcBef>
                <a:spcPts val="1240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②智能照明系统</a:t>
            </a:r>
            <a:endParaRPr lang="en-US" altLang="en-US" sz="1700" dirty="0"/>
          </a:p>
          <a:p>
            <a:pPr marL="12700" algn="l" rtl="0" eaLnBrk="0">
              <a:lnSpc>
                <a:spcPct val="93000"/>
              </a:lnSpc>
              <a:spcBef>
                <a:spcPts val="1285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③园区能源管理系统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④机房建设系统</a:t>
            </a:r>
            <a:endParaRPr lang="en-US" altLang="en-US" sz="1700" dirty="0"/>
          </a:p>
          <a:p>
            <a:pPr marL="307340" algn="l" rtl="0" eaLnBrk="0">
              <a:lnSpc>
                <a:spcPts val="2325"/>
              </a:lnSpc>
              <a:spcBef>
                <a:spcPts val="1005"/>
              </a:spcBef>
            </a:pP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（数据中心机房、消控机房 </a:t>
            </a:r>
            <a:r>
              <a:rPr sz="17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7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6000"/>
              </a:lnSpc>
              <a:spcBef>
                <a:spcPts val="0"/>
              </a:spcBef>
            </a:pPr>
            <a:r>
              <a:rPr sz="1700" b="1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</a:t>
            </a: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IBMS</a:t>
            </a:r>
            <a:r>
              <a:rPr sz="1700" b="1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系统集成</a:t>
            </a:r>
            <a:endParaRPr lang="en-US" altLang="en-US" sz="1700" dirty="0"/>
          </a:p>
        </p:txBody>
      </p:sp>
      <p:sp>
        <p:nvSpPr>
          <p:cNvPr id="66" name="textbox 66"/>
          <p:cNvSpPr/>
          <p:nvPr/>
        </p:nvSpPr>
        <p:spPr>
          <a:xfrm>
            <a:off x="1039152" y="1879486"/>
            <a:ext cx="1849120" cy="2651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①视频监控系统</a:t>
            </a:r>
            <a:endParaRPr lang="en-US" altLang="en-US" sz="1700" dirty="0"/>
          </a:p>
          <a:p>
            <a:pPr marL="12700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②门禁管理系统</a:t>
            </a:r>
            <a:endParaRPr lang="en-US" altLang="en-US" sz="1700" dirty="0"/>
          </a:p>
          <a:p>
            <a:pPr marL="12700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③出入口管理系统</a:t>
            </a:r>
            <a:endParaRPr lang="en-US" altLang="en-US" sz="1700" dirty="0"/>
          </a:p>
          <a:p>
            <a:pPr marL="236855" algn="l" rtl="0" eaLnBrk="0">
              <a:lnSpc>
                <a:spcPts val="1815"/>
              </a:lnSpc>
              <a:spcBef>
                <a:spcPts val="770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脸闸机、安检）</a:t>
            </a:r>
            <a:endParaRPr lang="en-US" altLang="en-US" sz="1400" dirty="0"/>
          </a:p>
          <a:p>
            <a:pPr marL="12700" algn="l" rtl="0" eaLnBrk="0">
              <a:lnSpc>
                <a:spcPct val="93000"/>
              </a:lnSpc>
              <a:spcBef>
                <a:spcPts val="1225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④停车场管理系统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⑤电子巡更系统</a:t>
            </a:r>
            <a:endParaRPr lang="en-US" altLang="en-US" sz="1700" dirty="0"/>
          </a:p>
          <a:p>
            <a:pPr algn="l" rtl="0" eaLnBrk="0">
              <a:lnSpc>
                <a:spcPct val="101000"/>
              </a:lnSpc>
            </a:pPr>
            <a:endParaRPr lang="en-US" altLang="en-US" sz="11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⑥周界报警系统</a:t>
            </a:r>
            <a:endParaRPr lang="en-US" altLang="en-US" sz="1700" dirty="0"/>
          </a:p>
        </p:txBody>
      </p:sp>
      <p:sp>
        <p:nvSpPr>
          <p:cNvPr id="68" name="textbox 68"/>
          <p:cNvSpPr/>
          <p:nvPr/>
        </p:nvSpPr>
        <p:spPr>
          <a:xfrm>
            <a:off x="8524189" y="5009095"/>
            <a:ext cx="2744470" cy="1095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9210" algn="l" rtl="0" eaLnBrk="0">
              <a:lnSpc>
                <a:spcPct val="87000"/>
              </a:lnSpc>
            </a:pP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700" b="1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导视</a:t>
            </a:r>
            <a:r>
              <a:rPr sz="1700" b="1" kern="0" spc="-2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b="1" kern="0" spc="-2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</a:t>
            </a:r>
            <a:r>
              <a:rPr sz="1700" b="1" kern="0" spc="-2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b="1" kern="0" spc="-2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endParaRPr lang="en-US" altLang="en-US" sz="1700" dirty="0"/>
          </a:p>
          <a:p>
            <a:pPr marL="12700" indent="2540" algn="l" rtl="0" eaLnBrk="0">
              <a:lnSpc>
                <a:spcPct val="163000"/>
              </a:lnSpc>
              <a:spcBef>
                <a:spcPts val="5"/>
              </a:spcBef>
            </a:pPr>
            <a:r>
              <a:rPr sz="17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展进程、</a:t>
            </a:r>
            <a:r>
              <a:rPr sz="17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产品展示、</a:t>
            </a:r>
            <a:r>
              <a:rPr sz="1700" b="1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3D演</a:t>
            </a: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示展厅…….</a:t>
            </a:r>
            <a:endParaRPr lang="en-US" altLang="en-US" sz="1700" dirty="0"/>
          </a:p>
        </p:txBody>
      </p:sp>
      <p:sp>
        <p:nvSpPr>
          <p:cNvPr id="70" name="textbox 70"/>
          <p:cNvSpPr/>
          <p:nvPr/>
        </p:nvSpPr>
        <p:spPr>
          <a:xfrm>
            <a:off x="8079950" y="1046764"/>
            <a:ext cx="3451859" cy="699769"/>
          </a:xfrm>
          <a:prstGeom prst="rect">
            <a:avLst/>
          </a:prstGeom>
          <a:solidFill>
            <a:srgbClr val="CE060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2174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节能减排</a:t>
            </a:r>
            <a:endParaRPr lang="en-US" altLang="en-US" sz="2000" dirty="0"/>
          </a:p>
        </p:txBody>
      </p:sp>
      <p:sp>
        <p:nvSpPr>
          <p:cNvPr id="72" name="textbox 72"/>
          <p:cNvSpPr/>
          <p:nvPr/>
        </p:nvSpPr>
        <p:spPr>
          <a:xfrm>
            <a:off x="655317" y="1046950"/>
            <a:ext cx="3452495" cy="678180"/>
          </a:xfrm>
          <a:prstGeom prst="rect">
            <a:avLst/>
          </a:prstGeom>
          <a:solidFill>
            <a:srgbClr val="C90709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094105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安防自动化</a:t>
            </a:r>
            <a:endParaRPr lang="en-US" altLang="en-US" sz="2000" dirty="0"/>
          </a:p>
        </p:txBody>
      </p:sp>
      <p:sp>
        <p:nvSpPr>
          <p:cNvPr id="74" name="textbox 74"/>
          <p:cNvSpPr/>
          <p:nvPr/>
        </p:nvSpPr>
        <p:spPr>
          <a:xfrm>
            <a:off x="4368340" y="1046950"/>
            <a:ext cx="3452495" cy="678180"/>
          </a:xfrm>
          <a:prstGeom prst="rect">
            <a:avLst/>
          </a:prstGeom>
          <a:solidFill>
            <a:srgbClr val="C90709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094105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建筑智能化</a:t>
            </a:r>
            <a:endParaRPr lang="en-US" altLang="en-US" sz="2000" dirty="0"/>
          </a:p>
        </p:txBody>
      </p:sp>
      <p:sp>
        <p:nvSpPr>
          <p:cNvPr id="76" name="textbox 76"/>
          <p:cNvSpPr/>
          <p:nvPr/>
        </p:nvSpPr>
        <p:spPr>
          <a:xfrm>
            <a:off x="8078350" y="4283016"/>
            <a:ext cx="3451859" cy="589280"/>
          </a:xfrm>
          <a:prstGeom prst="rect">
            <a:avLst/>
          </a:prstGeom>
          <a:solidFill>
            <a:srgbClr val="C80709">
              <a:alpha val="95686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20470" algn="l" rtl="0" eaLnBrk="0">
              <a:lnSpc>
                <a:spcPct val="90000"/>
              </a:lnSpc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企业展厅</a:t>
            </a:r>
            <a:endParaRPr lang="en-US" altLang="en-US" sz="2000" dirty="0"/>
          </a:p>
        </p:txBody>
      </p:sp>
      <p:sp>
        <p:nvSpPr>
          <p:cNvPr id="78" name="textbox 78"/>
          <p:cNvSpPr/>
          <p:nvPr/>
        </p:nvSpPr>
        <p:spPr>
          <a:xfrm>
            <a:off x="1245325" y="4602926"/>
            <a:ext cx="201612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01600" algn="l" rtl="0" eaLnBrk="0">
              <a:lnSpc>
                <a:spcPts val="1815"/>
              </a:lnSpc>
            </a:pP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（电子围栏、振动光</a:t>
            </a:r>
            <a:r>
              <a:rPr sz="14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纤）</a:t>
            </a:r>
            <a:endParaRPr lang="en-US" altLang="en-US" sz="1400" dirty="0"/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3592920" y="2711897"/>
            <a:ext cx="39941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15"/>
              </a:lnSpc>
            </a:pPr>
            <a:r>
              <a:rPr sz="12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（人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6" name="picture 2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9704" y="2186940"/>
            <a:ext cx="10945367" cy="2942843"/>
          </a:xfrm>
          <a:prstGeom prst="rect">
            <a:avLst/>
          </a:prstGeom>
        </p:spPr>
      </p:pic>
      <p:grpSp>
        <p:nvGrpSpPr>
          <p:cNvPr id="188" name="group 18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9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300" name="picture 2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302" name="textbox 2302"/>
            <p:cNvSpPr/>
            <p:nvPr/>
          </p:nvSpPr>
          <p:spPr>
            <a:xfrm>
              <a:off x="675589" y="241357"/>
              <a:ext cx="52590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园区设备监控系统</a:t>
              </a:r>
              <a:endParaRPr lang="en-US" altLang="en-US" sz="3200" dirty="0"/>
            </a:p>
          </p:txBody>
        </p:sp>
        <p:pic>
          <p:nvPicPr>
            <p:cNvPr id="2304" name="picture 23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306" name="textbox 2306"/>
          <p:cNvSpPr/>
          <p:nvPr/>
        </p:nvSpPr>
        <p:spPr>
          <a:xfrm>
            <a:off x="4725923" y="5618988"/>
            <a:ext cx="7466330" cy="307975"/>
          </a:xfrm>
          <a:prstGeom prst="rect">
            <a:avLst/>
          </a:prstGeom>
          <a:solidFill>
            <a:srgbClr val="9F513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720090" algn="l" rtl="0" eaLnBrk="0">
              <a:lnSpc>
                <a:spcPct val="92000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图片仅为示例参考 ，具体方案需待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厂区相关信息确认后 ，根据实际情况定制。</a:t>
            </a:r>
            <a:endParaRPr lang="en-US" altLang="en-US" sz="1400" dirty="0"/>
          </a:p>
        </p:txBody>
      </p:sp>
      <p:sp>
        <p:nvSpPr>
          <p:cNvPr id="2308" name="textbox 2308"/>
          <p:cNvSpPr/>
          <p:nvPr/>
        </p:nvSpPr>
        <p:spPr>
          <a:xfrm>
            <a:off x="727481" y="1263193"/>
            <a:ext cx="6407150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algn="r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BAS</a:t>
            </a:r>
            <a:r>
              <a:rPr sz="2300" kern="0" spc="4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2300" kern="0" spc="4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生产设备监控（需根据厂区实际情</a:t>
            </a:r>
            <a:r>
              <a:rPr sz="2300" kern="0" spc="3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况定制）</a:t>
            </a:r>
            <a:endParaRPr lang="en-US" altLang="en-US" sz="2300" dirty="0"/>
          </a:p>
        </p:txBody>
      </p:sp>
      <p:pic>
        <p:nvPicPr>
          <p:cNvPr id="2310" name="picture 23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312" name="picture 23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9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31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316" name="picture 23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318" name="textbox 2318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智能照明系统</a:t>
              </a:r>
              <a:endParaRPr lang="en-US" altLang="en-US" sz="3200" dirty="0"/>
            </a:p>
          </p:txBody>
        </p:sp>
        <p:pic>
          <p:nvPicPr>
            <p:cNvPr id="2320" name="picture 23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322" name="picture 2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28561" y="2014287"/>
            <a:ext cx="6608357" cy="1591090"/>
          </a:xfrm>
          <a:prstGeom prst="rect">
            <a:avLst/>
          </a:prstGeom>
        </p:spPr>
      </p:pic>
      <p:pic>
        <p:nvPicPr>
          <p:cNvPr id="2324" name="picture 2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74407" y="3721607"/>
            <a:ext cx="4315968" cy="2261616"/>
          </a:xfrm>
          <a:prstGeom prst="rect">
            <a:avLst/>
          </a:prstGeom>
        </p:spPr>
      </p:pic>
      <p:sp>
        <p:nvSpPr>
          <p:cNvPr id="2326" name="textbox 2326"/>
          <p:cNvSpPr/>
          <p:nvPr/>
        </p:nvSpPr>
        <p:spPr>
          <a:xfrm>
            <a:off x="3541830" y="4110558"/>
            <a:ext cx="3239135" cy="1937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marL="26670" indent="1905" algn="l" rtl="0" eaLnBrk="0">
              <a:lnSpc>
                <a:spcPct val="103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一是可以提高照明系统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的控制和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管理水平 ，减少照明系统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的维护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成本。</a:t>
            </a:r>
            <a:endParaRPr lang="en-US" altLang="en-US" sz="1700" dirty="0"/>
          </a:p>
          <a:p>
            <a:pPr algn="l" rtl="0" eaLnBrk="0">
              <a:lnSpc>
                <a:spcPct val="173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indent="3175" algn="l" rtl="0" eaLnBrk="0">
              <a:lnSpc>
                <a:spcPct val="105000"/>
              </a:lnSpc>
              <a:spcBef>
                <a:spcPts val="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二是可以节约能源 ，减少照明系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统的运营成本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（预计可节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约照明能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耗15%左右）。</a:t>
            </a:r>
            <a:endParaRPr lang="en-US" altLang="en-US" sz="1500" dirty="0"/>
          </a:p>
        </p:txBody>
      </p:sp>
      <p:sp>
        <p:nvSpPr>
          <p:cNvPr id="2328" name="textbox 2328"/>
          <p:cNvSpPr/>
          <p:nvPr/>
        </p:nvSpPr>
        <p:spPr>
          <a:xfrm>
            <a:off x="3690552" y="2357812"/>
            <a:ext cx="6170929" cy="976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好的灯光设计可营造出一种温馨、</a:t>
            </a:r>
            <a:r>
              <a:rPr sz="1500" b="1" kern="0" spc="-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舒适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的环境 ，增添其艺术的魅</a:t>
            </a:r>
            <a:endParaRPr lang="en-US" altLang="en-US" sz="1500" dirty="0"/>
          </a:p>
          <a:p>
            <a:pPr marL="25400" indent="-13335" algn="l" rtl="0" eaLnBrk="0">
              <a:lnSpc>
                <a:spcPct val="164000"/>
              </a:lnSpc>
              <a:spcBef>
                <a:spcPts val="0"/>
              </a:spcBef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力。</a:t>
            </a:r>
            <a:r>
              <a:rPr sz="1500" b="1" kern="0" spc="-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高雅别致的光环境可给予人一种宾至如归的感觉 ，</a:t>
            </a: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增添客人对园</a:t>
            </a: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区的好感 ，增添员工的办公舒适感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，亲切而又温馨。</a:t>
            </a:r>
            <a:endParaRPr lang="en-US" altLang="en-US" sz="1500" dirty="0"/>
          </a:p>
        </p:txBody>
      </p:sp>
      <p:sp>
        <p:nvSpPr>
          <p:cNvPr id="2330" name="textbox 2330"/>
          <p:cNvSpPr/>
          <p:nvPr/>
        </p:nvSpPr>
        <p:spPr>
          <a:xfrm>
            <a:off x="691124" y="1300720"/>
            <a:ext cx="9192259" cy="5499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indent="831215" algn="l" rtl="0" eaLnBrk="0">
              <a:lnSpc>
                <a:spcPct val="115000"/>
              </a:lnSpc>
            </a:pPr>
            <a:r>
              <a:rPr sz="1500" kern="0" spc="1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智能照明系统布置区域为</a:t>
            </a:r>
            <a:r>
              <a:rPr sz="1500" kern="0" spc="10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办公楼、宿舍及职工之家，主要应用场景有：</a:t>
            </a:r>
            <a:r>
              <a:rPr sz="1500" kern="0" spc="100" dirty="0">
                <a:ln w="5793" cap="flat" cmpd="sng">
                  <a:solidFill>
                    <a:srgbClr val="0070C0">
                      <a:alpha val="100000"/>
                    </a:srgbClr>
                  </a:solidFill>
                  <a:prstDash val="solid"/>
                  <a:bevel/>
                </a:ln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走廊、展厅、会议室、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kern="0" spc="100" dirty="0">
                <a:ln w="5793" cap="flat" cmpd="sng">
                  <a:solidFill>
                    <a:srgbClr val="0070C0">
                      <a:alpha val="100000"/>
                    </a:srgbClr>
                  </a:solidFill>
                  <a:prstDash val="solid"/>
                  <a:bevel/>
                </a:ln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接待室、食堂、休息区、餐厅、包厢</a:t>
            </a:r>
            <a:r>
              <a:rPr sz="1500" kern="0" spc="9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等。</a:t>
            </a:r>
            <a:endParaRPr lang="en-US" altLang="en-US" sz="1500" dirty="0"/>
          </a:p>
        </p:txBody>
      </p:sp>
      <p:pic>
        <p:nvPicPr>
          <p:cNvPr id="2332" name="picture 2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31552" y="1267967"/>
            <a:ext cx="1258823" cy="2336291"/>
          </a:xfrm>
          <a:prstGeom prst="rect">
            <a:avLst/>
          </a:prstGeom>
        </p:spPr>
      </p:pic>
      <p:sp>
        <p:nvSpPr>
          <p:cNvPr id="2334" name="textbox 2334"/>
          <p:cNvSpPr/>
          <p:nvPr/>
        </p:nvSpPr>
        <p:spPr>
          <a:xfrm>
            <a:off x="987285" y="3432543"/>
            <a:ext cx="1541780" cy="1453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23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实现智能照</a:t>
            </a:r>
            <a:endParaRPr lang="en-US" altLang="en-US" sz="2300" dirty="0"/>
          </a:p>
          <a:p>
            <a:pPr marL="20320" indent="2540" algn="l" rtl="0" eaLnBrk="0">
              <a:lnSpc>
                <a:spcPct val="160000"/>
              </a:lnSpc>
              <a:spcBef>
                <a:spcPts val="30"/>
              </a:spcBef>
            </a:pPr>
            <a:r>
              <a:rPr sz="23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明控制系统</a:t>
            </a:r>
            <a:r>
              <a:rPr sz="23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的主要目的</a:t>
            </a:r>
            <a:endParaRPr lang="en-US" altLang="en-US" sz="2300" dirty="0"/>
          </a:p>
        </p:txBody>
      </p:sp>
      <p:pic>
        <p:nvPicPr>
          <p:cNvPr id="2336" name="picture 23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490821" y="2430094"/>
            <a:ext cx="730084" cy="298272"/>
          </a:xfrm>
          <a:prstGeom prst="rect">
            <a:avLst/>
          </a:prstGeom>
        </p:spPr>
      </p:pic>
      <p:sp>
        <p:nvSpPr>
          <p:cNvPr id="2338" name="textbox 2338"/>
          <p:cNvSpPr/>
          <p:nvPr/>
        </p:nvSpPr>
        <p:spPr>
          <a:xfrm>
            <a:off x="10367771" y="2434221"/>
            <a:ext cx="643255" cy="574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500" dirty="0"/>
          </a:p>
          <a:p>
            <a:pPr marL="78740" algn="l" rtl="0" eaLnBrk="0">
              <a:lnSpc>
                <a:spcPct val="82000"/>
              </a:lnSpc>
              <a:spcBef>
                <a:spcPts val="0"/>
              </a:spcBef>
              <a:tabLst>
                <a:tab pos="327025" algn="l"/>
              </a:tabLst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深夜</a:t>
            </a:r>
            <a:endParaRPr lang="en-US" altLang="en-US" sz="12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80010" algn="l" rtl="0" eaLnBrk="0">
              <a:lnSpc>
                <a:spcPts val="2040"/>
              </a:lnSpc>
              <a:spcBef>
                <a:spcPts val="0"/>
              </a:spcBef>
              <a:tabLst>
                <a:tab pos="328295" algn="l"/>
              </a:tabLst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子夜</a:t>
            </a:r>
            <a:endParaRPr lang="en-US" altLang="en-US" sz="1200" dirty="0"/>
          </a:p>
        </p:txBody>
      </p:sp>
      <p:pic>
        <p:nvPicPr>
          <p:cNvPr id="2340" name="picture 23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380471" y="2775864"/>
            <a:ext cx="67474" cy="199580"/>
          </a:xfrm>
          <a:prstGeom prst="rect">
            <a:avLst/>
          </a:prstGeom>
        </p:spPr>
      </p:pic>
      <p:pic>
        <p:nvPicPr>
          <p:cNvPr id="2342" name="picture 23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380471" y="2446921"/>
            <a:ext cx="66052" cy="199580"/>
          </a:xfrm>
          <a:prstGeom prst="rect">
            <a:avLst/>
          </a:prstGeom>
        </p:spPr>
      </p:pic>
      <p:pic>
        <p:nvPicPr>
          <p:cNvPr id="2344" name="picture 23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346" name="picture 23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2348" name="picture 23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490821" y="1311668"/>
            <a:ext cx="730084" cy="298272"/>
          </a:xfrm>
          <a:prstGeom prst="rect">
            <a:avLst/>
          </a:prstGeom>
        </p:spPr>
      </p:pic>
      <p:pic>
        <p:nvPicPr>
          <p:cNvPr id="2350" name="picture 23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490821" y="1640624"/>
            <a:ext cx="730084" cy="298272"/>
          </a:xfrm>
          <a:prstGeom prst="rect">
            <a:avLst/>
          </a:prstGeom>
        </p:spPr>
      </p:pic>
      <p:pic>
        <p:nvPicPr>
          <p:cNvPr id="2352" name="picture 23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0490821" y="2035352"/>
            <a:ext cx="730084" cy="298272"/>
          </a:xfrm>
          <a:prstGeom prst="rect">
            <a:avLst/>
          </a:prstGeom>
        </p:spPr>
      </p:pic>
      <p:sp>
        <p:nvSpPr>
          <p:cNvPr id="2354" name="rect"/>
          <p:cNvSpPr/>
          <p:nvPr/>
        </p:nvSpPr>
        <p:spPr>
          <a:xfrm>
            <a:off x="2787535" y="2748254"/>
            <a:ext cx="502030" cy="38100"/>
          </a:xfrm>
          <a:prstGeom prst="rect">
            <a:avLst/>
          </a:pr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6" name="rect"/>
          <p:cNvSpPr/>
          <p:nvPr/>
        </p:nvSpPr>
        <p:spPr>
          <a:xfrm>
            <a:off x="2781706" y="2776791"/>
            <a:ext cx="38100" cy="2735998"/>
          </a:xfrm>
          <a:prstGeom prst="rect">
            <a:avLst/>
          </a:prstGeom>
          <a:solidFill>
            <a:srgbClr val="80808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58" name="picture 23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802763" y="5449506"/>
            <a:ext cx="631939" cy="114300"/>
          </a:xfrm>
          <a:prstGeom prst="rect">
            <a:avLst/>
          </a:prstGeom>
        </p:spPr>
      </p:pic>
      <p:pic>
        <p:nvPicPr>
          <p:cNvPr id="2360" name="picture 23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810814" y="4352759"/>
            <a:ext cx="631938" cy="114300"/>
          </a:xfrm>
          <a:prstGeom prst="rect">
            <a:avLst/>
          </a:prstGeom>
        </p:spPr>
      </p:pic>
      <p:sp>
        <p:nvSpPr>
          <p:cNvPr id="2362" name="textbox 2362"/>
          <p:cNvSpPr/>
          <p:nvPr/>
        </p:nvSpPr>
        <p:spPr>
          <a:xfrm>
            <a:off x="10682973" y="1715338"/>
            <a:ext cx="328295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傍晚</a:t>
            </a:r>
            <a:endParaRPr lang="en-US" altLang="en-US" sz="1200" dirty="0"/>
          </a:p>
        </p:txBody>
      </p:sp>
      <p:sp>
        <p:nvSpPr>
          <p:cNvPr id="2364" name="textbox 2364"/>
          <p:cNvSpPr/>
          <p:nvPr/>
        </p:nvSpPr>
        <p:spPr>
          <a:xfrm>
            <a:off x="10689069" y="2110079"/>
            <a:ext cx="321945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晚上</a:t>
            </a:r>
            <a:endParaRPr lang="en-US" altLang="en-US" sz="1200" dirty="0"/>
          </a:p>
        </p:txBody>
      </p:sp>
      <p:sp>
        <p:nvSpPr>
          <p:cNvPr id="2366" name="textbox 2366"/>
          <p:cNvSpPr/>
          <p:nvPr/>
        </p:nvSpPr>
        <p:spPr>
          <a:xfrm>
            <a:off x="10698518" y="1385633"/>
            <a:ext cx="31242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日间</a:t>
            </a:r>
            <a:endParaRPr lang="en-US" altLang="en-US" sz="1200" dirty="0"/>
          </a:p>
        </p:txBody>
      </p:sp>
      <p:pic>
        <p:nvPicPr>
          <p:cNvPr id="2368" name="picture 23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0380471" y="1657451"/>
            <a:ext cx="66052" cy="199580"/>
          </a:xfrm>
          <a:prstGeom prst="rect">
            <a:avLst/>
          </a:prstGeom>
        </p:spPr>
      </p:pic>
      <p:pic>
        <p:nvPicPr>
          <p:cNvPr id="2370" name="picture 23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380471" y="1328508"/>
            <a:ext cx="66052" cy="199580"/>
          </a:xfrm>
          <a:prstGeom prst="rect">
            <a:avLst/>
          </a:prstGeom>
        </p:spPr>
      </p:pic>
      <p:pic>
        <p:nvPicPr>
          <p:cNvPr id="2372" name="picture 23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0380471" y="2052192"/>
            <a:ext cx="66052" cy="19958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picture 23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71588" y="1287780"/>
            <a:ext cx="3619500" cy="5097779"/>
          </a:xfrm>
          <a:prstGeom prst="rect">
            <a:avLst/>
          </a:prstGeom>
        </p:spPr>
      </p:pic>
      <p:pic>
        <p:nvPicPr>
          <p:cNvPr id="2376" name="picture 2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3627" y="2866643"/>
            <a:ext cx="5884163" cy="3093720"/>
          </a:xfrm>
          <a:prstGeom prst="rect">
            <a:avLst/>
          </a:prstGeom>
        </p:spPr>
      </p:pic>
      <p:grpSp>
        <p:nvGrpSpPr>
          <p:cNvPr id="192" name="group 19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37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380" name="picture 23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382" name="textbox 2382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能源管理系统</a:t>
              </a:r>
              <a:endParaRPr lang="en-US" altLang="en-US" sz="3200" dirty="0"/>
            </a:p>
          </p:txBody>
        </p:sp>
        <p:pic>
          <p:nvPicPr>
            <p:cNvPr id="2384" name="picture 23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386" name="textbox 2386"/>
          <p:cNvSpPr/>
          <p:nvPr/>
        </p:nvSpPr>
        <p:spPr>
          <a:xfrm>
            <a:off x="696328" y="1146632"/>
            <a:ext cx="6051550" cy="1618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70" dirty="0">
                <a:ln w="8717" cap="flat" cmpd="sng">
                  <a:solidFill>
                    <a:srgbClr val="00B050">
                      <a:alpha val="100000"/>
                    </a:srgbClr>
                  </a:solidFill>
                  <a:prstDash val="solid"/>
                  <a:bevel/>
                </a:ln>
                <a:solidFill>
                  <a:srgbClr val="00B05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能源管理系统</a:t>
            </a:r>
            <a:endParaRPr lang="en-US" altLang="en-US" sz="2300" dirty="0"/>
          </a:p>
          <a:p>
            <a:pPr algn="r" rtl="0" eaLnBrk="0">
              <a:lnSpc>
                <a:spcPct val="83000"/>
              </a:lnSpc>
              <a:spcBef>
                <a:spcPts val="710"/>
              </a:spcBef>
            </a:pPr>
            <a:r>
              <a:rPr sz="14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南昌诚航工业是一个集办公、</a:t>
            </a:r>
            <a:r>
              <a:rPr sz="1400" b="1" kern="0" spc="-3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生产、</a:t>
            </a:r>
            <a:r>
              <a:rPr sz="1400" b="1" kern="0" spc="-3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生活、</a:t>
            </a:r>
            <a:r>
              <a:rPr sz="1400" b="1" kern="0" spc="-3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文化休闲和仓储于一体的大</a:t>
            </a:r>
            <a:endParaRPr lang="en-US" altLang="en-US" sz="1400" dirty="0"/>
          </a:p>
          <a:p>
            <a:pPr marL="95250" indent="1270" algn="l" rtl="0" eaLnBrk="0">
              <a:lnSpc>
                <a:spcPct val="152000"/>
              </a:lnSpc>
              <a:spcBef>
                <a:spcPts val="40"/>
              </a:spcBef>
            </a:pPr>
            <a:r>
              <a:rPr sz="1400" b="1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型现代化综合园区。为了提高物业自</a:t>
            </a: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动化管理水平 ，满足国家及省市相关建</a:t>
            </a: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筑能源管理政策 ，解</a:t>
            </a: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决园区各区域的能耗统计分析及收费问题 ，并实施建筑</a:t>
            </a: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能源节能监测管理 ，设计本能源计量监测管理系统方案。</a:t>
            </a:r>
            <a:endParaRPr lang="en-US" altLang="en-US" sz="1400" dirty="0"/>
          </a:p>
        </p:txBody>
      </p:sp>
      <p:sp>
        <p:nvSpPr>
          <p:cNvPr id="2388" name="textbox 2388"/>
          <p:cNvSpPr/>
          <p:nvPr/>
        </p:nvSpPr>
        <p:spPr>
          <a:xfrm>
            <a:off x="9093505" y="5508612"/>
            <a:ext cx="1629410" cy="802640"/>
          </a:xfrm>
          <a:prstGeom prst="rect">
            <a:avLst/>
          </a:prstGeom>
          <a:solidFill>
            <a:srgbClr val="FCFFFF">
              <a:alpha val="8980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0" dirty="0"/>
          </a:p>
          <a:p>
            <a:pPr marL="410845" algn="l" rtl="0" eaLnBrk="0">
              <a:lnSpc>
                <a:spcPct val="87000"/>
              </a:lnSpc>
              <a:spcBef>
                <a:spcPts val="5"/>
              </a:spcBef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系统功能</a:t>
            </a:r>
            <a:endParaRPr lang="en-US" altLang="en-US" sz="1600" dirty="0"/>
          </a:p>
        </p:txBody>
      </p:sp>
      <p:graphicFrame>
        <p:nvGraphicFramePr>
          <p:cNvPr id="2390" name="table 2390"/>
          <p:cNvGraphicFramePr>
            <a:graphicFrameLocks noGrp="1"/>
          </p:cNvGraphicFramePr>
          <p:nvPr/>
        </p:nvGraphicFramePr>
        <p:xfrm>
          <a:off x="1588833" y="6042799"/>
          <a:ext cx="1472564" cy="289559"/>
        </p:xfrm>
        <a:graphic>
          <a:graphicData uri="http://schemas.openxmlformats.org/drawingml/2006/table">
            <a:tbl>
              <a:tblPr/>
              <a:tblGrid>
                <a:gridCol w="1472564"/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356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设备层计量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2" name="table 2392"/>
          <p:cNvGraphicFramePr>
            <a:graphicFrameLocks noGrp="1"/>
          </p:cNvGraphicFramePr>
          <p:nvPr/>
        </p:nvGraphicFramePr>
        <p:xfrm>
          <a:off x="4441215" y="6045669"/>
          <a:ext cx="1472565" cy="289559"/>
        </p:xfrm>
        <a:graphic>
          <a:graphicData uri="http://schemas.openxmlformats.org/drawingml/2006/table">
            <a:tbl>
              <a:tblPr/>
              <a:tblGrid>
                <a:gridCol w="1472565"/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3568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设备层计量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94" name="picture 23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396" name="picture 23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2398" name="textbox 2398"/>
          <p:cNvSpPr/>
          <p:nvPr/>
        </p:nvSpPr>
        <p:spPr>
          <a:xfrm>
            <a:off x="4545380" y="3906926"/>
            <a:ext cx="937260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管理中心平台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0" name="picture 2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57144" y="1935480"/>
            <a:ext cx="8007097" cy="4175759"/>
          </a:xfrm>
          <a:prstGeom prst="rect">
            <a:avLst/>
          </a:prstGeom>
        </p:spPr>
      </p:pic>
      <p:grpSp>
        <p:nvGrpSpPr>
          <p:cNvPr id="194" name="group 19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40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04" name="picture 24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406" name="textbox 2406"/>
            <p:cNvSpPr/>
            <p:nvPr/>
          </p:nvSpPr>
          <p:spPr>
            <a:xfrm>
              <a:off x="676224" y="241357"/>
              <a:ext cx="46494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5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5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-52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3200" b="1" kern="0" spc="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IBMS</a:t>
              </a:r>
              <a:r>
                <a:rPr sz="3200" b="1" kern="0" spc="15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系统集成</a:t>
              </a:r>
              <a:endParaRPr lang="en-US" altLang="en-US" sz="3200" dirty="0"/>
            </a:p>
          </p:txBody>
        </p:sp>
        <p:pic>
          <p:nvPicPr>
            <p:cNvPr id="2408" name="picture 24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410" name="textbox 2410"/>
          <p:cNvSpPr/>
          <p:nvPr/>
        </p:nvSpPr>
        <p:spPr>
          <a:xfrm>
            <a:off x="842213" y="2074900"/>
            <a:ext cx="1879600" cy="3136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55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集中监控管理</a:t>
            </a:r>
            <a:endParaRPr lang="en-US" altLang="en-US" sz="1200" dirty="0"/>
          </a:p>
          <a:p>
            <a:pPr marL="12700" algn="l" rtl="0" eaLnBrk="0">
              <a:lnSpc>
                <a:spcPts val="1455"/>
              </a:lnSpc>
              <a:spcBef>
                <a:spcPts val="142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统一操作界面</a:t>
            </a:r>
            <a:endParaRPr lang="en-US" altLang="en-US" sz="1200" dirty="0"/>
          </a:p>
          <a:p>
            <a:pPr marL="12700" algn="l" rtl="0" eaLnBrk="0">
              <a:lnSpc>
                <a:spcPts val="1455"/>
              </a:lnSpc>
              <a:spcBef>
                <a:spcPts val="142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各系统接口联动</a:t>
            </a:r>
            <a:endParaRPr lang="en-US" altLang="en-US" sz="1200" dirty="0"/>
          </a:p>
          <a:p>
            <a:pPr marL="12700" algn="l" rtl="0" eaLnBrk="0">
              <a:lnSpc>
                <a:spcPts val="1450"/>
              </a:lnSpc>
              <a:spcBef>
                <a:spcPts val="142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提高资源利用率</a:t>
            </a:r>
            <a:endParaRPr lang="en-US" altLang="en-US" sz="1200" dirty="0"/>
          </a:p>
          <a:p>
            <a:pPr marL="12700" algn="l" rtl="0" eaLnBrk="0">
              <a:lnSpc>
                <a:spcPts val="1450"/>
              </a:lnSpc>
              <a:spcBef>
                <a:spcPts val="143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提高系统的智能化程度</a:t>
            </a:r>
            <a:endParaRPr lang="en-US" altLang="en-US" sz="1200" dirty="0"/>
          </a:p>
          <a:p>
            <a:pPr marL="12700" algn="l" rtl="0" eaLnBrk="0">
              <a:lnSpc>
                <a:spcPts val="1450"/>
              </a:lnSpc>
              <a:spcBef>
                <a:spcPts val="143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提高系统可靠性</a:t>
            </a:r>
            <a:endParaRPr lang="en-US" altLang="en-US" sz="1200" dirty="0"/>
          </a:p>
          <a:p>
            <a:pPr marL="12700" algn="l" rtl="0" eaLnBrk="0">
              <a:lnSpc>
                <a:spcPts val="1455"/>
              </a:lnSpc>
              <a:spcBef>
                <a:spcPts val="143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减少工作人员</a:t>
            </a:r>
            <a:endParaRPr lang="en-US" altLang="en-US" sz="1200" dirty="0"/>
          </a:p>
          <a:p>
            <a:pPr marL="12700" algn="l" rtl="0" eaLnBrk="0">
              <a:lnSpc>
                <a:spcPts val="1455"/>
              </a:lnSpc>
              <a:spcBef>
                <a:spcPts val="142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减少运行成本</a:t>
            </a:r>
            <a:endParaRPr lang="en-US" altLang="en-US" sz="1200" dirty="0"/>
          </a:p>
          <a:p>
            <a:pPr algn="l" rtl="0" eaLnBrk="0">
              <a:lnSpc>
                <a:spcPct val="108000"/>
              </a:lnSpc>
            </a:pPr>
            <a:endParaRPr lang="en-US" altLang="en-US" sz="1100" dirty="0"/>
          </a:p>
          <a:p>
            <a:pPr marL="12700" algn="l" rtl="0" eaLnBrk="0">
              <a:lnSpc>
                <a:spcPts val="145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6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数据可视化</a:t>
            </a:r>
            <a:endParaRPr lang="en-US" altLang="en-US" sz="1200" dirty="0"/>
          </a:p>
        </p:txBody>
      </p:sp>
      <p:sp>
        <p:nvSpPr>
          <p:cNvPr id="2412" name="textbox 2412"/>
          <p:cNvSpPr/>
          <p:nvPr/>
        </p:nvSpPr>
        <p:spPr>
          <a:xfrm>
            <a:off x="800934" y="1219060"/>
            <a:ext cx="3725545" cy="664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86995" algn="l" rtl="0" eaLnBrk="0">
              <a:lnSpc>
                <a:spcPct val="99000"/>
              </a:lnSpc>
            </a:pPr>
            <a:r>
              <a:rPr sz="2300" kern="0" spc="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IBMS</a:t>
            </a:r>
            <a:r>
              <a:rPr sz="2300" kern="0" spc="4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系统集成</a:t>
            </a:r>
            <a:endParaRPr lang="en-US" altLang="en-US" sz="2300" dirty="0"/>
          </a:p>
          <a:p>
            <a:pPr algn="l" rtl="0" eaLnBrk="0">
              <a:lnSpc>
                <a:spcPct val="106000"/>
              </a:lnSpc>
            </a:pPr>
            <a:endParaRPr lang="en-US" altLang="en-US" sz="600" dirty="0"/>
          </a:p>
          <a:p>
            <a:pPr algn="r" rtl="0" eaLnBrk="0">
              <a:lnSpc>
                <a:spcPct val="91000"/>
              </a:lnSpc>
              <a:spcBef>
                <a:spcPts val="5"/>
              </a:spcBef>
            </a:pPr>
            <a:r>
              <a:rPr sz="14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将智能化各子系统集成到一个桌</a:t>
            </a:r>
            <a:r>
              <a:rPr sz="14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 ，统一管理。</a:t>
            </a:r>
            <a:endParaRPr lang="en-US" altLang="en-US" sz="1400" dirty="0"/>
          </a:p>
        </p:txBody>
      </p:sp>
      <p:pic>
        <p:nvPicPr>
          <p:cNvPr id="2414" name="picture 24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416" name="picture 2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8" name="picture 2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6318" y="1267243"/>
            <a:ext cx="4974488" cy="5025999"/>
          </a:xfrm>
          <a:prstGeom prst="rect">
            <a:avLst/>
          </a:prstGeom>
        </p:spPr>
      </p:pic>
      <p:sp>
        <p:nvSpPr>
          <p:cNvPr id="2420" name="textbox 2420"/>
          <p:cNvSpPr/>
          <p:nvPr/>
        </p:nvSpPr>
        <p:spPr>
          <a:xfrm>
            <a:off x="1204142" y="1830475"/>
            <a:ext cx="4202429" cy="4049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860" algn="l" rtl="0" eaLnBrk="0">
              <a:lnSpc>
                <a:spcPts val="2105"/>
              </a:lnSpc>
            </a:pPr>
            <a:r>
              <a:rPr sz="1000" kern="0" spc="80" dirty="0">
                <a:solidFill>
                  <a:srgbClr val="954F72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000" kern="0" spc="910" dirty="0">
                <a:solidFill>
                  <a:srgbClr val="954F72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数据中心机房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（采用微模块一体化机房）</a:t>
            </a:r>
            <a:endParaRPr lang="en-US" altLang="en-US" sz="1500" dirty="0"/>
          </a:p>
          <a:p>
            <a:pPr marL="22860" algn="l" rtl="0" eaLnBrk="0">
              <a:lnSpc>
                <a:spcPct val="96000"/>
              </a:lnSpc>
              <a:spcBef>
                <a:spcPts val="1405"/>
              </a:spcBef>
            </a:pPr>
            <a:r>
              <a:rPr sz="1000" kern="0" spc="50" dirty="0">
                <a:solidFill>
                  <a:srgbClr val="954F72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1000" kern="0" spc="940" dirty="0">
                <a:solidFill>
                  <a:srgbClr val="954F72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消防控制室</a:t>
            </a:r>
            <a:endParaRPr lang="en-US" altLang="en-US" sz="1700" dirty="0"/>
          </a:p>
          <a:p>
            <a:pPr marL="353695" algn="l" rtl="0" eaLnBrk="0">
              <a:lnSpc>
                <a:spcPct val="96000"/>
              </a:lnSpc>
              <a:spcBef>
                <a:spcPts val="1400"/>
              </a:spcBef>
            </a:pPr>
            <a:r>
              <a:rPr sz="17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机房设计内容 ：</a:t>
            </a:r>
            <a:endParaRPr lang="en-US" altLang="en-US" sz="1700" dirty="0"/>
          </a:p>
          <a:p>
            <a:pPr marL="22225" algn="l" rtl="0" eaLnBrk="0">
              <a:lnSpc>
                <a:spcPct val="96000"/>
              </a:lnSpc>
              <a:spcBef>
                <a:spcPts val="1390"/>
              </a:spcBef>
            </a:pPr>
            <a:r>
              <a:rPr sz="900" kern="0" spc="4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机房装修工程</a:t>
            </a:r>
            <a:endParaRPr lang="en-US" altLang="en-US" sz="1500" dirty="0"/>
          </a:p>
          <a:p>
            <a:pPr marL="17780" algn="l" rtl="0" eaLnBrk="0">
              <a:lnSpc>
                <a:spcPct val="88000"/>
              </a:lnSpc>
              <a:spcBef>
                <a:spcPts val="1080"/>
              </a:spcBef>
            </a:pPr>
            <a:r>
              <a:rPr sz="900" kern="0" spc="9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900" kern="0" spc="2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机房供配电及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UPS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lang="en-US" altLang="en-US" sz="1500" dirty="0"/>
          </a:p>
          <a:p>
            <a:pPr marL="19685" algn="l" rtl="0" eaLnBrk="0">
              <a:lnSpc>
                <a:spcPts val="2820"/>
              </a:lnSpc>
            </a:pPr>
            <a:r>
              <a:rPr sz="900" kern="0" spc="5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机房防雷接地系统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245"/>
              </a:spcBef>
            </a:pPr>
            <a:r>
              <a:rPr sz="900" kern="0" spc="8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sz="900" kern="0" spc="1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机房暖通空调系统</a:t>
            </a:r>
            <a:endParaRPr lang="en-US" altLang="en-US" sz="1500" dirty="0"/>
          </a:p>
          <a:p>
            <a:pPr marL="21590" algn="l" rtl="0" eaLnBrk="0">
              <a:lnSpc>
                <a:spcPct val="96000"/>
              </a:lnSpc>
              <a:spcBef>
                <a:spcPts val="1090"/>
              </a:spcBef>
            </a:pPr>
            <a:r>
              <a:rPr sz="900" kern="0" spc="8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sz="900" kern="0" spc="1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机房机柜及综合布线系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en-US" altLang="en-US" sz="1500" dirty="0"/>
          </a:p>
          <a:p>
            <a:pPr marL="18415" algn="l" rtl="0" eaLnBrk="0">
              <a:lnSpc>
                <a:spcPts val="2060"/>
              </a:lnSpc>
              <a:spcBef>
                <a:spcPts val="795"/>
              </a:spcBef>
            </a:pPr>
            <a:r>
              <a:rPr sz="900" kern="0" spc="6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 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机房冷通道系统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（数据中心）</a:t>
            </a:r>
            <a:endParaRPr lang="en-US" altLang="en-US" sz="1500" dirty="0"/>
          </a:p>
          <a:p>
            <a:pPr marL="17145" algn="l" rtl="0" eaLnBrk="0">
              <a:lnSpc>
                <a:spcPts val="2630"/>
              </a:lnSpc>
            </a:pPr>
            <a:r>
              <a:rPr sz="900" kern="0" spc="8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sz="900" kern="0" spc="1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机房动力与环境监控系统</a:t>
            </a:r>
            <a:endParaRPr lang="en-US" altLang="en-US" sz="15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6000"/>
              </a:lnSpc>
            </a:pPr>
            <a:r>
              <a:rPr sz="900" kern="0" spc="7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sz="900" kern="0" spc="20" dirty="0">
                <a:solidFill>
                  <a:srgbClr val="954F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机房气体消防系统</a:t>
            </a:r>
            <a:endParaRPr lang="en-US" altLang="en-US" sz="1500" dirty="0"/>
          </a:p>
        </p:txBody>
      </p:sp>
      <p:pic>
        <p:nvPicPr>
          <p:cNvPr id="2422" name="picture 2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23788" y="1287780"/>
            <a:ext cx="4715255" cy="2510027"/>
          </a:xfrm>
          <a:prstGeom prst="rect">
            <a:avLst/>
          </a:prstGeom>
        </p:spPr>
      </p:pic>
      <p:grpSp>
        <p:nvGrpSpPr>
          <p:cNvPr id="196" name="group 19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42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26" name="picture 24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428" name="textbox 2428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机房建设系统</a:t>
              </a:r>
              <a:endParaRPr lang="en-US" altLang="en-US" sz="3200" dirty="0"/>
            </a:p>
          </p:txBody>
        </p:sp>
        <p:pic>
          <p:nvPicPr>
            <p:cNvPr id="2430" name="picture 24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432" name="picture 2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17691" y="3848100"/>
            <a:ext cx="4707636" cy="2371344"/>
          </a:xfrm>
          <a:prstGeom prst="rect">
            <a:avLst/>
          </a:prstGeom>
        </p:spPr>
      </p:pic>
      <p:grpSp>
        <p:nvGrpSpPr>
          <p:cNvPr id="198" name="group 198"/>
          <p:cNvGrpSpPr/>
          <p:nvPr/>
        </p:nvGrpSpPr>
        <p:grpSpPr>
          <a:xfrm rot="21600000">
            <a:off x="1079309" y="1167676"/>
            <a:ext cx="4316362" cy="515556"/>
            <a:chOff x="0" y="0"/>
            <a:chExt cx="4316362" cy="515556"/>
          </a:xfrm>
        </p:grpSpPr>
        <p:pic>
          <p:nvPicPr>
            <p:cNvPr id="2434" name="picture 24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316362" cy="515556"/>
            </a:xfrm>
            <a:prstGeom prst="rect">
              <a:avLst/>
            </a:prstGeom>
          </p:spPr>
        </p:pic>
        <p:sp>
          <p:nvSpPr>
            <p:cNvPr id="2436" name="textbox 2436"/>
            <p:cNvSpPr/>
            <p:nvPr/>
          </p:nvSpPr>
          <p:spPr>
            <a:xfrm>
              <a:off x="-12700" y="-12700"/>
              <a:ext cx="4342129" cy="5670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486410" algn="l" rtl="0" eaLnBrk="0">
                <a:lnSpc>
                  <a:spcPct val="91000"/>
                </a:lnSpc>
              </a:pPr>
              <a:r>
                <a:rPr sz="2000" b="1" kern="0" spc="-10" dirty="0">
                  <a:solidFill>
                    <a:srgbClr val="1C1C1C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机房设计范围</a:t>
              </a:r>
              <a:endParaRPr lang="en-US" altLang="en-US" sz="2000" dirty="0"/>
            </a:p>
          </p:txBody>
        </p:sp>
      </p:grpSp>
      <p:pic>
        <p:nvPicPr>
          <p:cNvPr id="2438" name="picture 24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440" name="picture 24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2" name="picture 2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80972" y="1548384"/>
            <a:ext cx="8749284" cy="4658867"/>
          </a:xfrm>
          <a:prstGeom prst="rect">
            <a:avLst/>
          </a:prstGeom>
        </p:spPr>
      </p:pic>
      <p:grpSp>
        <p:nvGrpSpPr>
          <p:cNvPr id="200" name="group 20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44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46" name="picture 24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448" name="textbox 2448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机房建设系统</a:t>
              </a:r>
              <a:endParaRPr lang="en-US" altLang="en-US" sz="3200" dirty="0"/>
            </a:p>
          </p:txBody>
        </p:sp>
        <p:pic>
          <p:nvPicPr>
            <p:cNvPr id="2450" name="picture 24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452" name="picture 24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56830" y="2155418"/>
            <a:ext cx="1704391" cy="1249464"/>
          </a:xfrm>
          <a:prstGeom prst="rect">
            <a:avLst/>
          </a:prstGeom>
        </p:spPr>
      </p:pic>
      <p:grpSp>
        <p:nvGrpSpPr>
          <p:cNvPr id="202" name="group 202"/>
          <p:cNvGrpSpPr/>
          <p:nvPr/>
        </p:nvGrpSpPr>
        <p:grpSpPr>
          <a:xfrm rot="21600000">
            <a:off x="7690955" y="3379889"/>
            <a:ext cx="3338906" cy="1323771"/>
            <a:chOff x="0" y="0"/>
            <a:chExt cx="3338906" cy="1323771"/>
          </a:xfrm>
        </p:grpSpPr>
        <p:pic>
          <p:nvPicPr>
            <p:cNvPr id="2454" name="picture 24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338906" cy="1323771"/>
            </a:xfrm>
            <a:prstGeom prst="rect">
              <a:avLst/>
            </a:prstGeom>
          </p:spPr>
        </p:pic>
        <p:sp>
          <p:nvSpPr>
            <p:cNvPr id="2456" name="textbox 2456"/>
            <p:cNvSpPr/>
            <p:nvPr/>
          </p:nvSpPr>
          <p:spPr>
            <a:xfrm>
              <a:off x="-12700" y="-12700"/>
              <a:ext cx="3364865" cy="1371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2286000" indent="-12065" algn="l" rtl="0" eaLnBrk="0">
                <a:lnSpc>
                  <a:spcPct val="101000"/>
                </a:lnSpc>
              </a:pPr>
              <a:r>
                <a:rPr sz="17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配电室</a:t>
              </a: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7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**平方</a:t>
              </a:r>
              <a:endParaRPr lang="en-US" altLang="en-US" sz="1700" dirty="0"/>
            </a:p>
          </p:txBody>
        </p:sp>
      </p:grpSp>
      <p:pic>
        <p:nvPicPr>
          <p:cNvPr id="2458" name="picture 24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46706" y="2950743"/>
            <a:ext cx="711263" cy="489077"/>
          </a:xfrm>
          <a:prstGeom prst="rect">
            <a:avLst/>
          </a:prstGeom>
        </p:spPr>
      </p:pic>
      <p:pic>
        <p:nvPicPr>
          <p:cNvPr id="2460" name="picture 24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152843" y="1619605"/>
            <a:ext cx="1905127" cy="1481213"/>
          </a:xfrm>
          <a:prstGeom prst="rect">
            <a:avLst/>
          </a:prstGeom>
        </p:spPr>
      </p:pic>
      <p:grpSp>
        <p:nvGrpSpPr>
          <p:cNvPr id="204" name="group 204"/>
          <p:cNvGrpSpPr/>
          <p:nvPr/>
        </p:nvGrpSpPr>
        <p:grpSpPr>
          <a:xfrm rot="21600000">
            <a:off x="2096325" y="5214962"/>
            <a:ext cx="2328443" cy="1096619"/>
            <a:chOff x="0" y="0"/>
            <a:chExt cx="2328443" cy="1096619"/>
          </a:xfrm>
        </p:grpSpPr>
        <p:pic>
          <p:nvPicPr>
            <p:cNvPr id="2462" name="picture 24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2328443" cy="1096619"/>
            </a:xfrm>
            <a:prstGeom prst="rect">
              <a:avLst/>
            </a:prstGeom>
          </p:spPr>
        </p:pic>
        <p:sp>
          <p:nvSpPr>
            <p:cNvPr id="2464" name="textbox 2464"/>
            <p:cNvSpPr/>
            <p:nvPr/>
          </p:nvSpPr>
          <p:spPr>
            <a:xfrm>
              <a:off x="-12700" y="-12700"/>
              <a:ext cx="2353945" cy="11220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443865" algn="l" rtl="0" eaLnBrk="0">
                <a:lnSpc>
                  <a:spcPct val="87000"/>
                </a:lnSpc>
              </a:pPr>
              <a:r>
                <a:rPr sz="17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网络中心机</a:t>
              </a:r>
              <a:endParaRPr lang="en-US" altLang="en-US" sz="1700" dirty="0"/>
            </a:p>
            <a:p>
              <a:pPr marL="499110" algn="l" rtl="0" eaLnBrk="0">
                <a:lnSpc>
                  <a:spcPts val="2160"/>
                </a:lnSpc>
              </a:pPr>
              <a:r>
                <a:rPr sz="17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房***平方</a:t>
              </a:r>
              <a:endParaRPr lang="en-US" altLang="en-US" sz="1700" dirty="0"/>
            </a:p>
          </p:txBody>
        </p:sp>
      </p:grpSp>
      <p:pic>
        <p:nvPicPr>
          <p:cNvPr id="2466" name="picture 24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823639" y="2419172"/>
            <a:ext cx="1569986" cy="1445107"/>
          </a:xfrm>
          <a:prstGeom prst="rect">
            <a:avLst/>
          </a:prstGeom>
        </p:spPr>
      </p:pic>
      <p:graphicFrame>
        <p:nvGraphicFramePr>
          <p:cNvPr id="2468" name="table 2468"/>
          <p:cNvGraphicFramePr>
            <a:graphicFrameLocks noGrp="1"/>
          </p:cNvGraphicFramePr>
          <p:nvPr/>
        </p:nvGraphicFramePr>
        <p:xfrm>
          <a:off x="732840" y="2874898"/>
          <a:ext cx="3021964" cy="58102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3021964"/>
              </a:tblGrid>
              <a:tr h="561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9010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机房冷通道 2组</a:t>
                      </a:r>
                      <a:endParaRPr lang="en-US" altLang="en-US" sz="1400" dirty="0"/>
                    </a:p>
                    <a:p>
                      <a:pPr marL="95885" algn="l" rtl="0" eaLnBrk="0">
                        <a:lnSpc>
                          <a:spcPts val="1815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微模块结构（ UPS、行间空调一体）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0" name="table 2470"/>
          <p:cNvGraphicFramePr>
            <a:graphicFrameLocks noGrp="1"/>
          </p:cNvGraphicFramePr>
          <p:nvPr/>
        </p:nvGraphicFramePr>
        <p:xfrm>
          <a:off x="1210792" y="2264155"/>
          <a:ext cx="2554604" cy="30797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2554604"/>
              </a:tblGrid>
              <a:tr h="288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lang="en-US" altLang="en-US" sz="100" dirty="0"/>
                    </a:p>
                    <a:p>
                      <a:pPr marL="478155" algn="l" rtl="0" eaLnBrk="0">
                        <a:lnSpc>
                          <a:spcPts val="1815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精密列头柜（配电）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472" name="textbox 2472"/>
          <p:cNvSpPr/>
          <p:nvPr/>
        </p:nvSpPr>
        <p:spPr>
          <a:xfrm>
            <a:off x="731775" y="1135101"/>
            <a:ext cx="3030220" cy="316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2000" kern="0" spc="-12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数据中心机房规划示意图：</a:t>
            </a:r>
            <a:endParaRPr lang="en-US" altLang="en-US" sz="2000" dirty="0"/>
          </a:p>
        </p:txBody>
      </p:sp>
      <p:graphicFrame>
        <p:nvGraphicFramePr>
          <p:cNvPr id="2474" name="table 2474"/>
          <p:cNvGraphicFramePr>
            <a:graphicFrameLocks noGrp="1"/>
          </p:cNvGraphicFramePr>
          <p:nvPr/>
        </p:nvGraphicFramePr>
        <p:xfrm>
          <a:off x="9125001" y="1473289"/>
          <a:ext cx="1971040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71040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56197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UPS电池组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6" name="table 2476"/>
          <p:cNvGraphicFramePr>
            <a:graphicFrameLocks noGrp="1"/>
          </p:cNvGraphicFramePr>
          <p:nvPr/>
        </p:nvGraphicFramePr>
        <p:xfrm>
          <a:off x="9125001" y="2804426"/>
          <a:ext cx="1971040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71040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4163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配电柜 输入输出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8" name="table 2478"/>
          <p:cNvGraphicFramePr>
            <a:graphicFrameLocks noGrp="1"/>
          </p:cNvGraphicFramePr>
          <p:nvPr/>
        </p:nvGraphicFramePr>
        <p:xfrm>
          <a:off x="9128252" y="2009102"/>
          <a:ext cx="1971040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71040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3683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配电室精密空调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0" name="table 2480"/>
          <p:cNvGraphicFramePr>
            <a:graphicFrameLocks noGrp="1"/>
          </p:cNvGraphicFramePr>
          <p:nvPr/>
        </p:nvGraphicFramePr>
        <p:xfrm>
          <a:off x="1191234" y="4478134"/>
          <a:ext cx="1442084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442084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2781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气体灭火柜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2482" name="picture 24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484" name="picture 24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2486" name="picture 24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700477" y="4117060"/>
            <a:ext cx="115938" cy="53008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" name="picture 24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4997" y="1027074"/>
            <a:ext cx="10124757" cy="5327560"/>
          </a:xfrm>
          <a:prstGeom prst="rect">
            <a:avLst/>
          </a:prstGeom>
        </p:spPr>
      </p:pic>
      <p:pic>
        <p:nvPicPr>
          <p:cNvPr id="2490" name="picture 2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8336" y="5252910"/>
            <a:ext cx="1085036" cy="261937"/>
          </a:xfrm>
          <a:prstGeom prst="rect">
            <a:avLst/>
          </a:prstGeom>
        </p:spPr>
      </p:pic>
      <p:pic>
        <p:nvPicPr>
          <p:cNvPr id="2492" name="picture 24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54095" y="2319527"/>
            <a:ext cx="5678423" cy="4026408"/>
          </a:xfrm>
          <a:prstGeom prst="rect">
            <a:avLst/>
          </a:prstGeom>
        </p:spPr>
      </p:pic>
      <p:graphicFrame>
        <p:nvGraphicFramePr>
          <p:cNvPr id="2494" name="table 2494"/>
          <p:cNvGraphicFramePr>
            <a:graphicFrameLocks noGrp="1"/>
          </p:cNvGraphicFramePr>
          <p:nvPr/>
        </p:nvGraphicFramePr>
        <p:xfrm>
          <a:off x="1118336" y="1408704"/>
          <a:ext cx="9354819" cy="4879975"/>
        </p:xfrm>
        <a:graphic>
          <a:graphicData uri="http://schemas.openxmlformats.org/drawingml/2006/table">
            <a:tbl>
              <a:tblPr/>
              <a:tblGrid>
                <a:gridCol w="5515609"/>
                <a:gridCol w="1031239"/>
                <a:gridCol w="2807970"/>
              </a:tblGrid>
              <a:tr h="4879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16129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tabLst>
                          <a:tab pos="3635375" algn="l"/>
                        </a:tabLst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综合布线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strike="sngStrike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310"/>
                        </a:spcBef>
                      </a:pP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强弱电分离</a:t>
                      </a:r>
                      <a:endParaRPr lang="en-US" altLang="en-US" sz="1000" dirty="0"/>
                    </a:p>
                    <a:p>
                      <a:pPr marL="85090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1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POE</a:t>
                      </a:r>
                      <a:r>
                        <a:rPr sz="10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总线环网</a:t>
                      </a:r>
                      <a:endParaRPr lang="en-US" altLang="en-US" sz="1000" dirty="0"/>
                    </a:p>
                    <a:p>
                      <a:pPr marL="160655" algn="l" rtl="0" eaLnBrk="0">
                        <a:lnSpc>
                          <a:spcPct val="91000"/>
                        </a:lnSpc>
                        <a:spcBef>
                          <a:spcPts val="151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信道系统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83820" algn="l" rtl="0" eaLnBrk="0">
                        <a:lnSpc>
                          <a:spcPct val="96000"/>
                        </a:lnSpc>
                        <a:spcBef>
                          <a:spcPts val="310"/>
                        </a:spcBef>
                      </a:pP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通道密闭</a:t>
                      </a:r>
                      <a:endParaRPr lang="en-US" altLang="en-US" sz="1000" dirty="0"/>
                    </a:p>
                    <a:p>
                      <a:pPr marL="83185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冷热空气隔离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157480" algn="l" rtl="0" eaLnBrk="0">
                        <a:lnSpc>
                          <a:spcPct val="91000"/>
                        </a:lnSpc>
                        <a:spcBef>
                          <a:spcPts val="36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管理系统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85090" algn="l" rtl="0" eaLnBrk="0">
                        <a:lnSpc>
                          <a:spcPct val="94000"/>
                        </a:lnSpc>
                        <a:spcBef>
                          <a:spcPts val="310"/>
                        </a:spcBef>
                      </a:pPr>
                      <a:r>
                        <a:rPr sz="10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大屏</a:t>
                      </a:r>
                      <a:r>
                        <a:rPr sz="1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PAD</a:t>
                      </a:r>
                      <a:endParaRPr lang="en-US" altLang="en-US" sz="1000" dirty="0"/>
                    </a:p>
                    <a:p>
                      <a:pPr marL="86360" algn="l" rtl="0" eaLnBrk="0">
                        <a:lnSpc>
                          <a:spcPct val="93000"/>
                        </a:lnSpc>
                        <a:spcBef>
                          <a:spcPts val="120"/>
                        </a:spcBef>
                      </a:pP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</a:t>
                      </a: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&amp;</a:t>
                      </a:r>
                      <a:r>
                        <a:rPr sz="1000" b="1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近端移动运维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algn="r" rtl="0" eaLnBrk="0">
                        <a:lnSpc>
                          <a:spcPct val="95000"/>
                        </a:lnSpc>
                      </a:pPr>
                      <a:r>
                        <a:rPr sz="10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0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水平送风 ，缩短送风距离</a:t>
                      </a:r>
                      <a:endParaRPr lang="en-US" altLang="en-US" sz="1000" dirty="0"/>
                    </a:p>
                    <a:p>
                      <a:pPr marL="1167765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10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N+X</a:t>
                      </a:r>
                      <a:r>
                        <a:rPr sz="1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冗余 ，提升可靠性</a:t>
                      </a:r>
                      <a:endParaRPr lang="en-US" altLang="en-US" sz="1000" dirty="0"/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10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0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冷电联动 ，实时匹配负载</a:t>
                      </a:r>
                      <a:endParaRPr lang="en-US" altLang="en-US" sz="1000" dirty="0"/>
                    </a:p>
                    <a:p>
                      <a:pPr marL="1710055" algn="l" rtl="0" eaLnBrk="0">
                        <a:lnSpc>
                          <a:spcPct val="90000"/>
                        </a:lnSpc>
                        <a:spcBef>
                          <a:spcPts val="655"/>
                        </a:spcBef>
                        <a:tabLst>
                          <a:tab pos="1793875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UPS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186815" algn="l" rtl="0" eaLnBrk="0">
                        <a:lnSpc>
                          <a:spcPct val="87000"/>
                        </a:lnSpc>
                        <a:spcBef>
                          <a:spcPts val="310"/>
                        </a:spcBef>
                      </a:pPr>
                      <a:r>
                        <a:rPr sz="10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配电、</a:t>
                      </a:r>
                      <a:r>
                        <a:rPr sz="1000" b="1" kern="0" spc="-1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UPS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</a:t>
                      </a:r>
                      <a:endParaRPr lang="en-US" altLang="en-US" sz="1000" dirty="0"/>
                    </a:p>
                    <a:p>
                      <a:pPr marL="712470" algn="l" rtl="0" eaLnBrk="0">
                        <a:lnSpc>
                          <a:spcPct val="95000"/>
                        </a:lnSpc>
                        <a:spcBef>
                          <a:spcPts val="225"/>
                        </a:spcBef>
                        <a:tabLst>
                          <a:tab pos="1186180" algn="l"/>
                        </a:tabLst>
                      </a:pPr>
                      <a:r>
                        <a:rPr sz="10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r>
                        <a:rPr sz="10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000" b="1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功率模块</a:t>
                      </a:r>
                      <a:r>
                        <a:rPr sz="1000" b="1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N+X</a:t>
                      </a:r>
                      <a:r>
                        <a:rPr sz="1000" b="1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冗余</a:t>
                      </a:r>
                      <a:endParaRPr lang="en-US" altLang="en-US" sz="1000" dirty="0"/>
                    </a:p>
                    <a:p>
                      <a:pPr marL="636270" algn="l" rtl="0" eaLnBrk="0">
                        <a:lnSpc>
                          <a:spcPct val="84000"/>
                        </a:lnSpc>
                        <a:spcBef>
                          <a:spcPts val="220"/>
                        </a:spcBef>
                      </a:pPr>
                      <a:r>
                        <a:rPr sz="400" kern="0" spc="-20" dirty="0">
                          <a:solidFill>
                            <a:srgbClr val="61AAD6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</a:t>
                      </a:r>
                      <a:endParaRPr lang="en-US" altLang="en-US" sz="400" dirty="0"/>
                    </a:p>
                    <a:p>
                      <a:pPr marL="1929765" algn="l" rtl="0" eaLnBrk="0">
                        <a:lnSpc>
                          <a:spcPct val="90000"/>
                        </a:lnSpc>
                        <a:spcBef>
                          <a:spcPts val="75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机柜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167765" algn="l" rtl="0" eaLnBrk="0">
                        <a:lnSpc>
                          <a:spcPct val="96000"/>
                        </a:lnSpc>
                        <a:spcBef>
                          <a:spcPts val="310"/>
                        </a:spcBef>
                      </a:pPr>
                      <a:r>
                        <a:rPr sz="10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英寸标准机柜</a:t>
                      </a:r>
                      <a:endParaRPr lang="en-US" altLang="en-US" sz="1000" dirty="0"/>
                    </a:p>
                    <a:p>
                      <a:pPr marL="1167765" algn="l" rtl="0" eaLnBrk="0">
                        <a:lnSpc>
                          <a:spcPct val="82000"/>
                        </a:lnSpc>
                        <a:spcBef>
                          <a:spcPts val="120"/>
                        </a:spcBef>
                      </a:pPr>
                      <a:r>
                        <a:rPr sz="10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000" kern="0" spc="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支持门磁、</a:t>
                      </a:r>
                      <a:r>
                        <a:rPr sz="1000" b="1" kern="0" spc="-2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电子门禁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96" name="picture 24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39010" y="4970335"/>
            <a:ext cx="138734" cy="163830"/>
          </a:xfrm>
          <a:prstGeom prst="rect">
            <a:avLst/>
          </a:prstGeom>
        </p:spPr>
      </p:pic>
      <p:pic>
        <p:nvPicPr>
          <p:cNvPr id="2498" name="picture 24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61237" y="3811460"/>
            <a:ext cx="1514461" cy="158750"/>
          </a:xfrm>
          <a:prstGeom prst="rect">
            <a:avLst/>
          </a:prstGeom>
        </p:spPr>
      </p:pic>
      <p:pic>
        <p:nvPicPr>
          <p:cNvPr id="2500" name="picture 25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17089" y="5200383"/>
            <a:ext cx="4368838" cy="243027"/>
          </a:xfrm>
          <a:prstGeom prst="rect">
            <a:avLst/>
          </a:prstGeom>
        </p:spPr>
      </p:pic>
      <p:pic>
        <p:nvPicPr>
          <p:cNvPr id="2502" name="picture 2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22335" y="3741610"/>
            <a:ext cx="2842806" cy="122237"/>
          </a:xfrm>
          <a:prstGeom prst="rect">
            <a:avLst/>
          </a:prstGeom>
        </p:spPr>
      </p:pic>
      <p:pic>
        <p:nvPicPr>
          <p:cNvPr id="2504" name="picture 25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123097" y="2320797"/>
            <a:ext cx="138747" cy="117475"/>
          </a:xfrm>
          <a:prstGeom prst="rect">
            <a:avLst/>
          </a:prstGeom>
        </p:spPr>
      </p:pic>
      <p:grpSp>
        <p:nvGrpSpPr>
          <p:cNvPr id="206" name="group 20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50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508" name="picture 25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510" name="textbox 2510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机房建设系统</a:t>
              </a:r>
              <a:endParaRPr lang="en-US" altLang="en-US" sz="3200" dirty="0"/>
            </a:p>
          </p:txBody>
        </p:sp>
        <p:pic>
          <p:nvPicPr>
            <p:cNvPr id="2512" name="picture 25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514" name="picture 25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143564" y="1408704"/>
            <a:ext cx="1391905" cy="852900"/>
          </a:xfrm>
          <a:prstGeom prst="rect">
            <a:avLst/>
          </a:prstGeom>
        </p:spPr>
      </p:pic>
      <p:pic>
        <p:nvPicPr>
          <p:cNvPr id="2516" name="picture 25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939239" y="1408704"/>
            <a:ext cx="1366649" cy="852900"/>
          </a:xfrm>
          <a:prstGeom prst="rect">
            <a:avLst/>
          </a:prstGeom>
        </p:spPr>
      </p:pic>
      <p:pic>
        <p:nvPicPr>
          <p:cNvPr id="2518" name="picture 25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131010" y="2359698"/>
            <a:ext cx="1180832" cy="878992"/>
          </a:xfrm>
          <a:prstGeom prst="rect">
            <a:avLst/>
          </a:prstGeom>
        </p:spPr>
      </p:pic>
      <p:sp>
        <p:nvSpPr>
          <p:cNvPr id="2520" name="textbox 2520"/>
          <p:cNvSpPr/>
          <p:nvPr/>
        </p:nvSpPr>
        <p:spPr>
          <a:xfrm>
            <a:off x="738468" y="1084898"/>
            <a:ext cx="3285490" cy="316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2000" kern="0" spc="-11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数据中心机房微模块结构图：</a:t>
            </a:r>
            <a:endParaRPr lang="en-US" altLang="en-US" sz="2000" dirty="0"/>
          </a:p>
        </p:txBody>
      </p:sp>
      <p:pic>
        <p:nvPicPr>
          <p:cNvPr id="2522" name="picture 25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135380" y="4003547"/>
            <a:ext cx="1051560" cy="624839"/>
          </a:xfrm>
          <a:prstGeom prst="rect">
            <a:avLst/>
          </a:prstGeom>
        </p:spPr>
      </p:pic>
      <p:pic>
        <p:nvPicPr>
          <p:cNvPr id="2524" name="picture 25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727029" y="1451590"/>
            <a:ext cx="742329" cy="730479"/>
          </a:xfrm>
          <a:prstGeom prst="rect">
            <a:avLst/>
          </a:prstGeom>
        </p:spPr>
      </p:pic>
      <p:pic>
        <p:nvPicPr>
          <p:cNvPr id="2526" name="picture 25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233411" y="2628899"/>
            <a:ext cx="932100" cy="507310"/>
          </a:xfrm>
          <a:prstGeom prst="rect">
            <a:avLst/>
          </a:prstGeom>
        </p:spPr>
      </p:pic>
      <p:pic>
        <p:nvPicPr>
          <p:cNvPr id="2528" name="picture 25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991055" y="1469055"/>
            <a:ext cx="363868" cy="826210"/>
          </a:xfrm>
          <a:prstGeom prst="rect">
            <a:avLst/>
          </a:prstGeom>
        </p:spPr>
      </p:pic>
      <p:pic>
        <p:nvPicPr>
          <p:cNvPr id="2530" name="picture 25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9301569" y="3735260"/>
            <a:ext cx="1121130" cy="261937"/>
          </a:xfrm>
          <a:prstGeom prst="rect">
            <a:avLst/>
          </a:prstGeom>
        </p:spPr>
      </p:pic>
      <p:pic>
        <p:nvPicPr>
          <p:cNvPr id="2532" name="picture 25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9175966" y="2311272"/>
            <a:ext cx="138747" cy="117475"/>
          </a:xfrm>
          <a:prstGeom prst="rect">
            <a:avLst/>
          </a:prstGeom>
        </p:spPr>
      </p:pic>
      <p:pic>
        <p:nvPicPr>
          <p:cNvPr id="2534" name="picture 25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248178" y="2235072"/>
            <a:ext cx="1085024" cy="261937"/>
          </a:xfrm>
          <a:prstGeom prst="rect">
            <a:avLst/>
          </a:prstGeom>
        </p:spPr>
      </p:pic>
      <p:pic>
        <p:nvPicPr>
          <p:cNvPr id="2536" name="picture 25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321775" y="5256085"/>
            <a:ext cx="1085037" cy="260350"/>
          </a:xfrm>
          <a:prstGeom prst="rect">
            <a:avLst/>
          </a:prstGeom>
        </p:spPr>
      </p:pic>
      <p:pic>
        <p:nvPicPr>
          <p:cNvPr id="2538" name="picture 25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122146" y="2249360"/>
            <a:ext cx="1085024" cy="260350"/>
          </a:xfrm>
          <a:prstGeom prst="rect">
            <a:avLst/>
          </a:prstGeom>
        </p:spPr>
      </p:pic>
      <p:pic>
        <p:nvPicPr>
          <p:cNvPr id="2540" name="picture 25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122146" y="3674935"/>
            <a:ext cx="1085024" cy="260350"/>
          </a:xfrm>
          <a:prstGeom prst="rect">
            <a:avLst/>
          </a:prstGeom>
        </p:spPr>
      </p:pic>
      <p:pic>
        <p:nvPicPr>
          <p:cNvPr id="2542" name="picture 254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171955" y="5608495"/>
            <a:ext cx="972879" cy="284460"/>
          </a:xfrm>
          <a:prstGeom prst="rect">
            <a:avLst/>
          </a:prstGeom>
        </p:spPr>
      </p:pic>
      <p:sp>
        <p:nvSpPr>
          <p:cNvPr id="2544" name="textbox 2544"/>
          <p:cNvSpPr/>
          <p:nvPr/>
        </p:nvSpPr>
        <p:spPr>
          <a:xfrm>
            <a:off x="7010857" y="1154887"/>
            <a:ext cx="1283969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9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PAD/APP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本地运维</a:t>
            </a:r>
            <a:endParaRPr lang="en-US" altLang="en-US" sz="1200" dirty="0"/>
          </a:p>
        </p:txBody>
      </p:sp>
      <p:pic>
        <p:nvPicPr>
          <p:cNvPr id="2546" name="picture 25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548" name="picture 25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2550" name="picture 255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9525000" y="4098035"/>
            <a:ext cx="298158" cy="683590"/>
          </a:xfrm>
          <a:prstGeom prst="rect">
            <a:avLst/>
          </a:prstGeom>
        </p:spPr>
      </p:pic>
      <p:pic>
        <p:nvPicPr>
          <p:cNvPr id="2552" name="picture 25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9515280" y="2504758"/>
            <a:ext cx="281974" cy="718501"/>
          </a:xfrm>
          <a:prstGeom prst="rect">
            <a:avLst/>
          </a:prstGeom>
        </p:spPr>
      </p:pic>
      <p:pic>
        <p:nvPicPr>
          <p:cNvPr id="2554" name="picture 25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6402031" y="3817810"/>
            <a:ext cx="138734" cy="1344472"/>
          </a:xfrm>
          <a:prstGeom prst="rect">
            <a:avLst/>
          </a:prstGeom>
        </p:spPr>
      </p:pic>
      <p:sp>
        <p:nvSpPr>
          <p:cNvPr id="2556" name="textbox 2556"/>
          <p:cNvSpPr/>
          <p:nvPr/>
        </p:nvSpPr>
        <p:spPr>
          <a:xfrm>
            <a:off x="1017170" y="3272033"/>
            <a:ext cx="73025" cy="3023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5"/>
              </a:lnSpc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  <a:p>
            <a:pPr marL="12700" algn="l" rtl="0" eaLnBrk="0">
              <a:lnSpc>
                <a:spcPts val="735"/>
              </a:lnSpc>
              <a:spcBef>
                <a:spcPts val="525"/>
              </a:spcBef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8415" algn="l" rtl="0" eaLnBrk="0">
              <a:lnSpc>
                <a:spcPts val="735"/>
              </a:lnSpc>
              <a:spcBef>
                <a:spcPts val="305"/>
              </a:spcBef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  <a:p>
            <a:pPr marL="18415" algn="l" rtl="0" eaLnBrk="0">
              <a:lnSpc>
                <a:spcPts val="735"/>
              </a:lnSpc>
              <a:spcBef>
                <a:spcPts val="525"/>
              </a:spcBef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19685" algn="l" rtl="0" eaLnBrk="0">
              <a:lnSpc>
                <a:spcPts val="735"/>
              </a:lnSpc>
              <a:spcBef>
                <a:spcPts val="305"/>
              </a:spcBef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400" dirty="0"/>
          </a:p>
          <a:p>
            <a:pPr marL="19685" algn="l" rtl="0" eaLnBrk="0">
              <a:lnSpc>
                <a:spcPts val="735"/>
              </a:lnSpc>
              <a:spcBef>
                <a:spcPts val="0"/>
              </a:spcBef>
            </a:pPr>
            <a:r>
              <a:rPr sz="10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1000" dirty="0"/>
          </a:p>
        </p:txBody>
      </p:sp>
      <p:pic>
        <p:nvPicPr>
          <p:cNvPr id="2558" name="picture 255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9561779" y="5515355"/>
            <a:ext cx="293928" cy="461391"/>
          </a:xfrm>
          <a:prstGeom prst="rect">
            <a:avLst/>
          </a:prstGeom>
        </p:spPr>
      </p:pic>
      <p:sp>
        <p:nvSpPr>
          <p:cNvPr id="2560" name="textbox 2560"/>
          <p:cNvSpPr/>
          <p:nvPr/>
        </p:nvSpPr>
        <p:spPr>
          <a:xfrm>
            <a:off x="4457369" y="1170432"/>
            <a:ext cx="633094" cy="192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管理系统</a:t>
            </a:r>
            <a:endParaRPr lang="en-US" altLang="en-US" sz="1200" dirty="0"/>
          </a:p>
        </p:txBody>
      </p:sp>
      <p:sp>
        <p:nvSpPr>
          <p:cNvPr id="2562" name="textbox 2562"/>
          <p:cNvSpPr/>
          <p:nvPr/>
        </p:nvSpPr>
        <p:spPr>
          <a:xfrm>
            <a:off x="9385046" y="2279687"/>
            <a:ext cx="633094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行级空调</a:t>
            </a:r>
            <a:endParaRPr lang="en-US" altLang="en-US" sz="1200" dirty="0"/>
          </a:p>
        </p:txBody>
      </p:sp>
      <p:pic>
        <p:nvPicPr>
          <p:cNvPr id="2564" name="picture 256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4728540" y="2641612"/>
            <a:ext cx="138747" cy="536435"/>
          </a:xfrm>
          <a:prstGeom prst="rect">
            <a:avLst/>
          </a:prstGeom>
        </p:spPr>
      </p:pic>
      <p:pic>
        <p:nvPicPr>
          <p:cNvPr id="2566" name="picture 25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8067992" y="3276155"/>
            <a:ext cx="138734" cy="430529"/>
          </a:xfrm>
          <a:prstGeom prst="rect">
            <a:avLst/>
          </a:prstGeom>
        </p:spPr>
      </p:pic>
      <p:pic>
        <p:nvPicPr>
          <p:cNvPr id="2568" name="picture 256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9257169" y="5332285"/>
            <a:ext cx="138747" cy="117475"/>
          </a:xfrm>
          <a:prstGeom prst="rect">
            <a:avLst/>
          </a:prstGeom>
        </p:spPr>
      </p:pic>
      <p:pic>
        <p:nvPicPr>
          <p:cNvPr id="2570" name="picture 257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8355685" y="5384355"/>
            <a:ext cx="986866" cy="13017"/>
          </a:xfrm>
          <a:prstGeom prst="rect">
            <a:avLst/>
          </a:prstGeom>
        </p:spPr>
      </p:pic>
      <p:pic>
        <p:nvPicPr>
          <p:cNvPr id="2572" name="picture 257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4790465" y="2373185"/>
            <a:ext cx="12700" cy="230327"/>
          </a:xfrm>
          <a:prstGeom prst="rect">
            <a:avLst/>
          </a:prstGeom>
        </p:spPr>
      </p:pic>
      <p:pic>
        <p:nvPicPr>
          <p:cNvPr id="2574" name="picture 257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8302028" y="5260530"/>
            <a:ext cx="16192" cy="13684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6" name="picture 2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7427" y="1463039"/>
            <a:ext cx="9297923" cy="4765548"/>
          </a:xfrm>
          <a:prstGeom prst="rect">
            <a:avLst/>
          </a:prstGeom>
        </p:spPr>
      </p:pic>
      <p:grpSp>
        <p:nvGrpSpPr>
          <p:cNvPr id="208" name="group 20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57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580" name="picture 25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582" name="textbox 2582"/>
            <p:cNvSpPr/>
            <p:nvPr/>
          </p:nvSpPr>
          <p:spPr>
            <a:xfrm>
              <a:off x="676224" y="241357"/>
              <a:ext cx="440817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节能减排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机房建设系统</a:t>
              </a:r>
              <a:endParaRPr lang="en-US" altLang="en-US" sz="3200" dirty="0"/>
            </a:p>
          </p:txBody>
        </p:sp>
        <p:pic>
          <p:nvPicPr>
            <p:cNvPr id="2584" name="picture 25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grpSp>
        <p:nvGrpSpPr>
          <p:cNvPr id="210" name="group 210"/>
          <p:cNvGrpSpPr/>
          <p:nvPr/>
        </p:nvGrpSpPr>
        <p:grpSpPr>
          <a:xfrm rot="21600000">
            <a:off x="5002898" y="4297095"/>
            <a:ext cx="2763748" cy="2127034"/>
            <a:chOff x="0" y="0"/>
            <a:chExt cx="2763748" cy="2127034"/>
          </a:xfrm>
        </p:grpSpPr>
        <p:pic>
          <p:nvPicPr>
            <p:cNvPr id="2586" name="picture 25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763748" cy="2127034"/>
            </a:xfrm>
            <a:prstGeom prst="rect">
              <a:avLst/>
            </a:prstGeom>
          </p:spPr>
        </p:pic>
        <p:sp>
          <p:nvSpPr>
            <p:cNvPr id="2588" name="textbox 2588"/>
            <p:cNvSpPr/>
            <p:nvPr/>
          </p:nvSpPr>
          <p:spPr>
            <a:xfrm>
              <a:off x="-12700" y="-12700"/>
              <a:ext cx="2789554" cy="2174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1430020" indent="-78105" algn="l" rtl="0" eaLnBrk="0">
                <a:lnSpc>
                  <a:spcPct val="101000"/>
                </a:lnSpc>
                <a:spcBef>
                  <a:spcPts val="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消控机房</a:t>
              </a:r>
              <a:r>
                <a:rPr sz="17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</a:t>
              </a:r>
              <a:r>
                <a:rPr sz="17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***平方</a:t>
              </a:r>
              <a:endParaRPr lang="en-US" altLang="en-US" sz="1700" dirty="0"/>
            </a:p>
          </p:txBody>
        </p:sp>
      </p:grpSp>
      <p:pic>
        <p:nvPicPr>
          <p:cNvPr id="2590" name="picture 25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21093" y="1456004"/>
            <a:ext cx="1267116" cy="1509636"/>
          </a:xfrm>
          <a:prstGeom prst="rect">
            <a:avLst/>
          </a:prstGeom>
        </p:spPr>
      </p:pic>
      <p:pic>
        <p:nvPicPr>
          <p:cNvPr id="2592" name="picture 25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061667" y="2067890"/>
            <a:ext cx="1392186" cy="952969"/>
          </a:xfrm>
          <a:prstGeom prst="rect">
            <a:avLst/>
          </a:prstGeom>
        </p:spPr>
      </p:pic>
      <p:pic>
        <p:nvPicPr>
          <p:cNvPr id="2594" name="picture 25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074519" y="3368446"/>
            <a:ext cx="895235" cy="827798"/>
          </a:xfrm>
          <a:prstGeom prst="rect">
            <a:avLst/>
          </a:prstGeom>
        </p:spPr>
      </p:pic>
      <p:graphicFrame>
        <p:nvGraphicFramePr>
          <p:cNvPr id="2596" name="table 2596"/>
          <p:cNvGraphicFramePr>
            <a:graphicFrameLocks noGrp="1"/>
          </p:cNvGraphicFramePr>
          <p:nvPr/>
        </p:nvGraphicFramePr>
        <p:xfrm>
          <a:off x="2667495" y="1669135"/>
          <a:ext cx="1942465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42465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32766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配电柜 输入输出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98" name="table 2598"/>
          <p:cNvGraphicFramePr>
            <a:graphicFrameLocks noGrp="1"/>
          </p:cNvGraphicFramePr>
          <p:nvPr/>
        </p:nvGraphicFramePr>
        <p:xfrm>
          <a:off x="8547696" y="1786991"/>
          <a:ext cx="1942465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42465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52959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监控拼接屏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0" name="table 2600"/>
          <p:cNvGraphicFramePr>
            <a:graphicFrameLocks noGrp="1"/>
          </p:cNvGraphicFramePr>
          <p:nvPr/>
        </p:nvGraphicFramePr>
        <p:xfrm>
          <a:off x="8554136" y="1309687"/>
          <a:ext cx="1942465" cy="37909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42465"/>
              </a:tblGrid>
              <a:tr h="360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44259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机柜600*600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2" name="table 2602"/>
          <p:cNvGraphicFramePr>
            <a:graphicFrameLocks noGrp="1"/>
          </p:cNvGraphicFramePr>
          <p:nvPr/>
        </p:nvGraphicFramePr>
        <p:xfrm>
          <a:off x="8544484" y="5010391"/>
          <a:ext cx="1942465" cy="379094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942465"/>
              </a:tblGrid>
              <a:tr h="360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3924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UPS主机+电池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604" name="textbox 2604"/>
          <p:cNvSpPr/>
          <p:nvPr/>
        </p:nvSpPr>
        <p:spPr>
          <a:xfrm>
            <a:off x="691590" y="1062673"/>
            <a:ext cx="2776220" cy="317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2000" kern="0" spc="-13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消防控制室规划示意图：</a:t>
            </a:r>
            <a:endParaRPr lang="en-US" altLang="en-US" sz="2000" dirty="0"/>
          </a:p>
        </p:txBody>
      </p:sp>
      <p:pic>
        <p:nvPicPr>
          <p:cNvPr id="2606" name="picture 26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025216" y="2289048"/>
            <a:ext cx="684327" cy="952830"/>
          </a:xfrm>
          <a:prstGeom prst="rect">
            <a:avLst/>
          </a:prstGeom>
        </p:spPr>
      </p:pic>
      <p:graphicFrame>
        <p:nvGraphicFramePr>
          <p:cNvPr id="2608" name="table 2608"/>
          <p:cNvGraphicFramePr>
            <a:graphicFrameLocks noGrp="1"/>
          </p:cNvGraphicFramePr>
          <p:nvPr/>
        </p:nvGraphicFramePr>
        <p:xfrm>
          <a:off x="735279" y="2520492"/>
          <a:ext cx="1301750" cy="307975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301750"/>
              </a:tblGrid>
              <a:tr h="288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2971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机房空调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0" name="table 2610"/>
          <p:cNvGraphicFramePr>
            <a:graphicFrameLocks noGrp="1"/>
          </p:cNvGraphicFramePr>
          <p:nvPr/>
        </p:nvGraphicFramePr>
        <p:xfrm>
          <a:off x="748131" y="3213430"/>
          <a:ext cx="1301750" cy="307975"/>
        </p:xfrm>
        <a:graphic>
          <a:graphicData uri="http://schemas.openxmlformats.org/drawingml/2006/table">
            <a:tbl>
              <a:tblPr/>
              <a:tblGrid>
                <a:gridCol w="1301750"/>
              </a:tblGrid>
              <a:tr h="288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25844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5联操作台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12" name="table 2612"/>
          <p:cNvGraphicFramePr>
            <a:graphicFrameLocks noGrp="1"/>
          </p:cNvGraphicFramePr>
          <p:nvPr/>
        </p:nvGraphicFramePr>
        <p:xfrm>
          <a:off x="9741458" y="2348458"/>
          <a:ext cx="1076325" cy="335279"/>
        </p:xfrm>
        <a:graphic>
          <a:graphicData uri="http://schemas.openxmlformats.org/drawingml/2006/table">
            <a:tbl>
              <a:tblPr>
                <a:solidFill>
                  <a:srgbClr val="FF9900"/>
                </a:solidFill>
              </a:tblPr>
              <a:tblGrid>
                <a:gridCol w="1076325"/>
              </a:tblGrid>
              <a:tr h="3162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8415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机房空调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A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2614" name="picture 26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17313" y="1606600"/>
            <a:ext cx="1159293" cy="245846"/>
          </a:xfrm>
          <a:prstGeom prst="rect">
            <a:avLst/>
          </a:prstGeom>
        </p:spPr>
      </p:pic>
      <p:pic>
        <p:nvPicPr>
          <p:cNvPr id="2616" name="picture 26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618" name="picture 26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2620" name="picture 26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307882" y="3930218"/>
            <a:ext cx="170674" cy="12462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24" name="picture 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38844" y="2676842"/>
            <a:ext cx="1549400" cy="1549400"/>
          </a:xfrm>
          <a:prstGeom prst="rect">
            <a:avLst/>
          </a:prstGeom>
        </p:spPr>
      </p:pic>
      <p:sp>
        <p:nvSpPr>
          <p:cNvPr id="2626" name="textbox 2626"/>
          <p:cNvSpPr/>
          <p:nvPr/>
        </p:nvSpPr>
        <p:spPr>
          <a:xfrm>
            <a:off x="2169972" y="2706281"/>
            <a:ext cx="7397750" cy="1243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11000"/>
              </a:lnSpc>
            </a:pPr>
            <a:r>
              <a:rPr sz="7300" u="sng" kern="0" spc="-14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</a:t>
            </a:r>
            <a:r>
              <a:rPr sz="4700" u="sng" kern="0" spc="37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14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</a:t>
            </a:r>
            <a:r>
              <a:rPr sz="4700" u="sng" kern="0" spc="38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14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展</a:t>
            </a:r>
            <a:r>
              <a:rPr sz="4700" u="sng" kern="0" spc="3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7300" u="sng" kern="0" spc="-140" baseline="1300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厅</a:t>
            </a:r>
            <a:r>
              <a:rPr sz="4700" u="sng" kern="0" spc="1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4700" kern="0" spc="16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0" kern="0" spc="-140" baseline="-3000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en-US" sz="11000" baseline="-30000" dirty="0"/>
          </a:p>
        </p:txBody>
      </p:sp>
      <p:pic>
        <p:nvPicPr>
          <p:cNvPr id="2628" name="picture 2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4229" y="0"/>
            <a:ext cx="2772982" cy="1587103"/>
          </a:xfrm>
          <a:prstGeom prst="rect">
            <a:avLst/>
          </a:prstGeom>
        </p:spPr>
      </p:pic>
      <p:pic>
        <p:nvPicPr>
          <p:cNvPr id="2630" name="picture 26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4229" y="5270896"/>
            <a:ext cx="2772982" cy="15871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2" name="picture 2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16707" y="1066800"/>
            <a:ext cx="8203692" cy="5306567"/>
          </a:xfrm>
          <a:prstGeom prst="rect">
            <a:avLst/>
          </a:prstGeom>
        </p:spPr>
      </p:pic>
      <p:grpSp>
        <p:nvGrpSpPr>
          <p:cNvPr id="212" name="group 21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634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636" name="picture 26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638" name="textbox 2638"/>
            <p:cNvSpPr/>
            <p:nvPr/>
          </p:nvSpPr>
          <p:spPr>
            <a:xfrm>
              <a:off x="673781" y="242578"/>
              <a:ext cx="2554604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企业展厅设计</a:t>
              </a:r>
              <a:endParaRPr lang="en-US" altLang="en-US" sz="3200" dirty="0"/>
            </a:p>
          </p:txBody>
        </p:sp>
        <p:pic>
          <p:nvPicPr>
            <p:cNvPr id="2640" name="picture 26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2642" name="textbox 2642"/>
          <p:cNvSpPr/>
          <p:nvPr/>
        </p:nvSpPr>
        <p:spPr>
          <a:xfrm>
            <a:off x="765738" y="1077329"/>
            <a:ext cx="1339214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500" b="1" kern="0" spc="2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lang="en-US" altLang="en-US" sz="1500" dirty="0"/>
          </a:p>
        </p:txBody>
      </p:sp>
      <p:sp>
        <p:nvSpPr>
          <p:cNvPr id="2644" name="textbox 2644"/>
          <p:cNvSpPr/>
          <p:nvPr/>
        </p:nvSpPr>
        <p:spPr>
          <a:xfrm>
            <a:off x="903344" y="1130293"/>
            <a:ext cx="1039494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参观动线</a:t>
            </a:r>
            <a:endParaRPr lang="en-US" altLang="en-US" sz="2000" dirty="0"/>
          </a:p>
        </p:txBody>
      </p:sp>
      <p:pic>
        <p:nvPicPr>
          <p:cNvPr id="2646" name="picture 26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648" name="picture 26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0727" y="1147572"/>
            <a:ext cx="11303507" cy="505815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0" y="0"/>
            <a:ext cx="12192000" cy="914400"/>
            <a:chOff x="0" y="0"/>
            <a:chExt cx="12192000" cy="914400"/>
          </a:xfrm>
        </p:grpSpPr>
        <p:sp>
          <p:nvSpPr>
            <p:cNvPr id="8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675996" y="240950"/>
              <a:ext cx="3827779" cy="4692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2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智慧园区建设示意图</a:t>
              </a:r>
              <a:endParaRPr lang="en-US" altLang="en-US" sz="3200" dirty="0"/>
            </a:p>
          </p:txBody>
        </p:sp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860425"/>
            <a:ext cx="12192000" cy="5842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5655259" y="699515"/>
            <a:ext cx="3412540" cy="3594798"/>
            <a:chOff x="0" y="0"/>
            <a:chExt cx="3412540" cy="3594798"/>
          </a:xfrm>
        </p:grpSpPr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242150"/>
              <a:ext cx="3364839" cy="3352648"/>
            </a:xfrm>
            <a:prstGeom prst="rect">
              <a:avLst/>
            </a:prstGeom>
          </p:spPr>
        </p:pic>
        <p:sp>
          <p:nvSpPr>
            <p:cNvPr id="98" name="rect"/>
            <p:cNvSpPr/>
            <p:nvPr/>
          </p:nvSpPr>
          <p:spPr>
            <a:xfrm>
              <a:off x="2590" y="977570"/>
              <a:ext cx="2912186" cy="522554"/>
            </a:xfrm>
            <a:prstGeom prst="rect">
              <a:avLst/>
            </a:prstGeom>
            <a:solidFill>
              <a:srgbClr val="BF0001">
                <a:alpha val="99607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textbox 100"/>
            <p:cNvSpPr/>
            <p:nvPr/>
          </p:nvSpPr>
          <p:spPr>
            <a:xfrm>
              <a:off x="57457" y="319392"/>
              <a:ext cx="3368040" cy="26244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lang="en-US" altLang="en-US" sz="100" dirty="0"/>
            </a:p>
            <a:p>
              <a:pPr marL="43180" algn="l" rtl="0" eaLnBrk="0">
                <a:lnSpc>
                  <a:spcPct val="96000"/>
                </a:lnSpc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生产厂房</a:t>
              </a:r>
              <a:endParaRPr lang="en-US" altLang="en-US" sz="1700" dirty="0"/>
            </a:p>
            <a:p>
              <a:pPr marL="41275" algn="l" rtl="0" eaLnBrk="0">
                <a:lnSpc>
                  <a:spcPct val="83000"/>
                </a:lnSpc>
                <a:spcBef>
                  <a:spcPts val="130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人员进出管理、事件记录、生产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配套、</a:t>
              </a:r>
              <a:endParaRPr lang="en-US" altLang="en-US" sz="1200" dirty="0"/>
            </a:p>
            <a:p>
              <a:pPr marL="41910" algn="l" rtl="0" eaLnBrk="0">
                <a:lnSpc>
                  <a:spcPts val="1555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节能、资产管理</a:t>
              </a:r>
              <a:endParaRPr lang="en-US" altLang="en-US" sz="1200" dirty="0"/>
            </a:p>
            <a:p>
              <a:pPr marL="24130" algn="l" rtl="0" eaLnBrk="0">
                <a:lnSpc>
                  <a:spcPct val="83000"/>
                </a:lnSpc>
                <a:spcBef>
                  <a:spcPts val="950"/>
                </a:spcBef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门禁、人脸闸机、安检、监控、</a:t>
              </a:r>
              <a:r>
                <a:rPr sz="1400" kern="0" spc="-2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</a:t>
              </a:r>
              <a:endParaRPr lang="en-US" altLang="en-US" sz="1400" dirty="0"/>
            </a:p>
            <a:p>
              <a:pPr marL="12700" algn="l" rtl="0" eaLnBrk="0">
                <a:lnSpc>
                  <a:spcPts val="1825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络、电话、巡更、能源管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理、</a:t>
              </a:r>
              <a:r>
                <a:rPr sz="1400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BA</a:t>
              </a:r>
              <a:endParaRPr lang="en-US" altLang="en-US" sz="14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marL="1350645" algn="l" rtl="0" eaLnBrk="0">
                <a:lnSpc>
                  <a:spcPct val="91000"/>
                </a:lnSpc>
                <a:spcBef>
                  <a:spcPts val="520"/>
                </a:spcBef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</a:t>
              </a:r>
              <a:r>
                <a:rPr sz="17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endParaRPr lang="en-US" altLang="en-US" sz="1700" dirty="0"/>
            </a:p>
            <a:p>
              <a:pPr marL="1348740" algn="l" rtl="0" eaLnBrk="0">
                <a:lnSpc>
                  <a:spcPct val="97000"/>
                </a:lnSpc>
                <a:spcBef>
                  <a:spcPts val="215"/>
                </a:spcBef>
              </a:pP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数据中心、消控中心、监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控大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屏、三维地图、报警联动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、专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用存储、IBMS、数据可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视化</a:t>
              </a:r>
              <a:endParaRPr lang="en-US" altLang="en-US" sz="1100" dirty="0"/>
            </a:p>
          </p:txBody>
        </p:sp>
        <p:pic>
          <p:nvPicPr>
            <p:cNvPr id="102" name="picture 1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945868" y="1799042"/>
              <a:ext cx="1464564" cy="634064"/>
            </a:xfrm>
            <a:prstGeom prst="rect">
              <a:avLst/>
            </a:prstGeom>
          </p:spPr>
        </p:pic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103680" y="223520"/>
              <a:ext cx="756920" cy="302683"/>
            </a:xfrm>
            <a:prstGeom prst="rect">
              <a:avLst/>
            </a:prstGeom>
          </p:spPr>
        </p:pic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908352" y="0"/>
              <a:ext cx="211835" cy="510540"/>
            </a:xfrm>
            <a:prstGeom prst="rect">
              <a:avLst/>
            </a:prstGeom>
          </p:spPr>
        </p:pic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2643460" y="295415"/>
              <a:ext cx="370522" cy="271753"/>
            </a:xfrm>
            <a:prstGeom prst="rect">
              <a:avLst/>
            </a:prstGeom>
          </p:spPr>
        </p:pic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2140000" y="185928"/>
              <a:ext cx="204216" cy="353567"/>
            </a:xfrm>
            <a:prstGeom prst="rect">
              <a:avLst/>
            </a:prstGeom>
          </p:spPr>
        </p:pic>
        <p:pic>
          <p:nvPicPr>
            <p:cNvPr id="112" name="picture 1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2383840" y="243840"/>
              <a:ext cx="233171" cy="277367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 rot="21600000">
            <a:off x="6960323" y="4436160"/>
            <a:ext cx="3908248" cy="1852905"/>
            <a:chOff x="0" y="0"/>
            <a:chExt cx="3908248" cy="1852905"/>
          </a:xfrm>
        </p:grpSpPr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3908248" cy="1852905"/>
            </a:xfrm>
            <a:prstGeom prst="rect">
              <a:avLst/>
            </a:prstGeom>
          </p:spPr>
        </p:pic>
        <p:sp>
          <p:nvSpPr>
            <p:cNvPr id="116" name="textbox 116"/>
            <p:cNvSpPr/>
            <p:nvPr/>
          </p:nvSpPr>
          <p:spPr>
            <a:xfrm>
              <a:off x="-12700" y="-12700"/>
              <a:ext cx="3933825" cy="18961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104900" algn="l" rtl="0" eaLnBrk="0">
                <a:lnSpc>
                  <a:spcPct val="95000"/>
                </a:lnSpc>
              </a:pPr>
              <a:r>
                <a:rPr sz="17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办公楼    </a:t>
              </a:r>
              <a:endParaRPr lang="en-US" altLang="en-US" sz="1700" dirty="0"/>
            </a:p>
            <a:p>
              <a:pPr marL="1104900" algn="l" rtl="0" eaLnBrk="0">
                <a:lnSpc>
                  <a:spcPct val="96000"/>
                </a:lnSpc>
                <a:spcBef>
                  <a:spcPts val="120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人员进出管理、办公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配套、资产管理、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节能、企业展厅</a:t>
              </a:r>
              <a:endParaRPr lang="en-US" altLang="en-US" sz="12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700" dirty="0"/>
            </a:p>
            <a:p>
              <a:pPr marL="1071880" indent="15240" algn="l" rtl="0" eaLnBrk="0">
                <a:lnSpc>
                  <a:spcPct val="96000"/>
                </a:lnSpc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门禁、监控、</a:t>
              </a:r>
              <a:r>
                <a:rPr sz="1400" kern="0" spc="-3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网络WIFI、电话、多</a:t>
              </a:r>
              <a:r>
                <a:rPr sz="1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媒体会议、信息发布、巡更、</a:t>
              </a:r>
              <a:r>
                <a:rPr sz="1400" kern="0" spc="-2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BA</a:t>
              </a:r>
              <a:endParaRPr lang="en-US" altLang="en-US" sz="1400" dirty="0"/>
            </a:p>
          </p:txBody>
        </p:sp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2021827" y="538175"/>
              <a:ext cx="1783811" cy="382764"/>
            </a:xfrm>
            <a:prstGeom prst="rect">
              <a:avLst/>
            </a:prstGeom>
          </p:spPr>
        </p:pic>
      </p:grpSp>
      <p:pic>
        <p:nvPicPr>
          <p:cNvPr id="120" name="picture 1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9172892" y="933208"/>
            <a:ext cx="2722765" cy="232270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812582" y="931164"/>
            <a:ext cx="3078518" cy="1545793"/>
            <a:chOff x="0" y="0"/>
            <a:chExt cx="3078518" cy="1545793"/>
          </a:xfrm>
        </p:grpSpPr>
        <p:pic>
          <p:nvPicPr>
            <p:cNvPr id="122" name="picture 1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18961"/>
              <a:ext cx="3078518" cy="1526831"/>
            </a:xfrm>
            <a:prstGeom prst="rect">
              <a:avLst/>
            </a:prstGeom>
          </p:spPr>
        </p:pic>
        <p:sp>
          <p:nvSpPr>
            <p:cNvPr id="124" name="rect"/>
            <p:cNvSpPr/>
            <p:nvPr/>
          </p:nvSpPr>
          <p:spPr>
            <a:xfrm>
              <a:off x="166331" y="754392"/>
              <a:ext cx="2912186" cy="522554"/>
            </a:xfrm>
            <a:prstGeom prst="rect">
              <a:avLst/>
            </a:prstGeom>
            <a:solidFill>
              <a:srgbClr val="BF0000">
                <a:alpha val="99215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" name="textbox 126"/>
            <p:cNvSpPr/>
            <p:nvPr/>
          </p:nvSpPr>
          <p:spPr>
            <a:xfrm>
              <a:off x="219592" y="-12700"/>
              <a:ext cx="2532379" cy="12776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800" dirty="0"/>
            </a:p>
            <a:p>
              <a:pPr marL="4318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职工之家</a:t>
              </a:r>
              <a:r>
                <a:rPr sz="17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endParaRPr lang="en-US" altLang="en-US" sz="1700" dirty="0"/>
            </a:p>
            <a:p>
              <a:pPr marL="43815" algn="l" rtl="0" eaLnBrk="0">
                <a:lnSpc>
                  <a:spcPct val="91000"/>
                </a:lnSpc>
                <a:spcBef>
                  <a:spcPts val="13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事件记录、生活配套、节能</a:t>
              </a:r>
              <a:endParaRPr lang="en-US" altLang="en-US" sz="1200" dirty="0"/>
            </a:p>
            <a:p>
              <a:pPr algn="l" rtl="0" eaLnBrk="0">
                <a:lnSpc>
                  <a:spcPct val="16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300" dirty="0"/>
            </a:p>
            <a:p>
              <a:pPr marL="12700" indent="635" algn="l" rtl="0" eaLnBrk="0">
                <a:lnSpc>
                  <a:spcPct val="96000"/>
                </a:lnSpc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监控、IPTV、</a:t>
              </a:r>
              <a:r>
                <a:rPr sz="1400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网络WIFI、电话、</a:t>
              </a:r>
              <a:r>
                <a:rPr sz="14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一卡通、巡更、</a:t>
              </a:r>
              <a:r>
                <a:rPr sz="1400" kern="0" spc="-2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BA</a:t>
              </a:r>
              <a:endParaRPr lang="en-US" altLang="en-US" sz="1400" dirty="0"/>
            </a:p>
          </p:txBody>
        </p:sp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1360029" y="0"/>
              <a:ext cx="845819" cy="304800"/>
            </a:xfrm>
            <a:prstGeom prst="rect">
              <a:avLst/>
            </a:prstGeom>
          </p:spPr>
        </p:pic>
        <p:pic>
          <p:nvPicPr>
            <p:cNvPr id="130" name="picture 1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2312885" y="45720"/>
              <a:ext cx="681957" cy="29894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 rot="21600000">
            <a:off x="2111794" y="2502408"/>
            <a:ext cx="2914776" cy="1625549"/>
            <a:chOff x="0" y="0"/>
            <a:chExt cx="2914776" cy="1625549"/>
          </a:xfrm>
        </p:grpSpPr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56388"/>
              <a:ext cx="2914776" cy="1569161"/>
            </a:xfrm>
            <a:prstGeom prst="rect">
              <a:avLst/>
            </a:prstGeom>
          </p:spPr>
        </p:pic>
        <p:sp>
          <p:nvSpPr>
            <p:cNvPr id="134" name="rect"/>
            <p:cNvSpPr/>
            <p:nvPr/>
          </p:nvSpPr>
          <p:spPr>
            <a:xfrm>
              <a:off x="2590" y="791806"/>
              <a:ext cx="2912186" cy="522554"/>
            </a:xfrm>
            <a:prstGeom prst="rect">
              <a:avLst/>
            </a:prstGeom>
            <a:solidFill>
              <a:srgbClr val="BE0000">
                <a:alpha val="99607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" name="textbox 136"/>
            <p:cNvSpPr/>
            <p:nvPr/>
          </p:nvSpPr>
          <p:spPr>
            <a:xfrm>
              <a:off x="64238" y="134315"/>
              <a:ext cx="2602864" cy="11677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lang="en-US" altLang="en-US" sz="100" dirty="0"/>
            </a:p>
            <a:p>
              <a:pPr marL="34925" algn="l" rtl="0" eaLnBrk="0">
                <a:lnSpc>
                  <a:spcPct val="95000"/>
                </a:lnSpc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宿舍</a:t>
              </a:r>
              <a:endParaRPr lang="en-US" altLang="en-US" sz="1700" dirty="0"/>
            </a:p>
            <a:p>
              <a:pPr marL="34290" algn="l" rtl="0" eaLnBrk="0">
                <a:lnSpc>
                  <a:spcPct val="95000"/>
                </a:lnSpc>
                <a:spcBef>
                  <a:spcPts val="14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人员进出管理、事件记录、生活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配套、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</a:t>
              </a:r>
              <a:endParaRPr lang="en-US" altLang="en-US" sz="12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700" dirty="0"/>
            </a:p>
            <a:p>
              <a:pPr marL="12700" indent="4445" algn="l" rtl="0" eaLnBrk="0">
                <a:lnSpc>
                  <a:spcPct val="96000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门禁、监控、IPTV、</a:t>
              </a:r>
              <a:r>
                <a:rPr sz="1400" kern="0" spc="-3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网络WIFI、</a:t>
              </a:r>
              <a:r>
                <a:rPr sz="14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电话、能源管理、巡更、</a:t>
              </a:r>
              <a:r>
                <a:rPr sz="1400" kern="0" spc="-2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BA</a:t>
              </a:r>
              <a:endParaRPr lang="en-US" altLang="en-US" sz="1400" dirty="0"/>
            </a:p>
          </p:txBody>
        </p:sp>
        <p:pic>
          <p:nvPicPr>
            <p:cNvPr id="138" name="picture 13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2149309" y="82295"/>
              <a:ext cx="681957" cy="298944"/>
            </a:xfrm>
            <a:prstGeom prst="rect">
              <a:avLst/>
            </a:prstGeom>
          </p:spPr>
        </p:pic>
        <p:pic>
          <p:nvPicPr>
            <p:cNvPr id="140" name="picture 14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1600000">
              <a:off x="945349" y="38099"/>
              <a:ext cx="489203" cy="304800"/>
            </a:xfrm>
            <a:prstGeom prst="rect">
              <a:avLst/>
            </a:prstGeom>
          </p:spPr>
        </p:pic>
        <p:pic>
          <p:nvPicPr>
            <p:cNvPr id="142" name="picture 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1830793" y="0"/>
              <a:ext cx="204215" cy="353567"/>
            </a:xfrm>
            <a:prstGeom prst="rect">
              <a:avLst/>
            </a:prstGeom>
          </p:spPr>
        </p:pic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1600000">
              <a:off x="1513801" y="105155"/>
              <a:ext cx="249935" cy="237744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 rot="21600000">
            <a:off x="2608478" y="4993716"/>
            <a:ext cx="4225340" cy="839584"/>
            <a:chOff x="0" y="0"/>
            <a:chExt cx="4225340" cy="839584"/>
          </a:xfrm>
        </p:grpSpPr>
        <p:pic>
          <p:nvPicPr>
            <p:cNvPr id="146" name="picture 14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600000">
              <a:off x="0" y="0"/>
              <a:ext cx="4225340" cy="839584"/>
            </a:xfrm>
            <a:prstGeom prst="rect">
              <a:avLst/>
            </a:prstGeom>
          </p:spPr>
        </p:pic>
        <p:sp>
          <p:nvSpPr>
            <p:cNvPr id="148" name="textbox 148"/>
            <p:cNvSpPr/>
            <p:nvPr/>
          </p:nvSpPr>
          <p:spPr>
            <a:xfrm>
              <a:off x="-12700" y="-12700"/>
              <a:ext cx="4251325" cy="8820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13208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园区出入口</a:t>
              </a:r>
              <a:endParaRPr lang="en-US" altLang="en-US" sz="1700" dirty="0"/>
            </a:p>
            <a:p>
              <a:pPr marL="121285" algn="l" rtl="0" eaLnBrk="0">
                <a:lnSpc>
                  <a:spcPct val="83000"/>
                </a:lnSpc>
                <a:spcBef>
                  <a:spcPts val="130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人员进出管理、可疑人员管控、车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辆出入</a:t>
              </a:r>
              <a:endParaRPr lang="en-US" altLang="en-US" sz="1200" dirty="0"/>
            </a:p>
            <a:p>
              <a:pPr marL="121285" algn="l" rtl="0" eaLnBrk="0">
                <a:lnSpc>
                  <a:spcPts val="1555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</a:t>
              </a:r>
              <a:endParaRPr lang="en-US" altLang="en-US" sz="1200" dirty="0"/>
            </a:p>
          </p:txBody>
        </p:sp>
      </p:grpSp>
      <p:sp>
        <p:nvSpPr>
          <p:cNvPr id="150" name="textbox 150"/>
          <p:cNvSpPr/>
          <p:nvPr/>
        </p:nvSpPr>
        <p:spPr>
          <a:xfrm>
            <a:off x="2601887" y="5720080"/>
            <a:ext cx="2991485" cy="484505"/>
          </a:xfrm>
          <a:prstGeom prst="rect">
            <a:avLst/>
          </a:prstGeom>
          <a:solidFill>
            <a:srgbClr val="BF000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55575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监控、人脸闸机、车牌识别、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</a:t>
            </a:r>
            <a:endParaRPr lang="en-US" altLang="en-US" sz="1400" dirty="0"/>
          </a:p>
          <a:p>
            <a:pPr marL="1524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客管理</a:t>
            </a:r>
            <a:endParaRPr lang="en-US" altLang="en-US" sz="1400" dirty="0"/>
          </a:p>
        </p:txBody>
      </p:sp>
      <p:sp>
        <p:nvSpPr>
          <p:cNvPr id="152" name="textbox 152"/>
          <p:cNvSpPr/>
          <p:nvPr/>
        </p:nvSpPr>
        <p:spPr>
          <a:xfrm>
            <a:off x="9199016" y="1685569"/>
            <a:ext cx="2720975" cy="522605"/>
          </a:xfrm>
          <a:prstGeom prst="rect">
            <a:avLst/>
          </a:prstGeom>
          <a:solidFill>
            <a:srgbClr val="BF0000">
              <a:alpha val="9921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68580" indent="635" algn="l" rtl="0" eaLnBrk="0">
              <a:lnSpc>
                <a:spcPct val="96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监控、电子围栏、振动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光纤、巡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</a:t>
            </a:r>
            <a:endParaRPr lang="en-US" altLang="en-US" sz="1400" dirty="0"/>
          </a:p>
        </p:txBody>
      </p:sp>
      <p:sp>
        <p:nvSpPr>
          <p:cNvPr id="154" name="textbox 154"/>
          <p:cNvSpPr/>
          <p:nvPr/>
        </p:nvSpPr>
        <p:spPr>
          <a:xfrm>
            <a:off x="9283052" y="1027607"/>
            <a:ext cx="1753235" cy="652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室外园区及周界</a:t>
            </a:r>
            <a:endParaRPr lang="en-US" altLang="en-US" sz="1700" dirty="0"/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入侵报警、事件记录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en-US" sz="1200" dirty="0"/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0756242" y="1312163"/>
            <a:ext cx="257556" cy="338328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3824616" y="4716780"/>
            <a:ext cx="1826375" cy="563879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1055096" y="1328928"/>
            <a:ext cx="858011" cy="306323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1186159" y="976884"/>
            <a:ext cx="661416" cy="29894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0" name="picture 2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048" y="1615440"/>
            <a:ext cx="7371588" cy="3822191"/>
          </a:xfrm>
          <a:prstGeom prst="rect">
            <a:avLst/>
          </a:prstGeom>
        </p:spPr>
      </p:pic>
      <p:grpSp>
        <p:nvGrpSpPr>
          <p:cNvPr id="214" name="group 214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65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654" name="picture 26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656" name="textbox 2656"/>
            <p:cNvSpPr/>
            <p:nvPr/>
          </p:nvSpPr>
          <p:spPr>
            <a:xfrm>
              <a:off x="673781" y="242578"/>
              <a:ext cx="2554604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企业展厅设计</a:t>
              </a:r>
              <a:endParaRPr lang="en-US" altLang="en-US" sz="3200" dirty="0"/>
            </a:p>
          </p:txBody>
        </p:sp>
        <p:pic>
          <p:nvPicPr>
            <p:cNvPr id="2658" name="picture 26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660" name="picture 2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06740" y="1612391"/>
            <a:ext cx="3467100" cy="2208276"/>
          </a:xfrm>
          <a:prstGeom prst="rect">
            <a:avLst/>
          </a:prstGeom>
        </p:spPr>
      </p:pic>
      <p:sp>
        <p:nvSpPr>
          <p:cNvPr id="2662" name="textbox 2662"/>
          <p:cNvSpPr/>
          <p:nvPr/>
        </p:nvSpPr>
        <p:spPr>
          <a:xfrm>
            <a:off x="8310486" y="4031462"/>
            <a:ext cx="3307715" cy="16090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导视墙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700" dirty="0"/>
          </a:p>
          <a:p>
            <a:pPr marL="447675" algn="l" rtl="0" eaLnBrk="0">
              <a:lnSpc>
                <a:spcPct val="83000"/>
              </a:lnSpc>
              <a:spcBef>
                <a:spcPts val="143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显示屏作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为导视系统 ，显示</a:t>
            </a:r>
            <a:endParaRPr lang="en-US" altLang="en-US" sz="1400" dirty="0"/>
          </a:p>
          <a:p>
            <a:pPr marL="100965" indent="635" algn="l" rtl="0" eaLnBrk="0">
              <a:lnSpc>
                <a:spcPct val="152000"/>
              </a:lnSpc>
              <a:spcBef>
                <a:spcPts val="40"/>
              </a:spcBef>
            </a:pP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展厅平面导视图 ，同时滚动展示企业大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、企业荣誉或者欢迎领导莅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临等内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 ，将企业最好的一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面展示给参观者。</a:t>
            </a:r>
            <a:endParaRPr lang="en-US" altLang="en-US" sz="1400" dirty="0"/>
          </a:p>
        </p:txBody>
      </p:sp>
      <p:pic>
        <p:nvPicPr>
          <p:cNvPr id="2664" name="picture 26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27005" y="3405149"/>
            <a:ext cx="1331455" cy="2407221"/>
          </a:xfrm>
          <a:prstGeom prst="rect">
            <a:avLst/>
          </a:prstGeom>
        </p:spPr>
      </p:pic>
      <p:sp>
        <p:nvSpPr>
          <p:cNvPr id="2666" name="textbox 2666"/>
          <p:cNvSpPr/>
          <p:nvPr/>
        </p:nvSpPr>
        <p:spPr>
          <a:xfrm>
            <a:off x="765738" y="1066699"/>
            <a:ext cx="1570989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2000" b="1" kern="0" spc="-8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2000" b="1" kern="0" spc="17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8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LED导视墙</a:t>
            </a:r>
            <a:r>
              <a:rPr sz="2000" b="1" kern="0" spc="2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8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lang="en-US" altLang="en-US" sz="2000" dirty="0"/>
          </a:p>
        </p:txBody>
      </p:sp>
      <p:sp>
        <p:nvSpPr>
          <p:cNvPr id="2668" name="textbox 2668"/>
          <p:cNvSpPr/>
          <p:nvPr/>
        </p:nvSpPr>
        <p:spPr>
          <a:xfrm>
            <a:off x="4287888" y="5979324"/>
            <a:ext cx="1139189" cy="271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导视墙</a:t>
            </a:r>
            <a:endParaRPr lang="en-US" altLang="en-US" sz="1700" dirty="0"/>
          </a:p>
        </p:txBody>
      </p:sp>
      <p:pic>
        <p:nvPicPr>
          <p:cNvPr id="2670" name="picture 26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672" name="picture 26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4" name="picture 2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4380" y="1545336"/>
            <a:ext cx="7304531" cy="3948683"/>
          </a:xfrm>
          <a:prstGeom prst="rect">
            <a:avLst/>
          </a:prstGeom>
        </p:spPr>
      </p:pic>
      <p:grpSp>
        <p:nvGrpSpPr>
          <p:cNvPr id="216" name="group 216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67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678" name="picture 26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680" name="textbox 2680"/>
            <p:cNvSpPr/>
            <p:nvPr/>
          </p:nvSpPr>
          <p:spPr>
            <a:xfrm>
              <a:off x="673781" y="242578"/>
              <a:ext cx="2554604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企业展厅设计</a:t>
              </a:r>
              <a:endParaRPr lang="en-US" altLang="en-US" sz="3200" dirty="0"/>
            </a:p>
          </p:txBody>
        </p:sp>
        <p:pic>
          <p:nvPicPr>
            <p:cNvPr id="2682" name="picture 26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684" name="picture 26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22919" y="1548383"/>
            <a:ext cx="3604259" cy="2246376"/>
          </a:xfrm>
          <a:prstGeom prst="rect">
            <a:avLst/>
          </a:prstGeom>
        </p:spPr>
      </p:pic>
      <p:sp>
        <p:nvSpPr>
          <p:cNvPr id="2686" name="textbox 2686"/>
          <p:cNvSpPr/>
          <p:nvPr/>
        </p:nvSpPr>
        <p:spPr>
          <a:xfrm>
            <a:off x="8296010" y="3902498"/>
            <a:ext cx="3225800" cy="2096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27305" algn="l" rtl="0" eaLnBrk="0">
              <a:lnSpc>
                <a:spcPct val="96000"/>
              </a:lnSpc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500" dirty="0"/>
          </a:p>
          <a:p>
            <a:pPr marL="13970" algn="l" rtl="0" eaLnBrk="0">
              <a:lnSpc>
                <a:spcPct val="91000"/>
              </a:lnSpc>
              <a:spcBef>
                <a:spcPts val="44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采用图文内容展示企业的精神文化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内容。</a:t>
            </a:r>
            <a:endParaRPr lang="en-US" altLang="en-US" sz="1400" dirty="0"/>
          </a:p>
          <a:p>
            <a:pPr marL="16510" algn="l" rtl="0" eaLnBrk="0">
              <a:lnSpc>
                <a:spcPct val="96000"/>
              </a:lnSpc>
              <a:spcBef>
                <a:spcPts val="985"/>
              </a:spcBef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发展历程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500" dirty="0"/>
          </a:p>
          <a:p>
            <a:pPr marL="12700" indent="1270" algn="l" rtl="0" eaLnBrk="0">
              <a:lnSpc>
                <a:spcPct val="95000"/>
              </a:lnSpc>
              <a:spcBef>
                <a:spcPts val="4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采用电融墙展示企业发展历程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，动态演示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企业发展轨迹。</a:t>
            </a:r>
            <a:endParaRPr lang="en-US" altLang="en-US" sz="1400" dirty="0"/>
          </a:p>
          <a:p>
            <a:pPr marL="19050" algn="l" rtl="0" eaLnBrk="0">
              <a:lnSpc>
                <a:spcPct val="96000"/>
              </a:lnSpc>
              <a:spcBef>
                <a:spcPts val="885"/>
              </a:spcBef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沙盘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500" dirty="0"/>
          </a:p>
          <a:p>
            <a:pPr algn="l" rtl="0" eaLnBrk="0">
              <a:lnSpc>
                <a:spcPct val="116000"/>
              </a:lnSpc>
            </a:pPr>
            <a:endParaRPr lang="en-US" altLang="en-US" sz="300" dirty="0"/>
          </a:p>
          <a:p>
            <a:pPr marL="13970" algn="l" rtl="0" eaLnBrk="0">
              <a:lnSpc>
                <a:spcPct val="96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采用透明白模沙盘和拼接屏结合的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方式展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示企业发展的内容。</a:t>
            </a:r>
            <a:endParaRPr lang="en-US" altLang="en-US" sz="1400" dirty="0"/>
          </a:p>
        </p:txBody>
      </p:sp>
      <p:pic>
        <p:nvPicPr>
          <p:cNvPr id="2688" name="picture 26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0602" y="3267455"/>
            <a:ext cx="1151356" cy="2562529"/>
          </a:xfrm>
          <a:prstGeom prst="rect">
            <a:avLst/>
          </a:prstGeom>
        </p:spPr>
      </p:pic>
      <p:pic>
        <p:nvPicPr>
          <p:cNvPr id="2690" name="picture 26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521508" y="3267455"/>
            <a:ext cx="1151357" cy="2553169"/>
          </a:xfrm>
          <a:prstGeom prst="rect">
            <a:avLst/>
          </a:prstGeom>
        </p:spPr>
      </p:pic>
      <p:pic>
        <p:nvPicPr>
          <p:cNvPr id="2692" name="picture 26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969586" y="3793947"/>
            <a:ext cx="1151356" cy="2026678"/>
          </a:xfrm>
          <a:prstGeom prst="rect">
            <a:avLst/>
          </a:prstGeom>
        </p:spPr>
      </p:pic>
      <p:sp>
        <p:nvSpPr>
          <p:cNvPr id="2694" name="textbox 2694"/>
          <p:cNvSpPr/>
          <p:nvPr/>
        </p:nvSpPr>
        <p:spPr>
          <a:xfrm>
            <a:off x="765738" y="1066699"/>
            <a:ext cx="141478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20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概念示意</a:t>
            </a:r>
            <a:r>
              <a:rPr sz="2000" b="1" kern="0" spc="22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lang="en-US" altLang="en-US" sz="2000" dirty="0"/>
          </a:p>
        </p:txBody>
      </p:sp>
      <p:sp>
        <p:nvSpPr>
          <p:cNvPr id="2696" name="textbox 2696"/>
          <p:cNvSpPr/>
          <p:nvPr/>
        </p:nvSpPr>
        <p:spPr>
          <a:xfrm>
            <a:off x="2996031" y="5893130"/>
            <a:ext cx="1623060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发展历程电融墙</a:t>
            </a:r>
            <a:endParaRPr lang="en-US" altLang="en-US" sz="1700" dirty="0"/>
          </a:p>
        </p:txBody>
      </p:sp>
      <p:sp>
        <p:nvSpPr>
          <p:cNvPr id="2698" name="textbox 2698"/>
          <p:cNvSpPr/>
          <p:nvPr/>
        </p:nvSpPr>
        <p:spPr>
          <a:xfrm>
            <a:off x="5465953" y="5891758"/>
            <a:ext cx="1393825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透明白模沙盘</a:t>
            </a:r>
            <a:endParaRPr lang="en-US" altLang="en-US" sz="1700" dirty="0"/>
          </a:p>
        </p:txBody>
      </p:sp>
      <p:pic>
        <p:nvPicPr>
          <p:cNvPr id="2700" name="picture 27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702" name="picture 27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2704" name="textbox 2704"/>
          <p:cNvSpPr/>
          <p:nvPr/>
        </p:nvSpPr>
        <p:spPr>
          <a:xfrm>
            <a:off x="1378280" y="5873381"/>
            <a:ext cx="936625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6" name="picture 27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048" y="1601723"/>
            <a:ext cx="7069835" cy="4107179"/>
          </a:xfrm>
          <a:prstGeom prst="rect">
            <a:avLst/>
          </a:prstGeom>
        </p:spPr>
      </p:pic>
      <p:grpSp>
        <p:nvGrpSpPr>
          <p:cNvPr id="218" name="group 218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708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710" name="picture 27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712" name="textbox 2712"/>
            <p:cNvSpPr/>
            <p:nvPr/>
          </p:nvSpPr>
          <p:spPr>
            <a:xfrm>
              <a:off x="673781" y="242578"/>
              <a:ext cx="2554604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企业展厅设计</a:t>
              </a:r>
              <a:endParaRPr lang="en-US" altLang="en-US" sz="3200" dirty="0"/>
            </a:p>
          </p:txBody>
        </p:sp>
        <p:pic>
          <p:nvPicPr>
            <p:cNvPr id="2714" name="picture 27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716" name="picture 2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52231" y="1601723"/>
            <a:ext cx="3709416" cy="2284476"/>
          </a:xfrm>
          <a:prstGeom prst="rect">
            <a:avLst/>
          </a:prstGeom>
        </p:spPr>
      </p:pic>
      <p:sp>
        <p:nvSpPr>
          <p:cNvPr id="2718" name="textbox 2718"/>
          <p:cNvSpPr/>
          <p:nvPr/>
        </p:nvSpPr>
        <p:spPr>
          <a:xfrm>
            <a:off x="7903092" y="4002633"/>
            <a:ext cx="3679190" cy="17551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7366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产品展示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700" dirty="0"/>
          </a:p>
          <a:p>
            <a:pPr marL="409575" algn="l" rtl="0" eaLnBrk="0">
              <a:lnSpc>
                <a:spcPct val="87000"/>
              </a:lnSpc>
              <a:spcBef>
                <a:spcPts val="131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墙面展示企业产品内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 ，实物展示或</a:t>
            </a:r>
            <a:endParaRPr lang="en-US" altLang="en-US" sz="1500" dirty="0"/>
          </a:p>
          <a:p>
            <a:pPr marL="12700" algn="l" rtl="0" eaLnBrk="0">
              <a:lnSpc>
                <a:spcPct val="162000"/>
              </a:lnSpc>
              <a:spcBef>
                <a:spcPts val="45"/>
              </a:spcBef>
            </a:pP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者模型展示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中间的中岛重点展示主要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 ，搭配触摸屏 ，将企业产品展示给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参观者。</a:t>
            </a:r>
            <a:endParaRPr lang="en-US" altLang="en-US" sz="1500" dirty="0"/>
          </a:p>
        </p:txBody>
      </p:sp>
      <p:sp>
        <p:nvSpPr>
          <p:cNvPr id="2720" name="textbox 2720"/>
          <p:cNvSpPr/>
          <p:nvPr/>
        </p:nvSpPr>
        <p:spPr>
          <a:xfrm>
            <a:off x="765738" y="1066699"/>
            <a:ext cx="141478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500" b="1" kern="0" spc="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b="1" kern="0" spc="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lang="en-US" altLang="en-US" sz="1500" dirty="0"/>
          </a:p>
        </p:txBody>
      </p:sp>
      <p:sp>
        <p:nvSpPr>
          <p:cNvPr id="2722" name="textbox 2722"/>
          <p:cNvSpPr/>
          <p:nvPr/>
        </p:nvSpPr>
        <p:spPr>
          <a:xfrm>
            <a:off x="979418" y="1119408"/>
            <a:ext cx="1039494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概念示意</a:t>
            </a:r>
            <a:endParaRPr lang="en-US" altLang="en-US" sz="2000" dirty="0"/>
          </a:p>
        </p:txBody>
      </p:sp>
      <p:pic>
        <p:nvPicPr>
          <p:cNvPr id="2724" name="picture 27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726" name="picture 27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8" name="picture 2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3044" y="1687067"/>
            <a:ext cx="7283197" cy="4160520"/>
          </a:xfrm>
          <a:prstGeom prst="rect">
            <a:avLst/>
          </a:prstGeom>
        </p:spPr>
      </p:pic>
      <p:grpSp>
        <p:nvGrpSpPr>
          <p:cNvPr id="220" name="group 22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730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732" name="picture 27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734" name="textbox 2734"/>
            <p:cNvSpPr/>
            <p:nvPr/>
          </p:nvSpPr>
          <p:spPr>
            <a:xfrm>
              <a:off x="673781" y="242578"/>
              <a:ext cx="2554604" cy="4673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1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企业展厅设计</a:t>
              </a:r>
              <a:endParaRPr lang="en-US" altLang="en-US" sz="3200" dirty="0"/>
            </a:p>
          </p:txBody>
        </p:sp>
        <p:pic>
          <p:nvPicPr>
            <p:cNvPr id="2736" name="picture 27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738" name="picture 27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03107" y="1687067"/>
            <a:ext cx="3636264" cy="2394204"/>
          </a:xfrm>
          <a:prstGeom prst="rect">
            <a:avLst/>
          </a:prstGeom>
        </p:spPr>
      </p:pic>
      <p:sp>
        <p:nvSpPr>
          <p:cNvPr id="2740" name="textbox 2740"/>
          <p:cNvSpPr/>
          <p:nvPr/>
        </p:nvSpPr>
        <p:spPr>
          <a:xfrm>
            <a:off x="8310653" y="4296803"/>
            <a:ext cx="3228339" cy="1426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6000"/>
              </a:lnSpc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3D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演示展厅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endParaRPr lang="en-US" altLang="en-US" sz="1700" dirty="0"/>
          </a:p>
          <a:p>
            <a:pPr algn="r" rtl="0" eaLnBrk="0">
              <a:lnSpc>
                <a:spcPct val="88000"/>
              </a:lnSpc>
              <a:spcBef>
                <a:spcPts val="1585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采用环幕影院作为核心展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 ，</a:t>
            </a:r>
            <a:endParaRPr lang="en-US" altLang="en-US" sz="1500" dirty="0"/>
          </a:p>
          <a:p>
            <a:pPr marL="28575" indent="-16510" algn="l" rtl="0" eaLnBrk="0">
              <a:lnSpc>
                <a:spcPct val="163000"/>
              </a:lnSpc>
              <a:spcBef>
                <a:spcPts val="35"/>
              </a:spcBef>
            </a:pP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展厅的结尾 ，表现企业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的未来展望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内容。</a:t>
            </a:r>
            <a:endParaRPr lang="en-US" altLang="en-US" sz="1500" dirty="0"/>
          </a:p>
        </p:txBody>
      </p:sp>
      <p:sp>
        <p:nvSpPr>
          <p:cNvPr id="2742" name="textbox 2742"/>
          <p:cNvSpPr/>
          <p:nvPr/>
        </p:nvSpPr>
        <p:spPr>
          <a:xfrm>
            <a:off x="765738" y="1066699"/>
            <a:ext cx="1414780" cy="361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645"/>
              </a:lnSpc>
            </a:pP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500" b="1" kern="0" spc="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b="1" kern="0" spc="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b="1" kern="0" spc="-6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endParaRPr lang="en-US" altLang="en-US" sz="1500" dirty="0"/>
          </a:p>
        </p:txBody>
      </p:sp>
      <p:sp>
        <p:nvSpPr>
          <p:cNvPr id="2744" name="textbox 2744"/>
          <p:cNvSpPr/>
          <p:nvPr/>
        </p:nvSpPr>
        <p:spPr>
          <a:xfrm>
            <a:off x="979418" y="1119408"/>
            <a:ext cx="1039494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1F2A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概念示意</a:t>
            </a:r>
            <a:endParaRPr lang="en-US" altLang="en-US" sz="2000" dirty="0"/>
          </a:p>
        </p:txBody>
      </p:sp>
      <p:pic>
        <p:nvPicPr>
          <p:cNvPr id="2746" name="picture 27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748" name="picture 27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52" name="picture 2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400"/>
            <a:ext cx="12192000" cy="6705600"/>
          </a:xfrm>
          <a:prstGeom prst="rect">
            <a:avLst/>
          </a:prstGeom>
        </p:spPr>
      </p:pic>
      <p:sp>
        <p:nvSpPr>
          <p:cNvPr id="2754" name="textbox 2754"/>
          <p:cNvSpPr/>
          <p:nvPr/>
        </p:nvSpPr>
        <p:spPr>
          <a:xfrm>
            <a:off x="2669362" y="2361196"/>
            <a:ext cx="6875780" cy="800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86000"/>
              </a:lnSpc>
            </a:pP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5900" b="1" kern="0" spc="1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5900" b="1" kern="0" spc="9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5900" b="1" kern="0" spc="1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5900" b="1" kern="0" spc="1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sz="5900" b="1" kern="0" spc="7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sz="5900" b="1" kern="0" spc="9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5900" b="1" kern="0" spc="1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endParaRPr lang="en-US" altLang="en-US" sz="5900" dirty="0"/>
          </a:p>
        </p:txBody>
      </p:sp>
      <p:pic>
        <p:nvPicPr>
          <p:cNvPr id="2756" name="picture 2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02003" y="3264699"/>
            <a:ext cx="8988006" cy="190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59605" y="4246245"/>
            <a:ext cx="3861435" cy="2419384"/>
            <a:chOff x="6904" y="6736"/>
            <a:chExt cx="5532" cy="421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E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538844" y="2676842"/>
            <a:ext cx="1549400" cy="154940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2103755" y="3089465"/>
            <a:ext cx="7731125" cy="921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  <a:tabLst>
                <a:tab pos="6447790" algn="l"/>
              </a:tabLst>
            </a:pPr>
            <a:r>
              <a:rPr sz="7100" u="sng" kern="0" spc="0" dirty="0">
                <a:solidFill>
                  <a:srgbClr val="262626">
                    <a:alpha val="100000"/>
                  </a:srgbClr>
                </a:solidFill>
                <a:uFill>
                  <a:solidFill>
                    <a:srgbClr val="61AAD6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7100" kern="0" spc="13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100" kern="0" spc="-10" dirty="0">
                <a:solidFill>
                  <a:srgbClr val="2626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lang="en-US" altLang="en-US" sz="7100" dirty="0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24229" y="0"/>
            <a:ext cx="2772982" cy="1587103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4229" y="5270896"/>
            <a:ext cx="2772982" cy="1587103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2151303" y="2734856"/>
            <a:ext cx="5680075" cy="644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 dirty="0"/>
          </a:p>
          <a:p>
            <a:pPr algn="r" rtl="0" eaLnBrk="0">
              <a:lnSpc>
                <a:spcPct val="86000"/>
              </a:lnSpc>
              <a:spcBef>
                <a:spcPts val="0"/>
              </a:spcBef>
            </a:pPr>
            <a:r>
              <a:rPr sz="4700" kern="0" spc="-34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</a:t>
            </a:r>
            <a:r>
              <a:rPr sz="4700" kern="0" spc="4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34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防</a:t>
            </a:r>
            <a:r>
              <a:rPr sz="4700" kern="0" spc="6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34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</a:t>
            </a:r>
            <a:r>
              <a:rPr sz="4700" kern="0" spc="3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34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</a:t>
            </a:r>
            <a:r>
              <a:rPr sz="4700" kern="0" spc="3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kern="0" spc="-190" dirty="0">
                <a:ln w="17434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</a:t>
            </a:r>
            <a:endParaRPr lang="en-US" altLang="en-US" sz="4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58128" y="999744"/>
            <a:ext cx="5334000" cy="512216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182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84" name="picture 1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186" name="textbox 186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视频监控系统</a:t>
              </a:r>
              <a:endParaRPr lang="en-US" altLang="en-US" sz="3200" dirty="0"/>
            </a:p>
          </p:txBody>
        </p:sp>
        <p:pic>
          <p:nvPicPr>
            <p:cNvPr id="188" name="picture 1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sp>
        <p:nvSpPr>
          <p:cNvPr id="190" name="textbox 190"/>
          <p:cNvSpPr/>
          <p:nvPr/>
        </p:nvSpPr>
        <p:spPr>
          <a:xfrm>
            <a:off x="615957" y="1239851"/>
            <a:ext cx="5343525" cy="160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401320" algn="l" rtl="0" eaLnBrk="0">
              <a:lnSpc>
                <a:spcPct val="83000"/>
              </a:lnSpc>
            </a:pP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视频监控系统采用全网络架构 ，基于现今高速的网络通讯</a:t>
            </a:r>
            <a:endParaRPr lang="en-US" altLang="en-US" sz="1400" dirty="0"/>
          </a:p>
          <a:p>
            <a:pPr marL="12700" algn="l" rtl="0" eaLnBrk="0">
              <a:lnSpc>
                <a:spcPts val="2200"/>
              </a:lnSpc>
            </a:pP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 ，将前端的视频监控信号传送到后端 ，进行存储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显示。</a:t>
            </a:r>
            <a:endParaRPr lang="en-US" altLang="en-US" sz="1400" dirty="0"/>
          </a:p>
          <a:p>
            <a:pPr marL="401320" algn="l" rtl="0" eaLnBrk="0">
              <a:lnSpc>
                <a:spcPct val="83000"/>
              </a:lnSpc>
              <a:spcBef>
                <a:spcPts val="805"/>
              </a:spcBef>
            </a:pP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视频监控系统主要分成五大部分即： 图像的采集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图像的</a:t>
            </a:r>
            <a:endParaRPr lang="en-US" altLang="en-US" sz="1400" dirty="0"/>
          </a:p>
          <a:p>
            <a:pPr marL="12700" algn="l" rtl="0" eaLnBrk="0">
              <a:lnSpc>
                <a:spcPts val="2190"/>
              </a:lnSpc>
            </a:pP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传输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图像的存储以及图像的显示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系统的管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理与控制。</a:t>
            </a:r>
            <a:endParaRPr lang="en-US" altLang="en-US" sz="1400" dirty="0"/>
          </a:p>
          <a:p>
            <a:pPr algn="r" rtl="0" eaLnBrk="0">
              <a:lnSpc>
                <a:spcPct val="83000"/>
              </a:lnSpc>
              <a:spcBef>
                <a:spcPts val="810"/>
              </a:spcBef>
            </a:pP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主要针对园区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厂区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周界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办公楼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食堂进行全</a:t>
            </a:r>
            <a:endParaRPr lang="en-US" altLang="en-US" sz="1400" dirty="0"/>
          </a:p>
          <a:p>
            <a:pPr marL="15240" algn="l" rtl="0" eaLnBrk="0">
              <a:lnSpc>
                <a:spcPts val="2200"/>
              </a:lnSpc>
            </a:pP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面监控覆盖 ，重点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监控各个出入口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周界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电梯厅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走廊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endParaRPr lang="en-US" altLang="en-US" sz="1400" dirty="0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0080" y="3293363"/>
            <a:ext cx="1748028" cy="1245108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03775" y="3267455"/>
            <a:ext cx="1673351" cy="1266444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519172" y="3273551"/>
            <a:ext cx="1638299" cy="1264920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3316" y="4860035"/>
            <a:ext cx="1749551" cy="1097279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09871" y="4879847"/>
            <a:ext cx="1676400" cy="1089660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519172" y="4860035"/>
            <a:ext cx="1642872" cy="1109472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616136" y="2916251"/>
            <a:ext cx="2529839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产车间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库房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机房等区域。</a:t>
            </a:r>
            <a:endParaRPr lang="en-US" altLang="en-US" sz="1400" dirty="0"/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1082119" y="4572311"/>
            <a:ext cx="8350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厂房车间</a:t>
            </a:r>
            <a:endParaRPr lang="en-US" altLang="en-US" sz="1500" dirty="0"/>
          </a:p>
        </p:txBody>
      </p:sp>
      <p:sp>
        <p:nvSpPr>
          <p:cNvPr id="212" name="textbox 212"/>
          <p:cNvSpPr/>
          <p:nvPr/>
        </p:nvSpPr>
        <p:spPr>
          <a:xfrm>
            <a:off x="3029651" y="4573323"/>
            <a:ext cx="631190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办公楼</a:t>
            </a:r>
            <a:endParaRPr lang="en-US" altLang="en-US" sz="1500" dirty="0"/>
          </a:p>
        </p:txBody>
      </p:sp>
      <p:sp>
        <p:nvSpPr>
          <p:cNvPr id="214" name="textbox 214"/>
          <p:cNvSpPr/>
          <p:nvPr/>
        </p:nvSpPr>
        <p:spPr>
          <a:xfrm>
            <a:off x="4901387" y="4572311"/>
            <a:ext cx="42735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</a:t>
            </a:r>
            <a:endParaRPr lang="en-US" altLang="en-US" sz="1500" dirty="0"/>
          </a:p>
        </p:txBody>
      </p:sp>
      <p:sp>
        <p:nvSpPr>
          <p:cNvPr id="216" name="textbox 216"/>
          <p:cNvSpPr/>
          <p:nvPr/>
        </p:nvSpPr>
        <p:spPr>
          <a:xfrm>
            <a:off x="4908845" y="5979200"/>
            <a:ext cx="428625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食堂</a:t>
            </a:r>
            <a:endParaRPr lang="en-US" altLang="en-US" sz="1500" dirty="0"/>
          </a:p>
        </p:txBody>
      </p:sp>
      <p:sp>
        <p:nvSpPr>
          <p:cNvPr id="218" name="textbox 218"/>
          <p:cNvSpPr/>
          <p:nvPr/>
        </p:nvSpPr>
        <p:spPr>
          <a:xfrm>
            <a:off x="3155233" y="5987302"/>
            <a:ext cx="429894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周界</a:t>
            </a:r>
            <a:endParaRPr lang="en-US" altLang="en-US" sz="1500" dirty="0"/>
          </a:p>
        </p:txBody>
      </p:sp>
      <p:sp>
        <p:nvSpPr>
          <p:cNvPr id="220" name="textbox 220"/>
          <p:cNvSpPr/>
          <p:nvPr/>
        </p:nvSpPr>
        <p:spPr>
          <a:xfrm>
            <a:off x="1297068" y="5990139"/>
            <a:ext cx="416559" cy="232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500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园区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51575" y="1431035"/>
            <a:ext cx="5731763" cy="4250435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644144" y="1227455"/>
            <a:ext cx="4632959" cy="4537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监控中心 ：</a:t>
            </a:r>
            <a:endParaRPr lang="en-US" altLang="en-US" sz="17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marL="651510" algn="l" rtl="0" eaLnBrk="0">
              <a:lnSpc>
                <a:spcPts val="2105"/>
              </a:lnSpc>
              <a:spcBef>
                <a:spcPts val="460"/>
              </a:spcBef>
            </a:pP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5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5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500" b="1" kern="0" spc="-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</a:t>
            </a: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b="1" kern="0" spc="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b="1"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b="1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）液</a:t>
            </a: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晶</a:t>
            </a:r>
            <a:r>
              <a:rPr sz="15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拼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</a:t>
            </a:r>
            <a:r>
              <a:rPr sz="15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屏</a:t>
            </a:r>
            <a:endParaRPr lang="en-US" altLang="en-US" sz="1500" dirty="0"/>
          </a:p>
          <a:p>
            <a:pPr marL="241935" indent="635" algn="l" rtl="0" eaLnBrk="0">
              <a:lnSpc>
                <a:spcPct val="143000"/>
              </a:lnSpc>
              <a:spcBef>
                <a:spcPts val="5"/>
              </a:spcBef>
            </a:pPr>
            <a:r>
              <a:rPr sz="1500" b="1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用于解码上墙显示</a:t>
            </a:r>
            <a:r>
              <a:rPr sz="15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b="1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其特点有 ：窄边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高亮、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宽视角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响应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对比度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边缘修复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透雾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lang="en-US" altLang="en-US" sz="1500" dirty="0"/>
          </a:p>
          <a:p>
            <a:pPr marL="240030" algn="l" rtl="0" eaLnBrk="0">
              <a:lnSpc>
                <a:spcPct val="88000"/>
              </a:lnSpc>
              <a:spcBef>
                <a:spcPts val="760"/>
              </a:spcBef>
            </a:pP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漫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拟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IPAD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endParaRPr lang="en-US" altLang="en-US" sz="1500" dirty="0"/>
          </a:p>
          <a:p>
            <a:pPr marL="241935" algn="l" rtl="0" eaLnBrk="0">
              <a:lnSpc>
                <a:spcPts val="2490"/>
              </a:lnSpc>
            </a:pP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设备控制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网络抓屏。</a:t>
            </a:r>
            <a:endParaRPr lang="en-US" altLang="en-US" sz="1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marL="618490" algn="l" rtl="0" eaLnBrk="0">
              <a:lnSpc>
                <a:spcPct val="88000"/>
              </a:lnSpc>
              <a:spcBef>
                <a:spcPts val="450"/>
              </a:spcBef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b="1" kern="0" spc="-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</a:t>
            </a:r>
            <a:r>
              <a:rPr sz="15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</a:t>
            </a:r>
            <a:r>
              <a:rPr sz="15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</a:t>
            </a:r>
            <a:r>
              <a:rPr sz="15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</a:t>
            </a: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5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</a:t>
            </a:r>
            <a:r>
              <a:rPr sz="15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endParaRPr lang="en-US" altLang="en-US" sz="1500" dirty="0"/>
          </a:p>
          <a:p>
            <a:pPr marL="245110" algn="l" rtl="0" eaLnBrk="0">
              <a:lnSpc>
                <a:spcPts val="2480"/>
              </a:lnSpc>
            </a:pP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≥30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天。</a:t>
            </a:r>
            <a:endParaRPr lang="en-US" altLang="en-US" sz="1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marL="628015" algn="l" rtl="0" eaLnBrk="0">
              <a:lnSpc>
                <a:spcPct val="88000"/>
              </a:lnSpc>
              <a:spcBef>
                <a:spcPts val="460"/>
              </a:spcBef>
            </a:pPr>
            <a:r>
              <a:rPr sz="1500" b="1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b="1" kern="0" spc="-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采用安防综合管理平台 ，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以人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车、</a:t>
            </a:r>
            <a:endParaRPr lang="en-US" altLang="en-US" sz="1500" dirty="0"/>
          </a:p>
          <a:p>
            <a:pPr marL="239395" indent="-1270" algn="l" rtl="0" eaLnBrk="0">
              <a:lnSpc>
                <a:spcPct val="140000"/>
              </a:lnSpc>
              <a:spcBef>
                <a:spcPts val="55"/>
              </a:spcBef>
            </a:pP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管为核心 ，融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合视频监控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智能分  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电子地图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环境感知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先进技术 ，打造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  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体化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可视化的园区立体化安全防   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控平台。</a:t>
            </a:r>
            <a:endParaRPr lang="en-US" altLang="en-US" sz="1500" dirty="0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0" y="0"/>
            <a:ext cx="12192000" cy="918845"/>
            <a:chOff x="0" y="0"/>
            <a:chExt cx="12192000" cy="918845"/>
          </a:xfrm>
        </p:grpSpPr>
        <p:sp>
          <p:nvSpPr>
            <p:cNvPr id="226" name="rect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rgbClr val="EAED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8" name="picture 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915670" y="0"/>
              <a:ext cx="5276088" cy="914400"/>
            </a:xfrm>
            <a:prstGeom prst="rect">
              <a:avLst/>
            </a:prstGeom>
          </p:spPr>
        </p:pic>
        <p:sp>
          <p:nvSpPr>
            <p:cNvPr id="230" name="textbox 230"/>
            <p:cNvSpPr/>
            <p:nvPr/>
          </p:nvSpPr>
          <p:spPr>
            <a:xfrm>
              <a:off x="674368" y="241357"/>
              <a:ext cx="483489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安防自动化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-</a:t>
              </a:r>
              <a:r>
                <a:rPr sz="3200" b="1" kern="0" spc="130" dirty="0">
                  <a:solidFill>
                    <a:srgbClr val="26262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视频监控系统</a:t>
              </a:r>
              <a:endParaRPr lang="en-US" altLang="en-US" sz="3200" dirty="0"/>
            </a:p>
          </p:txBody>
        </p:sp>
        <p:pic>
          <p:nvPicPr>
            <p:cNvPr id="232" name="picture 2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860425"/>
              <a:ext cx="12192000" cy="58420"/>
            </a:xfrm>
            <a:prstGeom prst="rect">
              <a:avLst/>
            </a:prstGeom>
          </p:spPr>
        </p:pic>
      </p:grpSp>
      <p:pic>
        <p:nvPicPr>
          <p:cNvPr id="234" name="picture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3818" y="6286939"/>
            <a:ext cx="493214" cy="482228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586250" y="6302209"/>
            <a:ext cx="504791" cy="4547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QyN2NhNTE5NzU0NTUzN2YxYTlmYWRhNWNmNmQ3ZTk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14552</Words>
  <Application>WPS 演示</Application>
  <PresentationFormat/>
  <Paragraphs>1890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5" baseType="lpstr">
      <vt:lpstr>Arial</vt:lpstr>
      <vt:lpstr>宋体</vt:lpstr>
      <vt:lpstr>Wingdings</vt:lpstr>
      <vt:lpstr>黑体</vt:lpstr>
      <vt:lpstr>微软雅黑</vt:lpstr>
      <vt:lpstr>Arial</vt:lpstr>
      <vt:lpstr>Arial Unicode MS</vt:lpstr>
      <vt:lpstr>Calibri</vt:lpstr>
      <vt:lpstr>Wingdings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风巽擎天＠</cp:lastModifiedBy>
  <cp:revision>1</cp:revision>
  <dcterms:created xsi:type="dcterms:W3CDTF">2024-01-22T03:16:10Z</dcterms:created>
  <dcterms:modified xsi:type="dcterms:W3CDTF">2024-01-22T03:16:10Z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2024-01-22T11:14:41Z</vt:filetime>
  </property>
  <property fmtid="{D5CDD505-2E9C-101B-9397-08002B2CF9AE}" pid="4" name="ICV">
    <vt:lpwstr>B529D917376548FFAA078DE0A15D6B3A_12</vt:lpwstr>
  </property>
  <property fmtid="{D5CDD505-2E9C-101B-9397-08002B2CF9AE}" pid="5" name="KSOProductBuildVer">
    <vt:lpwstr>2052-12.1.0.16250</vt:lpwstr>
  </property>
</Properties>
</file>